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Proxima Nov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bold.fntdata"/><Relationship Id="rId10" Type="http://schemas.openxmlformats.org/officeDocument/2006/relationships/slide" Target="slides/slide5.xml"/><Relationship Id="rId32" Type="http://schemas.openxmlformats.org/officeDocument/2006/relationships/font" Target="fonts/ProximaNova-regular.fntdata"/><Relationship Id="rId13" Type="http://schemas.openxmlformats.org/officeDocument/2006/relationships/slide" Target="slides/slide8.xml"/><Relationship Id="rId35" Type="http://schemas.openxmlformats.org/officeDocument/2006/relationships/font" Target="fonts/ProximaNova-boldItalic.fntdata"/><Relationship Id="rId12" Type="http://schemas.openxmlformats.org/officeDocument/2006/relationships/slide" Target="slides/slide7.xml"/><Relationship Id="rId34" Type="http://schemas.openxmlformats.org/officeDocument/2006/relationships/font" Target="fonts/ProximaNova-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will briefly be reintroducing some of the previous points regarding our motivation for photon counting, but the bulk of this talk will be on the photon counting and detectors themselves.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bf213579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7bf213579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specifications and records that have been achieved using SNSPDs at 1550 nm can be seen here. </a:t>
            </a:r>
            <a:endParaRPr/>
          </a:p>
          <a:p>
            <a:pPr indent="0" lvl="0" marL="0" rtl="0" algn="l">
              <a:spcBef>
                <a:spcPts val="0"/>
              </a:spcBef>
              <a:spcAft>
                <a:spcPts val="0"/>
              </a:spcAft>
              <a:buNone/>
            </a:pPr>
            <a:r>
              <a:rPr lang="en"/>
              <a:t>It should be noted that the SNSPD we plan to use for GQuEST has been optimized for achieving high count rates with adequately high efficiencies. (most of these records are on highly specialized SNSPDs in which you have tradeoffs between the </a:t>
            </a:r>
            <a:r>
              <a:rPr lang="en"/>
              <a:t>different</a:t>
            </a:r>
            <a:r>
              <a:rPr lang="en"/>
              <a:t> characteristics).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fedc29bc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bfedc29bc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listed a few of the hardware requirements for utilizng our SNSPD’s within GQuEST, most of which we will soon discuss in the next following slides.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Dark counts thought to be: t</a:t>
            </a:r>
            <a:r>
              <a:rPr lang="en"/>
              <a:t>hermally activated single-vortex crossing events</a:t>
            </a:r>
            <a:endParaRPr/>
          </a:p>
          <a:p>
            <a:pPr indent="0" lvl="0" marL="0" rtl="0" algn="l">
              <a:spcBef>
                <a:spcPts val="0"/>
              </a:spcBef>
              <a:spcAft>
                <a:spcPts val="0"/>
              </a:spcAft>
              <a:buClr>
                <a:schemeClr val="dk1"/>
              </a:buClr>
              <a:buSzPts val="1100"/>
              <a:buFont typeface="Arial"/>
              <a:buNone/>
            </a:pPr>
            <a:r>
              <a:rPr lang="en"/>
              <a:t>Thus thermal radiation from external sources such as stray electrons or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bf213579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7bf213579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SNSPD setup for the GQuEST </a:t>
            </a:r>
            <a:r>
              <a:rPr lang="en"/>
              <a:t>predecessor. </a:t>
            </a:r>
            <a:endParaRPr/>
          </a:p>
          <a:p>
            <a:pPr indent="-298450" lvl="0" marL="457200" rtl="0" algn="l">
              <a:lnSpc>
                <a:spcPct val="115000"/>
              </a:lnSpc>
              <a:spcBef>
                <a:spcPts val="0"/>
              </a:spcBef>
              <a:spcAft>
                <a:spcPts val="0"/>
              </a:spcAft>
              <a:buSzPts val="1100"/>
              <a:buChar char="●"/>
            </a:pPr>
            <a:r>
              <a:rPr lang="en"/>
              <a:t>created at Caltech by Andrew Muller and Boris Korzh. </a:t>
            </a:r>
            <a:endParaRPr/>
          </a:p>
          <a:p>
            <a:pPr indent="-298450" lvl="0" marL="457200" rtl="0" algn="l">
              <a:lnSpc>
                <a:spcPct val="115000"/>
              </a:lnSpc>
              <a:spcBef>
                <a:spcPts val="0"/>
              </a:spcBef>
              <a:spcAft>
                <a:spcPts val="0"/>
              </a:spcAft>
              <a:buSzPts val="1100"/>
              <a:buChar char="●"/>
            </a:pPr>
            <a:r>
              <a:rPr lang="en"/>
              <a:t>Light is collimated from the incoming fiber before passing through the various filters and then being focused onto the SNSPD</a:t>
            </a:r>
            <a:endParaRPr/>
          </a:p>
          <a:p>
            <a:pPr indent="-298450" lvl="0" marL="457200" rtl="0" algn="l">
              <a:lnSpc>
                <a:spcPct val="115000"/>
              </a:lnSpc>
              <a:spcBef>
                <a:spcPts val="0"/>
              </a:spcBef>
              <a:spcAft>
                <a:spcPts val="0"/>
              </a:spcAft>
              <a:buSzPts val="1100"/>
              <a:buChar char="●"/>
            </a:pPr>
            <a:r>
              <a:rPr lang="en"/>
              <a:t>We have 2 shortpass filters at 1.9 um and 1.6 um as well as a 1550 nm bandpass filter</a:t>
            </a:r>
            <a:endParaRPr/>
          </a:p>
          <a:p>
            <a:pPr indent="-298450" lvl="0" marL="457200" rtl="0" algn="l">
              <a:lnSpc>
                <a:spcPct val="115000"/>
              </a:lnSpc>
              <a:spcBef>
                <a:spcPts val="0"/>
              </a:spcBef>
              <a:spcAft>
                <a:spcPts val="0"/>
              </a:spcAft>
              <a:buSzPts val="1100"/>
              <a:buChar char="●"/>
            </a:pPr>
            <a:r>
              <a:rPr lang="en"/>
              <a:t>These can be seen in our transmission plot on the right in which we get a very narrow transmission line of light reaching the SNSPD. </a:t>
            </a:r>
            <a:endParaRPr/>
          </a:p>
          <a:p>
            <a:pPr indent="-298450" lvl="0" marL="457200" rtl="0" algn="l">
              <a:lnSpc>
                <a:spcPct val="115000"/>
              </a:lnSpc>
              <a:spcBef>
                <a:spcPts val="0"/>
              </a:spcBef>
              <a:spcAft>
                <a:spcPts val="0"/>
              </a:spcAft>
              <a:buSzPts val="1100"/>
              <a:buChar char="●"/>
            </a:pPr>
            <a:r>
              <a:rPr lang="en"/>
              <a:t>Now as we decrease the temperature that the filters are held at</a:t>
            </a:r>
            <a:endParaRPr/>
          </a:p>
          <a:p>
            <a:pPr indent="-298450" lvl="0" marL="457200" rtl="0" algn="l">
              <a:lnSpc>
                <a:spcPct val="115000"/>
              </a:lnSpc>
              <a:spcBef>
                <a:spcPts val="0"/>
              </a:spcBef>
              <a:spcAft>
                <a:spcPts val="0"/>
              </a:spcAft>
              <a:buSzPts val="1100"/>
              <a:buChar char="●"/>
            </a:pPr>
            <a:r>
              <a:rPr lang="en"/>
              <a:t>see a sharp decrease in frequency range black body photons are passed at </a:t>
            </a:r>
            <a:endParaRPr/>
          </a:p>
          <a:p>
            <a:pPr indent="-298450" lvl="0" marL="457200" rtl="0" algn="l">
              <a:lnSpc>
                <a:spcPct val="115000"/>
              </a:lnSpc>
              <a:spcBef>
                <a:spcPts val="0"/>
              </a:spcBef>
              <a:spcAft>
                <a:spcPts val="0"/>
              </a:spcAft>
              <a:buSzPts val="1100"/>
              <a:buChar char="●"/>
            </a:pPr>
            <a:r>
              <a:rPr lang="en"/>
              <a:t>an increase in the photons passed at 1550 nm </a:t>
            </a:r>
            <a:endParaRPr/>
          </a:p>
          <a:p>
            <a:pPr indent="-298450" lvl="0" marL="457200" rtl="0" algn="l">
              <a:lnSpc>
                <a:spcPct val="115000"/>
              </a:lnSpc>
              <a:spcBef>
                <a:spcPts val="0"/>
              </a:spcBef>
              <a:spcAft>
                <a:spcPts val="0"/>
              </a:spcAft>
              <a:buSzPts val="1100"/>
              <a:buChar char="●"/>
            </a:pPr>
            <a:r>
              <a:rPr lang="en"/>
              <a:t>Achieved 10</a:t>
            </a:r>
            <a:r>
              <a:rPr baseline="30000" lang="en"/>
              <a:t>-2 </a:t>
            </a:r>
            <a:r>
              <a:rPr lang="en"/>
              <a:t>dcr with this! But that is slightly larger than the signal we expect to see at GQuEST… (next)</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rPr lang="en"/>
              <a:t>You may then see the reduction of high frequency noise when ensuring that these filters are cooled. </a:t>
            </a:r>
            <a:endParaRPr/>
          </a:p>
          <a:p>
            <a:pPr indent="0" lvl="0" marL="0" rtl="0" algn="l">
              <a:spcBef>
                <a:spcPts val="0"/>
              </a:spcBef>
              <a:spcAft>
                <a:spcPts val="0"/>
              </a:spcAft>
              <a:buNone/>
            </a:pPr>
            <a:r>
              <a:rPr lang="en"/>
              <a:t>This model has been shown to be able to achieve a </a:t>
            </a:r>
            <a:r>
              <a:rPr lang="en"/>
              <a:t>dark</a:t>
            </a:r>
            <a:r>
              <a:rPr lang="en"/>
              <a:t> count rate of 10</a:t>
            </a:r>
            <a:r>
              <a:rPr baseline="30000" lang="en"/>
              <a:t>-2 </a:t>
            </a:r>
            <a:endParaRPr baseline="30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Current record of whats been achieved in the Lab here at caltech, we are working to combine dark count rate and efficiency together (this case fiber is a</a:t>
            </a:r>
            <a:r>
              <a:rPr lang="en"/>
              <a:t>t r</a:t>
            </a:r>
            <a:r>
              <a:rPr lang="en"/>
              <a:t>oom temp) best we can do in that scenario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Discuss what work that hadn’t been done yet… 10e-3, havent been done on these devices and dark tests.. Etc. </a:t>
            </a:r>
            <a:endParaRPr/>
          </a:p>
          <a:p>
            <a:pPr indent="0" lvl="0" marL="0" rtl="0" algn="l">
              <a:spcBef>
                <a:spcPts val="0"/>
              </a:spcBef>
              <a:spcAft>
                <a:spcPts val="0"/>
              </a:spcAft>
              <a:buNone/>
            </a:pPr>
            <a:r>
              <a:rPr lang="en"/>
              <a:t>As dark as possible to connect to fibers etc. and thermal background, stays good </a:t>
            </a:r>
            <a:r>
              <a:rPr lang="en"/>
              <a:t>enough</a:t>
            </a:r>
            <a:r>
              <a:rPr lang="en"/>
              <a:t>, building out toward instrument..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bf213579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An advancement we are going to be </a:t>
            </a:r>
            <a:r>
              <a:rPr lang="en"/>
              <a:t>applying to GQuEST</a:t>
            </a:r>
            <a:endParaRPr/>
          </a:p>
          <a:p>
            <a:pPr indent="-298450" lvl="0" marL="457200" rtl="0" algn="l">
              <a:spcBef>
                <a:spcPts val="0"/>
              </a:spcBef>
              <a:spcAft>
                <a:spcPts val="0"/>
              </a:spcAft>
              <a:buSzPts val="1100"/>
              <a:buChar char="●"/>
            </a:pPr>
            <a:r>
              <a:rPr lang="en"/>
              <a:t>we will also be cooling our incoming fiber carrying the signal light from our cavities. </a:t>
            </a:r>
            <a:endParaRPr/>
          </a:p>
          <a:p>
            <a:pPr indent="-298450" lvl="0" marL="457200" rtl="0" algn="l">
              <a:spcBef>
                <a:spcPts val="0"/>
              </a:spcBef>
              <a:spcAft>
                <a:spcPts val="0"/>
              </a:spcAft>
              <a:buSzPts val="1100"/>
              <a:buChar char="●"/>
            </a:pPr>
            <a:r>
              <a:rPr lang="en"/>
              <a:t>This plot was created by Boris and simulates the resulting photon rate when cooling the fibers </a:t>
            </a:r>
            <a:endParaRPr/>
          </a:p>
          <a:p>
            <a:pPr indent="-298450" lvl="0" marL="457200" rtl="0" algn="l">
              <a:spcBef>
                <a:spcPts val="0"/>
              </a:spcBef>
              <a:spcAft>
                <a:spcPts val="0"/>
              </a:spcAft>
              <a:buSzPts val="1100"/>
              <a:buChar char="●"/>
            </a:pPr>
            <a:r>
              <a:rPr lang="en"/>
              <a:t>We still take into account the pair of short pass filters</a:t>
            </a:r>
            <a:endParaRPr/>
          </a:p>
          <a:p>
            <a:pPr indent="-298450" lvl="0" marL="457200" rtl="0" algn="l">
              <a:spcBef>
                <a:spcPts val="0"/>
              </a:spcBef>
              <a:spcAft>
                <a:spcPts val="0"/>
              </a:spcAft>
              <a:buSzPts val="1100"/>
              <a:buChar char="●"/>
            </a:pPr>
            <a:r>
              <a:rPr lang="en"/>
              <a:t>As you can see the count rate decreases immensely as we begin cooling the fiber (function of wavelength)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we start cooling the fiber we can get these results…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Furthermore</a:t>
            </a:r>
            <a:r>
              <a:rPr lang="en"/>
              <a:t>, we have a plot that </a:t>
            </a:r>
            <a:r>
              <a:rPr lang="en"/>
              <a:t>represents</a:t>
            </a:r>
            <a:r>
              <a:rPr lang="en"/>
              <a:t> the motivation for the new SNSPD architecture for GQuEST. In the plot made above by Boris, simulations for the resultant photon rate vs wavelength at different fiber temperatures is shown.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Simulation by Boris of the expected photons per second when as a function of the temperature of the fiber</a:t>
            </a:r>
            <a:endParaRPr/>
          </a:p>
          <a:p>
            <a:pPr indent="0" lvl="0" marL="0" rtl="0" algn="l">
              <a:spcBef>
                <a:spcPts val="0"/>
              </a:spcBef>
              <a:spcAft>
                <a:spcPts val="0"/>
              </a:spcAft>
              <a:buNone/>
            </a:pPr>
            <a:r>
              <a:rPr lang="en"/>
              <a:t>-Motivation for cryo cooling the fiber and the new updated SNSPD design</a:t>
            </a:r>
            <a:endParaRPr/>
          </a:p>
        </p:txBody>
      </p:sp>
      <p:sp>
        <p:nvSpPr>
          <p:cNvPr id="213" name="Google Shape;213;g27bf2135797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424438b39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424438b39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combining what i have described for you, Fermilab has designed and will be partially assembling our cryostat which will feature 3 stages of cooling. </a:t>
            </a:r>
            <a:endParaRPr/>
          </a:p>
          <a:p>
            <a:pPr indent="0" lvl="0" marL="0" rtl="0" algn="l">
              <a:spcBef>
                <a:spcPts val="0"/>
              </a:spcBef>
              <a:spcAft>
                <a:spcPts val="0"/>
              </a:spcAft>
              <a:buNone/>
            </a:pPr>
            <a:r>
              <a:rPr lang="en"/>
              <a:t>We expect to achieve up to 10</a:t>
            </a:r>
            <a:r>
              <a:rPr baseline="30000" lang="en"/>
              <a:t>-5 </a:t>
            </a:r>
            <a:r>
              <a:rPr lang="en"/>
              <a:t>dcr when utlizing the cooled fiber. </a:t>
            </a:r>
            <a:endParaRPr/>
          </a:p>
          <a:p>
            <a:pPr indent="0" lvl="0" marL="0" rtl="0" algn="l">
              <a:spcBef>
                <a:spcPts val="0"/>
              </a:spcBef>
              <a:spcAft>
                <a:spcPts val="0"/>
              </a:spcAft>
              <a:buNone/>
            </a:pPr>
            <a:r>
              <a:rPr lang="en"/>
              <a:t>Here is our design on how to implement this!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GM: </a:t>
            </a:r>
            <a:r>
              <a:rPr lang="en"/>
              <a:t>a pneumatically driven Gifford-McMahon refrigeration cycle,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 motivation for the 1k stage etc. (phycics for design requirements )</a:t>
            </a:r>
            <a:endParaRPr/>
          </a:p>
          <a:p>
            <a:pPr indent="0" lvl="0" marL="0" rtl="0" algn="l">
              <a:spcBef>
                <a:spcPts val="0"/>
              </a:spcBef>
              <a:spcAft>
                <a:spcPts val="0"/>
              </a:spcAft>
              <a:buNone/>
            </a:pPr>
            <a:r>
              <a:rPr lang="en"/>
              <a:t>Previous results have shown that we can achieve 10</a:t>
            </a:r>
            <a:r>
              <a:rPr baseline="30000" lang="en"/>
              <a:t>-2</a:t>
            </a:r>
            <a:r>
              <a:rPr lang="en"/>
              <a:t> dark count rate when using the cooled freespace optics, our new approach will cool the fiber as well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6c114b5e9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6c114b5e9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will we be testing these SNSPDs? First, we will be demonstrating that we can achieve at least a dark count rate of 10</a:t>
            </a:r>
            <a:r>
              <a:rPr baseline="30000" lang="en"/>
              <a:t>-4</a:t>
            </a:r>
            <a:r>
              <a:rPr lang="en"/>
              <a:t>. This will be our baseline. Thus placing it in a dark box and measuring counts. Next we will place a fiber </a:t>
            </a:r>
            <a:r>
              <a:rPr lang="en"/>
              <a:t>in front of the SNSPD</a:t>
            </a:r>
            <a:r>
              <a:rPr lang="en"/>
              <a:t> to characterize how the SNSPD responds to external black body radiation by using a thermal source and shining it on one end of a fiber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6c114b5e9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6c114b5e9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get into some results we have seen from testing, i want to show the differences between the housings we place the SNSPDs into.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 have some images of the different housings we are utilizing in our testing. The left features the dark box the right our open lid which will allow our fiber to shine light on the SNSPD. </a:t>
            </a:r>
            <a:endParaRPr/>
          </a:p>
          <a:p>
            <a:pPr indent="0" lvl="0" marL="0" rtl="0" algn="l">
              <a:spcBef>
                <a:spcPts val="0"/>
              </a:spcBef>
              <a:spcAft>
                <a:spcPts val="0"/>
              </a:spcAft>
              <a:buNone/>
            </a:pPr>
            <a:r>
              <a:rPr lang="en"/>
              <a:t>Brass wool is for reducing any stray light from entering the chamber (an optical oring of sorts)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424438b39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424438b39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50000"/>
              </a:lnSpc>
              <a:spcBef>
                <a:spcPts val="0"/>
              </a:spcBef>
              <a:spcAft>
                <a:spcPts val="0"/>
              </a:spcAft>
              <a:buClr>
                <a:schemeClr val="dk1"/>
              </a:buClr>
              <a:buSzPts val="1100"/>
              <a:buChar char="●"/>
            </a:pPr>
            <a:r>
              <a:rPr lang="en">
                <a:solidFill>
                  <a:schemeClr val="dk1"/>
                </a:solidFill>
              </a:rPr>
              <a:t>block diagram of the two primary experimental systems for </a:t>
            </a:r>
            <a:r>
              <a:rPr lang="en">
                <a:solidFill>
                  <a:schemeClr val="dk1"/>
                </a:solidFill>
              </a:rPr>
              <a:t>measuring</a:t>
            </a:r>
            <a:r>
              <a:rPr lang="en">
                <a:solidFill>
                  <a:schemeClr val="dk1"/>
                </a:solidFill>
              </a:rPr>
              <a:t> our efficiencies.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 we have a 1550 laser, note that each of these components will be linked using shielded fibers single mode fibers.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laser and the fibers will have </a:t>
            </a:r>
            <a:r>
              <a:rPr lang="en">
                <a:solidFill>
                  <a:schemeClr val="dk1"/>
                </a:solidFill>
              </a:rPr>
              <a:t>intrinsic</a:t>
            </a:r>
            <a:r>
              <a:rPr lang="en">
                <a:solidFill>
                  <a:schemeClr val="dk1"/>
                </a:solidFill>
              </a:rPr>
              <a:t> polarizations,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use a polarization controller to tweak the polarization in the fiber such that we get achieve the highest amplitude at the output.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Next we have 3 sets of adjustable attenuators to reduce the overall output power of the laser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can </a:t>
            </a:r>
            <a:r>
              <a:rPr lang="en">
                <a:solidFill>
                  <a:schemeClr val="dk1"/>
                </a:solidFill>
              </a:rPr>
              <a:t>calibrate</a:t>
            </a:r>
            <a:r>
              <a:rPr lang="en">
                <a:solidFill>
                  <a:schemeClr val="dk1"/>
                </a:solidFill>
              </a:rPr>
              <a:t> this output with a power meter to achieve a desired output photon count rate.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Thus our optical switch then allows us to swap our output to the SNSPD in </a:t>
            </a:r>
            <a:r>
              <a:rPr lang="en">
                <a:solidFill>
                  <a:schemeClr val="dk1"/>
                </a:solidFill>
              </a:rPr>
              <a:t>which</a:t>
            </a:r>
            <a:r>
              <a:rPr lang="en">
                <a:solidFill>
                  <a:schemeClr val="dk1"/>
                </a:solidFill>
              </a:rPr>
              <a: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can use the </a:t>
            </a:r>
            <a:r>
              <a:rPr lang="en">
                <a:solidFill>
                  <a:schemeClr val="dk1"/>
                </a:solidFill>
              </a:rPr>
              <a:t>number</a:t>
            </a:r>
            <a:r>
              <a:rPr lang="en">
                <a:solidFill>
                  <a:schemeClr val="dk1"/>
                </a:solidFill>
              </a:rPr>
              <a:t> of counts we </a:t>
            </a:r>
            <a:r>
              <a:rPr lang="en">
                <a:solidFill>
                  <a:schemeClr val="dk1"/>
                </a:solidFill>
              </a:rPr>
              <a:t>receive</a:t>
            </a:r>
            <a:r>
              <a:rPr lang="en">
                <a:solidFill>
                  <a:schemeClr val="dk1"/>
                </a:solidFill>
              </a:rPr>
              <a:t> per second to </a:t>
            </a:r>
            <a:r>
              <a:rPr lang="en">
                <a:solidFill>
                  <a:schemeClr val="dk1"/>
                </a:solidFill>
              </a:rPr>
              <a:t>calibrate</a:t>
            </a:r>
            <a:r>
              <a:rPr lang="en">
                <a:solidFill>
                  <a:schemeClr val="dk1"/>
                </a:solidFill>
              </a:rPr>
              <a:t> the </a:t>
            </a:r>
            <a:r>
              <a:rPr b="1" lang="en">
                <a:solidFill>
                  <a:schemeClr val="dk1"/>
                </a:solidFill>
              </a:rPr>
              <a:t>efficiency </a:t>
            </a:r>
            <a:r>
              <a:rPr lang="en">
                <a:solidFill>
                  <a:schemeClr val="dk1"/>
                </a:solidFill>
              </a:rPr>
              <a:t>of the SNSPD.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 b we show that in our actual GQuEST setup we will also be cooling the fiber in the cryostat,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something we will be testing </a:t>
            </a:r>
            <a:r>
              <a:rPr lang="en">
                <a:solidFill>
                  <a:schemeClr val="dk1"/>
                </a:solidFill>
              </a:rPr>
              <a:t>efficiencies</a:t>
            </a:r>
            <a:r>
              <a:rPr lang="en">
                <a:solidFill>
                  <a:schemeClr val="dk1"/>
                </a:solidFill>
              </a:rPr>
              <a:t> for in the future.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a8c7a075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7a8c7a075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fedc29bc0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fedc29bc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plots showing our initial efficiency measurements of the SNSPD, </a:t>
            </a:r>
            <a:r>
              <a:rPr lang="en"/>
              <a:t>where we are so far able to achieve a 78% efficiency. The two plots show the difference in efficiency when we tweak our polarization controller to the max and min laser output powers and we measure between two differential readout electronics within the lab.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fedc29bc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fedc29bc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rehash why GQuEST will be </a:t>
            </a:r>
            <a:r>
              <a:rPr lang="en"/>
              <a:t>utilizing</a:t>
            </a:r>
            <a:r>
              <a:rPr lang="en"/>
              <a:t> a photon counting </a:t>
            </a:r>
            <a:endParaRPr/>
          </a:p>
          <a:p>
            <a:pPr indent="-298450" lvl="0" marL="457200" rtl="0" algn="l">
              <a:lnSpc>
                <a:spcPct val="115000"/>
              </a:lnSpc>
              <a:spcBef>
                <a:spcPts val="0"/>
              </a:spcBef>
              <a:spcAft>
                <a:spcPts val="0"/>
              </a:spcAft>
              <a:buSzPts val="1100"/>
              <a:buChar char="●"/>
            </a:pPr>
            <a:r>
              <a:rPr lang="en"/>
              <a:t>how it aims to speed up our detection progress</a:t>
            </a:r>
            <a:endParaRPr/>
          </a:p>
          <a:p>
            <a:pPr indent="-298450" lvl="0" marL="457200" rtl="0" algn="l">
              <a:lnSpc>
                <a:spcPct val="115000"/>
              </a:lnSpc>
              <a:spcBef>
                <a:spcPts val="0"/>
              </a:spcBef>
              <a:spcAft>
                <a:spcPts val="0"/>
              </a:spcAft>
              <a:buSzPts val="1100"/>
              <a:buChar char="●"/>
            </a:pPr>
            <a:r>
              <a:rPr lang="en"/>
              <a:t>why SNSPD’s are the preferred method for photon counting, </a:t>
            </a:r>
            <a:endParaRPr/>
          </a:p>
          <a:p>
            <a:pPr indent="-298450" lvl="0" marL="457200" rtl="0" algn="l">
              <a:lnSpc>
                <a:spcPct val="115000"/>
              </a:lnSpc>
              <a:spcBef>
                <a:spcPts val="0"/>
              </a:spcBef>
              <a:spcAft>
                <a:spcPts val="0"/>
              </a:spcAft>
              <a:buSzPts val="1100"/>
              <a:buChar char="●"/>
            </a:pPr>
            <a:r>
              <a:rPr lang="en"/>
              <a:t>what they are exactly</a:t>
            </a:r>
            <a:endParaRPr/>
          </a:p>
          <a:p>
            <a:pPr indent="-298450" lvl="0" marL="457200" rtl="0" algn="l">
              <a:lnSpc>
                <a:spcPct val="115000"/>
              </a:lnSpc>
              <a:spcBef>
                <a:spcPts val="0"/>
              </a:spcBef>
              <a:spcAft>
                <a:spcPts val="0"/>
              </a:spcAft>
              <a:buSzPts val="1100"/>
              <a:buChar char="●"/>
            </a:pPr>
            <a:r>
              <a:rPr lang="en"/>
              <a:t>how the SNSPD’s have been improved </a:t>
            </a:r>
            <a:endParaRPr/>
          </a:p>
          <a:p>
            <a:pPr indent="-298450" lvl="0" marL="457200" rtl="0" algn="l">
              <a:lnSpc>
                <a:spcPct val="115000"/>
              </a:lnSpc>
              <a:spcBef>
                <a:spcPts val="0"/>
              </a:spcBef>
              <a:spcAft>
                <a:spcPts val="0"/>
              </a:spcAft>
              <a:buSzPts val="1100"/>
              <a:buChar char="●"/>
            </a:pPr>
            <a:r>
              <a:rPr lang="en"/>
              <a:t>how they will be integrated into the GQuEST experiment.</a:t>
            </a:r>
            <a:endParaRPr/>
          </a:p>
          <a:p>
            <a:pPr indent="-298450" lvl="0" marL="457200" rtl="0" algn="l">
              <a:lnSpc>
                <a:spcPct val="115000"/>
              </a:lnSpc>
              <a:spcBef>
                <a:spcPts val="0"/>
              </a:spcBef>
              <a:spcAft>
                <a:spcPts val="0"/>
              </a:spcAft>
              <a:buSzPts val="1100"/>
              <a:buChar char="●"/>
            </a:pPr>
            <a:r>
              <a:rPr lang="en"/>
              <a:t>Some testing has been done on the GQuEST SNSPD, </a:t>
            </a:r>
            <a:endParaRPr/>
          </a:p>
          <a:p>
            <a:pPr indent="-298450" lvl="0" marL="457200" rtl="0" algn="l">
              <a:lnSpc>
                <a:spcPct val="115000"/>
              </a:lnSpc>
              <a:spcBef>
                <a:spcPts val="0"/>
              </a:spcBef>
              <a:spcAft>
                <a:spcPts val="0"/>
              </a:spcAft>
              <a:buSzPts val="1100"/>
              <a:buChar char="●"/>
            </a:pPr>
            <a:r>
              <a:rPr lang="en"/>
              <a:t>Finally, </a:t>
            </a:r>
            <a:r>
              <a:rPr lang="en"/>
              <a:t>avalanche </a:t>
            </a:r>
            <a:r>
              <a:rPr lang="en"/>
              <a:t>photodiodes wil</a:t>
            </a:r>
            <a:r>
              <a:rPr lang="en"/>
              <a:t>l be used in place of SNSPD’s during the initial build phases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239fc1fe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c239fc1fe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 snspd pulse has a very specific, say that for each detection we will see a very unique pulse shape and will differentiate these from other </a:t>
            </a:r>
            <a:r>
              <a:rPr lang="en"/>
              <a:t>occurrences</a:t>
            </a:r>
            <a:r>
              <a:rPr lang="en"/>
              <a:t> that may be </a:t>
            </a:r>
            <a:r>
              <a:rPr lang="en"/>
              <a:t>caused by noise and radiation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239fc1fee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c239fc1fe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further description on what dark counts are!</a:t>
            </a:r>
            <a:endParaRPr/>
          </a:p>
          <a:p>
            <a:pPr indent="0" lvl="0" marL="0" rtl="0" algn="l">
              <a:spcBef>
                <a:spcPts val="0"/>
              </a:spcBef>
              <a:spcAft>
                <a:spcPts val="0"/>
              </a:spcAft>
              <a:buNone/>
            </a:pPr>
            <a:r>
              <a:rPr lang="en"/>
              <a:t>Can also say that without the filters, the extra blips seen in our data could just be extra dark counts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c239fc1fe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c239fc1fe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also doing a bit more to improve our detection count rate by </a:t>
            </a:r>
            <a:r>
              <a:rPr lang="en"/>
              <a:t>designing</a:t>
            </a:r>
            <a:r>
              <a:rPr lang="en"/>
              <a:t> new voltage </a:t>
            </a:r>
            <a:r>
              <a:rPr lang="en"/>
              <a:t>controlling</a:t>
            </a:r>
            <a:r>
              <a:rPr lang="en"/>
              <a:t> sources.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239fc1fee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c239fc1fee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239fc1fee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c239fc1fee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fedc29bc0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bfedc29bc0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source to apply black body radiation to the tip of the fiber in a controlled environment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239fc1fe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c239fc1fe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Cite boris paper on 1 cps low dcr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67d0e25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67d0e25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LIGO sensitive to 10</a:t>
            </a:r>
            <a:r>
              <a:rPr baseline="30000" lang="en"/>
              <a:t>-20</a:t>
            </a:r>
            <a:r>
              <a:rPr lang="en"/>
              <a:t> m @ 100 Hz</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Geontropic quantum space-time fluctuations</a:t>
            </a:r>
            <a:endParaRPr/>
          </a:p>
          <a:p>
            <a:pPr indent="0" lvl="0" marL="0" rtl="0" algn="l">
              <a:spcBef>
                <a:spcPts val="0"/>
              </a:spcBef>
              <a:spcAft>
                <a:spcPts val="0"/>
              </a:spcAft>
              <a:buClr>
                <a:schemeClr val="dk1"/>
              </a:buClr>
              <a:buSzPts val="1100"/>
              <a:buFont typeface="Arial"/>
              <a:buNone/>
            </a:pPr>
            <a:r>
              <a:rPr lang="en"/>
              <a:t>Rindler/Killing horizon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c67d0e25c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c67d0e25c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50000"/>
              </a:lnSpc>
              <a:spcBef>
                <a:spcPts val="0"/>
              </a:spcBef>
              <a:spcAft>
                <a:spcPts val="0"/>
              </a:spcAft>
              <a:buSzPts val="1100"/>
              <a:buChar char="●"/>
            </a:pPr>
            <a:r>
              <a:rPr lang="en"/>
              <a:t>We see our relation of Entropy to the change of length over the plank length on right side</a:t>
            </a:r>
            <a:endParaRPr/>
          </a:p>
          <a:p>
            <a:pPr indent="-298450" lvl="0" marL="457200" rtl="0" algn="l">
              <a:lnSpc>
                <a:spcPct val="150000"/>
              </a:lnSpc>
              <a:spcBef>
                <a:spcPts val="0"/>
              </a:spcBef>
              <a:spcAft>
                <a:spcPts val="0"/>
              </a:spcAft>
              <a:buSzPts val="1100"/>
              <a:buChar char="●"/>
            </a:pPr>
            <a:r>
              <a:rPr lang="en"/>
              <a:t>We then take that relation and can relate the length </a:t>
            </a:r>
            <a:r>
              <a:rPr lang="en"/>
              <a:t>fluctuations</a:t>
            </a:r>
            <a:r>
              <a:rPr lang="en"/>
              <a:t> and change in entropy with quantum microstates</a:t>
            </a:r>
            <a:endParaRPr/>
          </a:p>
          <a:p>
            <a:pPr indent="-298450" lvl="0" marL="457200" rtl="0" algn="l">
              <a:lnSpc>
                <a:spcPct val="150000"/>
              </a:lnSpc>
              <a:spcBef>
                <a:spcPts val="0"/>
              </a:spcBef>
              <a:spcAft>
                <a:spcPts val="0"/>
              </a:spcAft>
              <a:buSzPts val="1100"/>
              <a:buChar char="●"/>
            </a:pPr>
            <a:r>
              <a:rPr lang="en"/>
              <a:t>As we know the number of microstates </a:t>
            </a:r>
            <a:r>
              <a:rPr lang="en"/>
              <a:t>within</a:t>
            </a:r>
            <a:r>
              <a:rPr lang="en"/>
              <a:t> a quantum mechanical system must scale with the </a:t>
            </a:r>
            <a:r>
              <a:rPr lang="en"/>
              <a:t>degrees</a:t>
            </a:r>
            <a:r>
              <a:rPr lang="en"/>
              <a:t> of </a:t>
            </a:r>
            <a:r>
              <a:rPr lang="en"/>
              <a:t>freedom</a:t>
            </a:r>
            <a:r>
              <a:rPr lang="en"/>
              <a:t> </a:t>
            </a:r>
            <a:endParaRPr/>
          </a:p>
          <a:p>
            <a:pPr indent="-298450" lvl="0" marL="457200" rtl="0" algn="l">
              <a:lnSpc>
                <a:spcPct val="150000"/>
              </a:lnSpc>
              <a:spcBef>
                <a:spcPts val="0"/>
              </a:spcBef>
              <a:spcAft>
                <a:spcPts val="0"/>
              </a:spcAft>
              <a:buSzPts val="1100"/>
              <a:buChar char="●"/>
            </a:pPr>
            <a:r>
              <a:rPr lang="en"/>
              <a:t>This effect can then be loosely related with the way we measure gravitational waves such as in LIGO</a:t>
            </a:r>
            <a:endParaRPr/>
          </a:p>
          <a:p>
            <a:pPr indent="-298450" lvl="0" marL="457200" rtl="0" algn="l">
              <a:lnSpc>
                <a:spcPct val="150000"/>
              </a:lnSpc>
              <a:spcBef>
                <a:spcPts val="0"/>
              </a:spcBef>
              <a:spcAft>
                <a:spcPts val="0"/>
              </a:spcAft>
              <a:buSzPts val="1100"/>
              <a:buChar char="●"/>
            </a:pPr>
            <a:r>
              <a:rPr lang="en"/>
              <a:t>We can say that the </a:t>
            </a:r>
            <a:r>
              <a:rPr lang="en"/>
              <a:t>strain a gravitational wave produces is proportional to the energy it produces</a:t>
            </a:r>
            <a:endParaRPr/>
          </a:p>
          <a:p>
            <a:pPr indent="-298450" lvl="0" marL="457200" rtl="0" algn="l">
              <a:lnSpc>
                <a:spcPct val="150000"/>
              </a:lnSpc>
              <a:spcBef>
                <a:spcPts val="0"/>
              </a:spcBef>
              <a:spcAft>
                <a:spcPts val="0"/>
              </a:spcAft>
              <a:buSzPts val="1100"/>
              <a:buChar char="●"/>
            </a:pPr>
            <a:r>
              <a:rPr lang="en"/>
              <a:t> Finally, we may then relate the way we measure these gravitational waves to the physical attributes of our interferometer</a:t>
            </a:r>
            <a:endParaRPr/>
          </a:p>
          <a:p>
            <a:pPr indent="-298450" lvl="0" marL="457200" rtl="0" algn="l">
              <a:lnSpc>
                <a:spcPct val="150000"/>
              </a:lnSpc>
              <a:spcBef>
                <a:spcPts val="0"/>
              </a:spcBef>
              <a:spcAft>
                <a:spcPts val="0"/>
              </a:spcAft>
              <a:buSzPts val="1100"/>
              <a:buChar char="●"/>
            </a:pPr>
            <a:r>
              <a:rPr i="1" lang="en"/>
              <a:t>(</a:t>
            </a:r>
            <a:r>
              <a:rPr i="1" lang="en">
                <a:solidFill>
                  <a:schemeClr val="dk1"/>
                </a:solidFill>
              </a:rPr>
              <a:t>In newtonian gravity - inverse square law, if you equate that get something like this proportionality)</a:t>
            </a:r>
            <a:endParaRPr i="1"/>
          </a:p>
          <a:p>
            <a:pPr indent="-298450" lvl="0" marL="457200" rtl="0" algn="l">
              <a:lnSpc>
                <a:spcPct val="150000"/>
              </a:lnSpc>
              <a:spcBef>
                <a:spcPts val="0"/>
              </a:spcBef>
              <a:spcAft>
                <a:spcPts val="0"/>
              </a:spcAft>
              <a:buSzPts val="1100"/>
              <a:buChar char="●"/>
            </a:pPr>
            <a:r>
              <a:rPr lang="en"/>
              <a:t>We see that the length change squared in an arm of the interferometer is then proportional to the overall length of the detector</a:t>
            </a:r>
            <a:endParaRPr/>
          </a:p>
          <a:p>
            <a:pPr indent="-298450" lvl="0" marL="457200" rtl="0" algn="l">
              <a:lnSpc>
                <a:spcPct val="150000"/>
              </a:lnSpc>
              <a:spcBef>
                <a:spcPts val="0"/>
              </a:spcBef>
              <a:spcAft>
                <a:spcPts val="0"/>
              </a:spcAft>
              <a:buSzPts val="1100"/>
              <a:buChar char="●"/>
            </a:pPr>
            <a:r>
              <a:rPr lang="en"/>
              <a:t>This is all described in detail within some of the papers by Kathryn Zurek and Eric Verlinde, as they coined this effect of being able</a:t>
            </a:r>
            <a:endParaRPr/>
          </a:p>
          <a:p>
            <a:pPr indent="-298450" lvl="0" marL="457200" rtl="0" algn="l">
              <a:lnSpc>
                <a:spcPct val="150000"/>
              </a:lnSpc>
              <a:spcBef>
                <a:spcPts val="0"/>
              </a:spcBef>
              <a:spcAft>
                <a:spcPts val="0"/>
              </a:spcAft>
              <a:buSzPts val="1100"/>
              <a:buChar char="●"/>
            </a:pPr>
            <a:r>
              <a:rPr lang="en"/>
              <a:t>To measure length fluctuations with an interferometer as the Zurek-Verlinde Effect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Zurek -verlinde effect - holographic </a:t>
            </a:r>
            <a:r>
              <a:rPr lang="en"/>
              <a:t>fluctuations</a:t>
            </a:r>
            <a:r>
              <a:rPr lang="en"/>
              <a:t> that produce </a:t>
            </a:r>
            <a:r>
              <a:rPr lang="en"/>
              <a:t>measurable</a:t>
            </a:r>
            <a:r>
              <a:rPr lang="en"/>
              <a:t> length fluctuations that can be seen </a:t>
            </a:r>
            <a:r>
              <a:rPr lang="en"/>
              <a:t>within</a:t>
            </a:r>
            <a:r>
              <a:rPr lang="en"/>
              <a:t> an interferometer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Apply the covariant entropy bound to flat spacetime</a:t>
            </a:r>
            <a:endParaRPr/>
          </a:p>
          <a:p>
            <a:pPr indent="0" lvl="0" marL="0" rtl="0" algn="l">
              <a:spcBef>
                <a:spcPts val="0"/>
              </a:spcBef>
              <a:spcAft>
                <a:spcPts val="0"/>
              </a:spcAft>
              <a:buNone/>
            </a:pPr>
            <a:r>
              <a:rPr lang="en"/>
              <a:t>Assume it is saturated for the rindler horizon (yellow surface traced by light in interferometer arms) </a:t>
            </a:r>
            <a:endParaRPr/>
          </a:p>
          <a:p>
            <a:pPr indent="0" lvl="0" marL="0" rtl="0" algn="l">
              <a:spcBef>
                <a:spcPts val="0"/>
              </a:spcBef>
              <a:spcAft>
                <a:spcPts val="0"/>
              </a:spcAft>
              <a:buNone/>
            </a:pPr>
            <a:r>
              <a:rPr lang="en"/>
              <a:t>Right to left</a:t>
            </a:r>
            <a:endParaRPr/>
          </a:p>
          <a:p>
            <a:pPr indent="0" lvl="0" marL="0" rtl="0" algn="l">
              <a:spcBef>
                <a:spcPts val="0"/>
              </a:spcBef>
              <a:spcAft>
                <a:spcPts val="0"/>
              </a:spcAft>
              <a:buNone/>
            </a:pPr>
            <a:r>
              <a:rPr lang="en"/>
              <a:t>	Covariant entropy bound - white top equation scaling relation, entropy is proportional to length /plank</a:t>
            </a:r>
            <a:endParaRPr/>
          </a:p>
          <a:p>
            <a:pPr indent="0" lvl="0" marL="0" rtl="0" algn="l">
              <a:spcBef>
                <a:spcPts val="0"/>
              </a:spcBef>
              <a:spcAft>
                <a:spcPts val="0"/>
              </a:spcAft>
              <a:buNone/>
            </a:pPr>
            <a:r>
              <a:rPr lang="en"/>
              <a:t>	1/</a:t>
            </a:r>
            <a:r>
              <a:rPr lang="en"/>
              <a:t>sqrt</a:t>
            </a:r>
            <a:r>
              <a:rPr lang="en"/>
              <a:t> S for this </a:t>
            </a:r>
            <a:r>
              <a:rPr lang="en"/>
              <a:t>proportionality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Number of </a:t>
            </a:r>
            <a:r>
              <a:rPr lang="en"/>
              <a:t>degrees</a:t>
            </a:r>
            <a:r>
              <a:rPr lang="en"/>
              <a:t> of freedom - microstates scale with degrees of freedom</a:t>
            </a:r>
            <a:endParaRPr/>
          </a:p>
          <a:p>
            <a:pPr indent="0" lvl="0" marL="0" rtl="0" algn="l">
              <a:spcBef>
                <a:spcPts val="0"/>
              </a:spcBef>
              <a:spcAft>
                <a:spcPts val="0"/>
              </a:spcAft>
              <a:buNone/>
            </a:pPr>
            <a:r>
              <a:rPr lang="en"/>
              <a:t>	Number of </a:t>
            </a:r>
            <a:endParaRPr/>
          </a:p>
          <a:p>
            <a:pPr indent="0" lvl="0" marL="0" rtl="0" algn="l">
              <a:spcBef>
                <a:spcPts val="0"/>
              </a:spcBef>
              <a:spcAft>
                <a:spcPts val="0"/>
              </a:spcAft>
              <a:buNone/>
            </a:pPr>
            <a:r>
              <a:rPr lang="en"/>
              <a:t>	Gravity part - strain a wave produces is proportional to the energy it produces</a:t>
            </a:r>
            <a:endParaRPr/>
          </a:p>
          <a:p>
            <a:pPr indent="0" lvl="0" marL="0" rtl="0" algn="l">
              <a:spcBef>
                <a:spcPts val="0"/>
              </a:spcBef>
              <a:spcAft>
                <a:spcPts val="0"/>
              </a:spcAft>
              <a:buNone/>
            </a:pPr>
            <a:r>
              <a:rPr lang="en"/>
              <a:t>	In newtonian gravity - inverse square law, if you equate that get something like this proportionality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 is entropy inside horizon</a:t>
            </a:r>
            <a:endParaRPr/>
          </a:p>
          <a:p>
            <a:pPr indent="0" lvl="0" marL="0" rtl="0" algn="l">
              <a:spcBef>
                <a:spcPts val="0"/>
              </a:spcBef>
              <a:spcAft>
                <a:spcPts val="0"/>
              </a:spcAft>
              <a:buNone/>
            </a:pPr>
            <a:r>
              <a:rPr lang="en"/>
              <a:t>A</a:t>
            </a:r>
            <a:r>
              <a:rPr baseline="-25000" lang="en"/>
              <a:t>H</a:t>
            </a:r>
            <a:r>
              <a:rPr lang="en"/>
              <a:t> is area of </a:t>
            </a:r>
            <a:r>
              <a:rPr lang="en"/>
              <a:t>casual</a:t>
            </a:r>
            <a:r>
              <a:rPr lang="en"/>
              <a:t> diamond</a:t>
            </a:r>
            <a:endParaRPr/>
          </a:p>
          <a:p>
            <a:pPr indent="0" lvl="0" marL="0" rtl="0" algn="l">
              <a:spcBef>
                <a:spcPts val="0"/>
              </a:spcBef>
              <a:spcAft>
                <a:spcPts val="0"/>
              </a:spcAft>
              <a:buNone/>
            </a:pPr>
            <a:r>
              <a:rPr lang="en"/>
              <a:t>L</a:t>
            </a:r>
            <a:r>
              <a:rPr baseline="-25000" lang="en"/>
              <a:t>p</a:t>
            </a:r>
            <a:r>
              <a:rPr lang="en"/>
              <a:t> is planck length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Covariant entropy bound: Saturated for black holes (Generalised 2nd law of T.D.)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67d0e25c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c67d0e25c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Signal </a:t>
            </a:r>
            <a:r>
              <a:rPr lang="en"/>
              <a:t>spectrum must be integrated the path of the light along the interferometer arms in this perturbed metric</a:t>
            </a:r>
            <a:endParaRPr/>
          </a:p>
          <a:p>
            <a:pPr indent="0" lvl="0" marL="0" rtl="0" algn="l">
              <a:spcBef>
                <a:spcPts val="0"/>
              </a:spcBef>
              <a:spcAft>
                <a:spcPts val="0"/>
              </a:spcAft>
              <a:buNone/>
            </a:pPr>
            <a:r>
              <a:rPr lang="en"/>
              <a:t>Ds</a:t>
            </a:r>
            <a:r>
              <a:rPr baseline="30000" lang="en"/>
              <a:t>2</a:t>
            </a:r>
            <a:r>
              <a:rPr lang="en"/>
              <a:t> is space time interval, if phi is 0 we get L, if phi is none sero we get del + delta 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Two slight variations of pixelon model, two ways to give the modes of phi</a:t>
            </a:r>
            <a:endParaRPr/>
          </a:p>
          <a:p>
            <a:pPr indent="0" lvl="0" marL="0" rtl="0" algn="l">
              <a:spcBef>
                <a:spcPts val="0"/>
              </a:spcBef>
              <a:spcAft>
                <a:spcPts val="0"/>
              </a:spcAft>
              <a:buNone/>
            </a:pPr>
            <a:r>
              <a:rPr lang="en"/>
              <a:t>For one, kathryn has said some of these modes they should be cutoff at IR (long wavelengths) </a:t>
            </a:r>
            <a:endParaRPr/>
          </a:p>
          <a:p>
            <a:pPr indent="0" lvl="0" marL="0" rtl="0" algn="l">
              <a:spcBef>
                <a:spcPts val="0"/>
              </a:spcBef>
              <a:spcAft>
                <a:spcPts val="0"/>
              </a:spcAft>
              <a:buNone/>
            </a:pPr>
            <a:r>
              <a:rPr lang="en"/>
              <a:t>Low freq behavior that the IR cutoff provides… </a:t>
            </a:r>
            <a:endParaRPr/>
          </a:p>
          <a:p>
            <a:pPr indent="0" lvl="0" marL="0" rtl="0" algn="l">
              <a:spcBef>
                <a:spcPts val="0"/>
              </a:spcBef>
              <a:spcAft>
                <a:spcPts val="0"/>
              </a:spcAft>
              <a:buNone/>
            </a:pPr>
            <a:r>
              <a:rPr lang="en"/>
              <a:t>Both have a peak at the same area near our detection level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c67d0e25c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c67d0e25c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6bf3915f3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6bf3915f3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GQuEST is a highly sensitive interferometer </a:t>
            </a:r>
            <a:endParaRPr/>
          </a:p>
          <a:p>
            <a:pPr indent="-298450" lvl="0" marL="457200" rtl="0" algn="l">
              <a:lnSpc>
                <a:spcPct val="115000"/>
              </a:lnSpc>
              <a:spcBef>
                <a:spcPts val="0"/>
              </a:spcBef>
              <a:spcAft>
                <a:spcPts val="0"/>
              </a:spcAft>
              <a:buSzPts val="1100"/>
              <a:buChar char="●"/>
            </a:pPr>
            <a:r>
              <a:rPr lang="en"/>
              <a:t>capable of searching for signals at roughly 15 MHz on the order of 3 * 10 -22 m/sqrt hz</a:t>
            </a:r>
            <a:endParaRPr/>
          </a:p>
          <a:p>
            <a:pPr indent="-298450" lvl="0" marL="457200" rtl="0" algn="l">
              <a:lnSpc>
                <a:spcPct val="115000"/>
              </a:lnSpc>
              <a:spcBef>
                <a:spcPts val="0"/>
              </a:spcBef>
              <a:spcAft>
                <a:spcPts val="0"/>
              </a:spcAft>
              <a:buSzPts val="1100"/>
              <a:buChar char="●"/>
            </a:pPr>
            <a:r>
              <a:rPr lang="en"/>
              <a:t>To achieve this we must “surpass” the SQL by using integration statistics from pc</a:t>
            </a:r>
            <a:endParaRPr/>
          </a:p>
          <a:p>
            <a:pPr indent="-298450" lvl="0" marL="457200" rtl="0" algn="l">
              <a:lnSpc>
                <a:spcPct val="115000"/>
              </a:lnSpc>
              <a:spcBef>
                <a:spcPts val="0"/>
              </a:spcBef>
              <a:spcAft>
                <a:spcPts val="0"/>
              </a:spcAft>
              <a:buSzPts val="1100"/>
              <a:buChar char="●"/>
            </a:pPr>
            <a:r>
              <a:rPr lang="en"/>
              <a:t>GQuEST will cross correlate two </a:t>
            </a:r>
            <a:r>
              <a:rPr lang="en"/>
              <a:t>interferometers</a:t>
            </a:r>
            <a:r>
              <a:rPr lang="en"/>
              <a:t> to create a coherent signal </a:t>
            </a:r>
            <a:endParaRPr/>
          </a:p>
          <a:p>
            <a:pPr indent="-298450" lvl="0" marL="457200" rtl="0" algn="l">
              <a:lnSpc>
                <a:spcPct val="115000"/>
              </a:lnSpc>
              <a:spcBef>
                <a:spcPts val="0"/>
              </a:spcBef>
              <a:spcAft>
                <a:spcPts val="0"/>
              </a:spcAft>
              <a:buSzPts val="1100"/>
              <a:buChar char="●"/>
            </a:pPr>
            <a:r>
              <a:rPr lang="en"/>
              <a:t>To discern from dominant incoherent classical noise</a:t>
            </a:r>
            <a:endParaRPr/>
          </a:p>
          <a:p>
            <a:pPr indent="-298450" lvl="0" marL="457200" rtl="0" algn="l">
              <a:lnSpc>
                <a:spcPct val="115000"/>
              </a:lnSpc>
              <a:spcBef>
                <a:spcPts val="0"/>
              </a:spcBef>
              <a:spcAft>
                <a:spcPts val="0"/>
              </a:spcAft>
              <a:buSzPts val="1100"/>
              <a:buChar char="●"/>
            </a:pPr>
            <a:r>
              <a:rPr lang="en"/>
              <a:t>this can all be done using standard homodyne fringe readout, </a:t>
            </a:r>
            <a:endParaRPr/>
          </a:p>
          <a:p>
            <a:pPr indent="-298450" lvl="0" marL="457200" rtl="0" algn="l">
              <a:lnSpc>
                <a:spcPct val="115000"/>
              </a:lnSpc>
              <a:spcBef>
                <a:spcPts val="0"/>
              </a:spcBef>
              <a:spcAft>
                <a:spcPts val="0"/>
              </a:spcAft>
              <a:buSzPts val="1100"/>
              <a:buChar char="●"/>
            </a:pPr>
            <a:r>
              <a:rPr lang="en"/>
              <a:t>But let’s take a closer look at why photon counting makes more sense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Dark counts thought to be: thermally activated single-vortex crossing events</a:t>
            </a:r>
            <a:endParaRPr/>
          </a:p>
          <a:p>
            <a:pPr indent="0" lvl="0" marL="0" rtl="0" algn="l">
              <a:spcBef>
                <a:spcPts val="0"/>
              </a:spcBef>
              <a:spcAft>
                <a:spcPts val="0"/>
              </a:spcAft>
              <a:buClr>
                <a:schemeClr val="dk1"/>
              </a:buClr>
              <a:buSzPts val="1100"/>
              <a:buFont typeface="Arial"/>
              <a:buNone/>
            </a:pPr>
            <a:r>
              <a:rPr lang="en"/>
              <a:t>Thus thermal radiation from external sources such as stray electrons or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bf3915f3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6bf3915f3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rPr lang="en"/>
              <a:t>Alpha is overall scaling parameter - free parameter of strength of signal, occupation number of </a:t>
            </a:r>
            <a:r>
              <a:rPr lang="en"/>
              <a:t>pixelon</a:t>
            </a:r>
            <a:r>
              <a:rPr lang="en"/>
              <a:t> modes</a:t>
            </a:r>
            <a:endParaRPr/>
          </a:p>
          <a:p>
            <a:pPr indent="-298450" lvl="0" marL="457200" rtl="0" algn="l">
              <a:lnSpc>
                <a:spcPct val="115000"/>
              </a:lnSpc>
              <a:spcBef>
                <a:spcPts val="0"/>
              </a:spcBef>
              <a:spcAft>
                <a:spcPts val="0"/>
              </a:spcAft>
              <a:buSzPts val="1100"/>
              <a:buChar char="●"/>
            </a:pPr>
            <a:r>
              <a:rPr lang="en"/>
              <a:t>Lets compare the two methods now</a:t>
            </a:r>
            <a:endParaRPr/>
          </a:p>
          <a:p>
            <a:pPr indent="-298450" lvl="0" marL="457200" rtl="0" algn="l">
              <a:lnSpc>
                <a:spcPct val="115000"/>
              </a:lnSpc>
              <a:spcBef>
                <a:spcPts val="0"/>
              </a:spcBef>
              <a:spcAft>
                <a:spcPts val="0"/>
              </a:spcAft>
              <a:buSzPts val="1100"/>
              <a:buChar char="●"/>
            </a:pPr>
            <a:r>
              <a:rPr lang="en">
                <a:solidFill>
                  <a:schemeClr val="dk1"/>
                </a:solidFill>
              </a:rPr>
              <a:t>time dependent measure of the phase and frequency of our signal (Sanders talk) </a:t>
            </a:r>
            <a:endParaRPr>
              <a:solidFill>
                <a:schemeClr val="dk1"/>
              </a:solidFill>
            </a:endParaRPr>
          </a:p>
          <a:p>
            <a:pPr indent="-298450" lvl="0" marL="457200" rtl="0" algn="l">
              <a:lnSpc>
                <a:spcPct val="115000"/>
              </a:lnSpc>
              <a:spcBef>
                <a:spcPts val="0"/>
              </a:spcBef>
              <a:spcAft>
                <a:spcPts val="0"/>
              </a:spcAft>
              <a:buSzPts val="1100"/>
              <a:buChar char="●"/>
            </a:pPr>
            <a:r>
              <a:rPr lang="en">
                <a:solidFill>
                  <a:schemeClr val="dk1"/>
                </a:solidFill>
              </a:rPr>
              <a:t>limited by quantum shot noise, on the order of 10</a:t>
            </a:r>
            <a:r>
              <a:rPr baseline="30000" lang="en">
                <a:solidFill>
                  <a:schemeClr val="dk1"/>
                </a:solidFill>
              </a:rPr>
              <a:t>-19</a:t>
            </a:r>
            <a:r>
              <a:rPr lang="en">
                <a:solidFill>
                  <a:schemeClr val="dk1"/>
                </a:solidFill>
              </a:rPr>
              <a:t> and our signal 10</a:t>
            </a:r>
            <a:r>
              <a:rPr baseline="30000" lang="en">
                <a:solidFill>
                  <a:schemeClr val="dk1"/>
                </a:solidFill>
              </a:rPr>
              <a:t>-22</a:t>
            </a:r>
            <a:endParaRPr baseline="30000">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SNR reading with at least 3 sigma significance for alpha =1, 2 months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SNR is a function of the square of our signal divided by the square of our quantum shot noise</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measuring the power spectral density, removing arbitrary information from utilizing a homodyne readout (sander)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limited by classical noise, (spoken in detail by daniel) primarily fluctuations and perturbations of the arm lengths of the interferometer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Since we are now just counting photons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win from the fast readout of an SNSPD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method would allow for a 3 sigma detection to be made in nearly 1 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Neglecting the dark count rate of the SNSPDs (will cover later) the SNR can then be calculated as shown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see that we lose the squared terms of the quantum and classical noises, increasing our ability to recover the SNR faster.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now briefly compare the two methodologies for reading out a signal from GQuEST. </a:t>
            </a:r>
            <a:endParaRPr/>
          </a:p>
          <a:p>
            <a:pPr indent="0" lvl="0" marL="0" rtl="0" algn="l">
              <a:spcBef>
                <a:spcPts val="0"/>
              </a:spcBef>
              <a:spcAft>
                <a:spcPts val="0"/>
              </a:spcAft>
              <a:buNone/>
            </a:pPr>
            <a:r>
              <a:rPr lang="en"/>
              <a:t>First we have homodyne fringe readout, which would be a time dependent measure of the phase and frequency of our signal (as described </a:t>
            </a:r>
            <a:r>
              <a:rPr lang="en"/>
              <a:t>earlier</a:t>
            </a:r>
            <a:r>
              <a:rPr lang="en"/>
              <a:t> in Sanders talk) </a:t>
            </a:r>
            <a:endParaRPr/>
          </a:p>
          <a:p>
            <a:pPr indent="0" lvl="0" marL="0" rtl="0" algn="l">
              <a:spcBef>
                <a:spcPts val="0"/>
              </a:spcBef>
              <a:spcAft>
                <a:spcPts val="0"/>
              </a:spcAft>
              <a:buNone/>
            </a:pPr>
            <a:r>
              <a:rPr lang="en"/>
              <a:t>This method would be limited by quantum shot noise, as seen on my previous slide, where the shot noise is on the order of 10</a:t>
            </a:r>
            <a:r>
              <a:rPr baseline="30000" lang="en"/>
              <a:t>-19</a:t>
            </a:r>
            <a:r>
              <a:rPr lang="en"/>
              <a:t> and our signal 10</a:t>
            </a:r>
            <a:r>
              <a:rPr baseline="30000" lang="en"/>
              <a:t>-22</a:t>
            </a:r>
            <a:r>
              <a:rPr lang="en"/>
              <a:t>. Lastly, to achieve an intermediary SNR reading with at least 3 sigma significance for alpha =1, we would require continual detection for at least 2 months. As seen in our equation below, the SNR is a function of the square of our signal divided by the square of our quantum shot noise.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photon counting on the </a:t>
            </a:r>
            <a:r>
              <a:rPr lang="en"/>
              <a:t>other hand</a:t>
            </a:r>
            <a:r>
              <a:rPr lang="en"/>
              <a:t>, we are measuring strictly the power spectral density, removing the arbitrary information </a:t>
            </a:r>
            <a:r>
              <a:rPr lang="en"/>
              <a:t>received</a:t>
            </a:r>
            <a:r>
              <a:rPr lang="en"/>
              <a:t> from </a:t>
            </a:r>
            <a:r>
              <a:rPr lang="en"/>
              <a:t>utilizing</a:t>
            </a:r>
            <a:r>
              <a:rPr lang="en"/>
              <a:t> a homodyne readout scheme (again further explained previously in Sanders talk). In this methodology, we are then limited by classical noise, aka </a:t>
            </a:r>
            <a:r>
              <a:rPr lang="en"/>
              <a:t>fluctuations</a:t>
            </a:r>
            <a:r>
              <a:rPr lang="en"/>
              <a:t> and perturbations of the arm lengths of the interferometer, which are on the order of 10</a:t>
            </a:r>
            <a:r>
              <a:rPr baseline="30000" lang="en"/>
              <a:t>-21</a:t>
            </a:r>
            <a:r>
              <a:rPr lang="en"/>
              <a:t>. Given the fast readout of an SNSPD, this method would allow for a 3 sigma detection to be made in nearly 1 day. Neglecting the dark count rate of the SNSPDs (which we will cover later on) the SNR can then be calculated as shown where, again, we see that we lose the squared terms of the quantum and classical noises, increasing our ability to recover the SNR faster.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Notably, this classical noise level is expected to be above the signal level, which implies a nonzero background photon count rate. Therefore, the sensitivity of the experiment will be limited both by the low flux of signal photons and by the variance of the flux of photons from thermal noise. The statistical impact and experimental remedy are described below.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Geontropic fluct. scale parameter α</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c435d85cf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c435d85cf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mentioned, SNSPD’s offer a very fast and low noise approach to reading out photons from GQuEST</a:t>
            </a:r>
            <a:endParaRPr/>
          </a:p>
          <a:p>
            <a:pPr indent="-298450" lvl="0" marL="457200" rtl="0" algn="l">
              <a:spcBef>
                <a:spcPts val="0"/>
              </a:spcBef>
              <a:spcAft>
                <a:spcPts val="0"/>
              </a:spcAft>
              <a:buSzPts val="1100"/>
              <a:buChar char="●"/>
            </a:pPr>
            <a:r>
              <a:rPr lang="en"/>
              <a:t>Again this method inherently avoids quantum show noise of homodyne readout</a:t>
            </a:r>
            <a:endParaRPr/>
          </a:p>
          <a:p>
            <a:pPr indent="-298450" lvl="0" marL="457200" rtl="0" algn="l">
              <a:spcBef>
                <a:spcPts val="0"/>
              </a:spcBef>
              <a:spcAft>
                <a:spcPts val="0"/>
              </a:spcAft>
              <a:buSzPts val="1100"/>
              <a:buChar char="●"/>
            </a:pPr>
            <a:r>
              <a:rPr lang="en"/>
              <a:t>Still at </a:t>
            </a:r>
            <a:r>
              <a:rPr lang="en"/>
              <a:t>fault</a:t>
            </a:r>
            <a:r>
              <a:rPr lang="en"/>
              <a:t> to classical noise and the dark counts we may expect to see on the snspd (we will cover this a bit later)</a:t>
            </a:r>
            <a:endParaRPr/>
          </a:p>
          <a:p>
            <a:pPr indent="-298450" lvl="0" marL="457200" rtl="0" algn="l">
              <a:spcBef>
                <a:spcPts val="0"/>
              </a:spcBef>
              <a:spcAft>
                <a:spcPts val="0"/>
              </a:spcAft>
              <a:buSzPts val="1100"/>
              <a:buChar char="●"/>
            </a:pPr>
            <a:r>
              <a:rPr lang="en"/>
              <a:t>We may again model the SNR from the photon counting using this equation here, where we integrate over time (27 ish hours)</a:t>
            </a:r>
            <a:endParaRPr/>
          </a:p>
          <a:p>
            <a:pPr indent="-298450" lvl="0" marL="457200" rtl="0" algn="l">
              <a:spcBef>
                <a:spcPts val="0"/>
              </a:spcBef>
              <a:spcAft>
                <a:spcPts val="0"/>
              </a:spcAft>
              <a:buSzPts val="1100"/>
              <a:buChar char="●"/>
            </a:pPr>
            <a:r>
              <a:rPr lang="en"/>
              <a:t>We then take into account the flux of the signal photons, which we expect to appear at a rate of </a:t>
            </a:r>
            <a:endParaRPr/>
          </a:p>
          <a:p>
            <a:pPr indent="-298450" lvl="0" marL="457200" rtl="0" algn="l">
              <a:spcBef>
                <a:spcPts val="0"/>
              </a:spcBef>
              <a:spcAft>
                <a:spcPts val="0"/>
              </a:spcAft>
              <a:buSzPts val="1100"/>
              <a:buChar char="●"/>
            </a:pPr>
            <a:r>
              <a:rPr lang="en"/>
              <a:t>The </a:t>
            </a:r>
            <a:r>
              <a:rPr lang="en"/>
              <a:t>filtered</a:t>
            </a:r>
            <a:r>
              <a:rPr lang="en"/>
              <a:t> classical noise </a:t>
            </a:r>
            <a:endParaRPr/>
          </a:p>
          <a:p>
            <a:pPr indent="-298450" lvl="0" marL="457200" rtl="0" algn="l">
              <a:spcBef>
                <a:spcPts val="0"/>
              </a:spcBef>
              <a:spcAft>
                <a:spcPts val="0"/>
              </a:spcAft>
              <a:buSzPts val="1100"/>
              <a:buChar char="●"/>
            </a:pPr>
            <a:r>
              <a:rPr lang="en"/>
              <a:t>And i will soon convince </a:t>
            </a:r>
            <a:r>
              <a:rPr lang="en"/>
              <a:t>you that our setup for QQuEST will have a dark count rate lower than the signal and classical noise</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 SNSPD’s will offer the best speed and lowest noise readout for </a:t>
            </a:r>
            <a:r>
              <a:rPr lang="en"/>
              <a:t>counting</a:t>
            </a:r>
            <a:r>
              <a:rPr lang="en"/>
              <a:t> the photons from GQuEST and allows us to evade the SQL. </a:t>
            </a:r>
            <a:endParaRPr/>
          </a:p>
          <a:p>
            <a:pPr indent="0" lvl="0" marL="0" rtl="0" algn="l">
              <a:spcBef>
                <a:spcPts val="0"/>
              </a:spcBef>
              <a:spcAft>
                <a:spcPts val="0"/>
              </a:spcAft>
              <a:buNone/>
            </a:pPr>
            <a:r>
              <a:rPr lang="en"/>
              <a:t>Seen here, we may also calculate the the SNR of the photon counting method as a function of the flux of photons from the signal, classical noise and the dark count rate. Thus our SNSPD’s will need to achieve a rate lower than that of the signal and noise, </a:t>
            </a:r>
            <a:r>
              <a:rPr lang="en"/>
              <a:t>which i will show later to be 10</a:t>
            </a:r>
            <a:r>
              <a:rPr baseline="30000" lang="en"/>
              <a:t>-4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signal peak frequency, the classical noises will be lower than the quantum noise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Signal 10-3, we need 10-4 for detectors…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of the classical noise can be just dark counts (make this point) </a:t>
            </a:r>
            <a:endParaRPr/>
          </a:p>
          <a:p>
            <a:pPr indent="0" lvl="0" marL="0" rtl="0" algn="l">
              <a:spcBef>
                <a:spcPts val="0"/>
              </a:spcBef>
              <a:spcAft>
                <a:spcPts val="0"/>
              </a:spcAft>
              <a:buNone/>
            </a:pPr>
            <a:r>
              <a:rPr lang="en"/>
              <a:t>Dark count rate from classical noise is 1e-2 hz so we need to be better than this with our detectors!</a:t>
            </a:r>
            <a:endParaRPr/>
          </a:p>
          <a:p>
            <a:pPr indent="0" lvl="0" marL="0" rtl="0" algn="l">
              <a:spcBef>
                <a:spcPts val="0"/>
              </a:spcBef>
              <a:spcAft>
                <a:spcPts val="0"/>
              </a:spcAft>
              <a:buNone/>
            </a:pPr>
            <a:r>
              <a:rPr lang="en"/>
              <a:t>How rare signal or classical noise would be</a:t>
            </a:r>
            <a:endParaRPr/>
          </a:p>
          <a:p>
            <a:pPr indent="0" lvl="0" marL="0" rtl="0" algn="l">
              <a:spcBef>
                <a:spcPts val="0"/>
              </a:spcBef>
              <a:spcAft>
                <a:spcPts val="0"/>
              </a:spcAft>
              <a:buNone/>
            </a:pPr>
            <a:r>
              <a:rPr lang="en"/>
              <a:t>Better background (count rate from signal)(signal is 1e-3) hz</a:t>
            </a:r>
            <a:endParaRPr/>
          </a:p>
          <a:p>
            <a:pPr indent="0" lvl="0" marL="0" rtl="0" algn="l">
              <a:spcBef>
                <a:spcPts val="0"/>
              </a:spcBef>
              <a:spcAft>
                <a:spcPts val="0"/>
              </a:spcAft>
              <a:buNone/>
            </a:pPr>
            <a:r>
              <a:rPr lang="en"/>
              <a:t>(add from 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GQuEST want to exhibit at high SNR (9) which would correspond to 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Ask for alpha explanation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55" name="Shape 55"/>
        <p:cNvGrpSpPr/>
        <p:nvPr/>
      </p:nvGrpSpPr>
      <p:grpSpPr>
        <a:xfrm>
          <a:off x="0" y="0"/>
          <a:ext cx="0" cy="0"/>
          <a:chOff x="0" y="0"/>
          <a:chExt cx="0" cy="0"/>
        </a:xfrm>
      </p:grpSpPr>
      <p:sp>
        <p:nvSpPr>
          <p:cNvPr id="56" name="Google Shape;56;p13"/>
          <p:cNvSpPr txBox="1"/>
          <p:nvPr>
            <p:ph type="title"/>
          </p:nvPr>
        </p:nvSpPr>
        <p:spPr>
          <a:xfrm>
            <a:off x="254000" y="93549"/>
            <a:ext cx="8514000" cy="4341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3"/>
          <p:cNvSpPr txBox="1"/>
          <p:nvPr>
            <p:ph idx="1" type="body"/>
          </p:nvPr>
        </p:nvSpPr>
        <p:spPr>
          <a:xfrm>
            <a:off x="254000" y="757179"/>
            <a:ext cx="8514000" cy="350400"/>
          </a:xfrm>
          <a:prstGeom prst="rect">
            <a:avLst/>
          </a:prstGeom>
          <a:noFill/>
          <a:ln>
            <a:noFill/>
          </a:ln>
        </p:spPr>
        <p:txBody>
          <a:bodyPr anchorCtr="0" anchor="t" bIns="45700" lIns="91425" spcFirstLastPara="1" rIns="91425" wrap="square" tIns="45700">
            <a:noAutofit/>
          </a:bodyPr>
          <a:lstStyle>
            <a:lvl1pPr indent="-228600" lvl="0" marL="457200" rtl="0" algn="l">
              <a:spcBef>
                <a:spcPts val="400"/>
              </a:spcBef>
              <a:spcAft>
                <a:spcPts val="0"/>
              </a:spcAft>
              <a:buSzPts val="2000"/>
              <a:buFont typeface="Arial"/>
              <a:buNone/>
              <a:defRPr sz="2000">
                <a:solidFill>
                  <a:srgbClr val="000000"/>
                </a:solidFill>
              </a:defRPr>
            </a:lvl1pPr>
            <a:lvl2pPr indent="-228600" lvl="1" marL="914400" rtl="0" algn="l">
              <a:spcBef>
                <a:spcPts val="1200"/>
              </a:spcBef>
              <a:spcAft>
                <a:spcPts val="0"/>
              </a:spcAft>
              <a:buSzPts val="2000"/>
              <a:buFont typeface="Arial"/>
              <a:buNone/>
              <a:defRPr sz="2000"/>
            </a:lvl2pPr>
            <a:lvl3pPr indent="-228600" lvl="2" marL="1371600" rtl="0" algn="l">
              <a:spcBef>
                <a:spcPts val="1200"/>
              </a:spcBef>
              <a:spcAft>
                <a:spcPts val="0"/>
              </a:spcAft>
              <a:buSzPts val="2000"/>
              <a:buFont typeface="Arial"/>
              <a:buNone/>
              <a:defRPr sz="2000"/>
            </a:lvl3pPr>
            <a:lvl4pPr indent="-228600" lvl="3" marL="1828800" rtl="0" algn="l">
              <a:spcBef>
                <a:spcPts val="1200"/>
              </a:spcBef>
              <a:spcAft>
                <a:spcPts val="0"/>
              </a:spcAft>
              <a:buSzPts val="2000"/>
              <a:buFont typeface="Arial"/>
              <a:buNone/>
              <a:defRPr sz="2000"/>
            </a:lvl4pPr>
            <a:lvl5pPr indent="-228600" lvl="4" marL="2286000" rtl="0" algn="l">
              <a:spcBef>
                <a:spcPts val="1200"/>
              </a:spcBef>
              <a:spcAft>
                <a:spcPts val="0"/>
              </a:spcAft>
              <a:buSzPts val="2000"/>
              <a:buFont typeface="Arial"/>
              <a:buNone/>
              <a:defRPr sz="2000"/>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8" name="Google Shape;58;p13"/>
          <p:cNvSpPr txBox="1"/>
          <p:nvPr>
            <p:ph idx="2" type="body"/>
          </p:nvPr>
        </p:nvSpPr>
        <p:spPr>
          <a:xfrm>
            <a:off x="1412240" y="1602106"/>
            <a:ext cx="6319500" cy="2719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1200"/>
              </a:spcBef>
              <a:spcAft>
                <a:spcPts val="0"/>
              </a:spcAft>
              <a:buSzPts val="1800"/>
              <a:buChar char="○"/>
              <a:defRPr/>
            </a:lvl2pPr>
            <a:lvl3pPr indent="-342900" lvl="2" marL="1371600" rtl="0" algn="l">
              <a:spcBef>
                <a:spcPts val="1200"/>
              </a:spcBef>
              <a:spcAft>
                <a:spcPts val="0"/>
              </a:spcAft>
              <a:buSzPts val="1800"/>
              <a:buChar char="■"/>
              <a:defRPr/>
            </a:lvl3pPr>
            <a:lvl4pPr indent="-342900" lvl="3" marL="1828800" rtl="0" algn="l">
              <a:spcBef>
                <a:spcPts val="1200"/>
              </a:spcBef>
              <a:spcAft>
                <a:spcPts val="0"/>
              </a:spcAft>
              <a:buSzPts val="1800"/>
              <a:buChar char="●"/>
              <a:defRPr/>
            </a:lvl4pPr>
            <a:lvl5pPr indent="-342900" lvl="4" marL="2286000" rtl="0" algn="l">
              <a:spcBef>
                <a:spcPts val="1200"/>
              </a:spcBef>
              <a:spcAft>
                <a:spcPts val="0"/>
              </a:spcAft>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9" name="Google Shape;59;p13"/>
          <p:cNvSpPr txBox="1"/>
          <p:nvPr/>
        </p:nvSpPr>
        <p:spPr>
          <a:xfrm>
            <a:off x="7810218" y="4719637"/>
            <a:ext cx="1233600" cy="4239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 sz="1000">
                <a:solidFill>
                  <a:srgbClr val="6083AA"/>
                </a:solidFill>
                <a:latin typeface="Arial"/>
                <a:ea typeface="Arial"/>
                <a:cs typeface="Arial"/>
                <a:sym typeface="Arial"/>
              </a:rPr>
              <a:t>jpl.nasa.gov</a:t>
            </a:r>
            <a:endParaRPr/>
          </a:p>
        </p:txBody>
      </p:sp>
      <p:sp>
        <p:nvSpPr>
          <p:cNvPr id="60" name="Google Shape;60;p13"/>
          <p:cNvSpPr txBox="1"/>
          <p:nvPr>
            <p:ph idx="11" type="ftr"/>
          </p:nvPr>
        </p:nvSpPr>
        <p:spPr>
          <a:xfrm>
            <a:off x="1676401" y="4802823"/>
            <a:ext cx="5526600" cy="27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3"/>
          <p:cNvSpPr txBox="1"/>
          <p:nvPr>
            <p:ph idx="12" type="sldNum"/>
          </p:nvPr>
        </p:nvSpPr>
        <p:spPr>
          <a:xfrm>
            <a:off x="7203112" y="4802823"/>
            <a:ext cx="596700" cy="272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r>
              <a:rPr lang="en"/>
              <a:t>Slide </a:t>
            </a:r>
            <a:fld id="{00000000-1234-1234-1234-123412341234}" type="slidenum">
              <a:rPr lang="en"/>
              <a:t>‹#›</a:t>
            </a:fld>
            <a:endParaRPr/>
          </a:p>
        </p:txBody>
      </p:sp>
      <p:sp>
        <p:nvSpPr>
          <p:cNvPr id="62" name="Google Shape;62;p13"/>
          <p:cNvSpPr txBox="1"/>
          <p:nvPr/>
        </p:nvSpPr>
        <p:spPr>
          <a:xfrm>
            <a:off x="107500" y="4820350"/>
            <a:ext cx="3210900" cy="25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000">
                <a:solidFill>
                  <a:schemeClr val="dk1"/>
                </a:solidFill>
              </a:rPr>
              <a:t>Boris Korzh, Matt Shaw</a:t>
            </a:r>
            <a:endParaRPr sz="1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3.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7.png"/><Relationship Id="rId5" Type="http://schemas.openxmlformats.org/officeDocument/2006/relationships/image" Target="../media/image45.png"/><Relationship Id="rId6"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2.jpg"/><Relationship Id="rId5" Type="http://schemas.openxmlformats.org/officeDocument/2006/relationships/image" Target="../media/image54.jp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44.png"/><Relationship Id="rId5" Type="http://schemas.openxmlformats.org/officeDocument/2006/relationships/image" Target="../media/image11.png"/><Relationship Id="rId6"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11.png"/><Relationship Id="rId7" Type="http://schemas.openxmlformats.org/officeDocument/2006/relationships/image" Target="../media/image42.png"/><Relationship Id="rId8"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22.png"/><Relationship Id="rId7" Type="http://schemas.openxmlformats.org/officeDocument/2006/relationships/image" Target="../media/image7.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ctrTitle"/>
          </p:nvPr>
        </p:nvSpPr>
        <p:spPr>
          <a:xfrm>
            <a:off x="510450" y="1257300"/>
            <a:ext cx="8321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4020"/>
              <a:t>GQuEST &amp; </a:t>
            </a:r>
            <a:r>
              <a:rPr lang="en" sz="4020"/>
              <a:t>Single Photon Detection</a:t>
            </a:r>
            <a:endParaRPr sz="4020"/>
          </a:p>
        </p:txBody>
      </p:sp>
      <p:sp>
        <p:nvSpPr>
          <p:cNvPr id="68" name="Google Shape;68;p14"/>
          <p:cNvSpPr txBox="1"/>
          <p:nvPr>
            <p:ph idx="1" type="subTitle"/>
          </p:nvPr>
        </p:nvSpPr>
        <p:spPr>
          <a:xfrm>
            <a:off x="510450" y="3182322"/>
            <a:ext cx="8123100" cy="1431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600"/>
              <a:t>Alex Ramirez</a:t>
            </a:r>
            <a:endParaRPr sz="2600"/>
          </a:p>
          <a:p>
            <a:pPr indent="0" lvl="0" marL="0" rtl="0" algn="l">
              <a:spcBef>
                <a:spcPts val="0"/>
              </a:spcBef>
              <a:spcAft>
                <a:spcPts val="0"/>
              </a:spcAft>
              <a:buNone/>
            </a:pPr>
            <a:r>
              <a:rPr lang="en" sz="1600"/>
              <a:t>Caltech Graduate Student in Physics</a:t>
            </a:r>
            <a:endParaRPr sz="1600"/>
          </a:p>
          <a:p>
            <a:pPr indent="0" lvl="0" marL="0" rtl="0" algn="l">
              <a:spcBef>
                <a:spcPts val="0"/>
              </a:spcBef>
              <a:spcAft>
                <a:spcPts val="0"/>
              </a:spcAft>
              <a:buNone/>
            </a:pPr>
            <a:r>
              <a:rPr lang="en" sz="1600"/>
              <a:t>JPL SNSPD Meeting </a:t>
            </a:r>
            <a:endParaRPr sz="1600"/>
          </a:p>
          <a:p>
            <a:pPr indent="0" lvl="0" marL="0" rtl="0" algn="l">
              <a:spcBef>
                <a:spcPts val="0"/>
              </a:spcBef>
              <a:spcAft>
                <a:spcPts val="0"/>
              </a:spcAft>
              <a:buNone/>
            </a:pPr>
            <a:r>
              <a:rPr lang="en"/>
              <a:t>March 27</a:t>
            </a:r>
            <a:r>
              <a:rPr baseline="30000" lang="en"/>
              <a:t>th</a:t>
            </a:r>
            <a:r>
              <a:rPr lang="en"/>
              <a:t>, 2024</a:t>
            </a:r>
            <a:endParaRPr/>
          </a:p>
        </p:txBody>
      </p:sp>
      <p:pic>
        <p:nvPicPr>
          <p:cNvPr id="69" name="Google Shape;69;p14"/>
          <p:cNvPicPr preferRelativeResize="0"/>
          <p:nvPr/>
        </p:nvPicPr>
        <p:blipFill>
          <a:blip r:embed="rId3">
            <a:alphaModFix/>
          </a:blip>
          <a:stretch>
            <a:fillRect/>
          </a:stretch>
        </p:blipFill>
        <p:spPr>
          <a:xfrm>
            <a:off x="6818300" y="878662"/>
            <a:ext cx="1729075" cy="326825"/>
          </a:xfrm>
          <a:prstGeom prst="rect">
            <a:avLst/>
          </a:prstGeom>
          <a:noFill/>
          <a:ln>
            <a:noFill/>
          </a:ln>
        </p:spPr>
      </p:pic>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 name="Google Shape;71;p14"/>
          <p:cNvPicPr preferRelativeResize="0"/>
          <p:nvPr/>
        </p:nvPicPr>
        <p:blipFill>
          <a:blip r:embed="rId4">
            <a:alphaModFix/>
          </a:blip>
          <a:stretch>
            <a:fillRect/>
          </a:stretch>
        </p:blipFill>
        <p:spPr>
          <a:xfrm>
            <a:off x="3517475" y="68875"/>
            <a:ext cx="2085823" cy="2110150"/>
          </a:xfrm>
          <a:prstGeom prst="rect">
            <a:avLst/>
          </a:prstGeom>
          <a:noFill/>
          <a:ln>
            <a:noFill/>
          </a:ln>
        </p:spPr>
      </p:pic>
      <p:pic>
        <p:nvPicPr>
          <p:cNvPr id="72" name="Google Shape;72;p14"/>
          <p:cNvPicPr preferRelativeResize="0"/>
          <p:nvPr/>
        </p:nvPicPr>
        <p:blipFill>
          <a:blip r:embed="rId5">
            <a:alphaModFix/>
          </a:blip>
          <a:stretch>
            <a:fillRect/>
          </a:stretch>
        </p:blipFill>
        <p:spPr>
          <a:xfrm>
            <a:off x="504600" y="646175"/>
            <a:ext cx="1844027" cy="791771"/>
          </a:xfrm>
          <a:prstGeom prst="rect">
            <a:avLst/>
          </a:prstGeom>
          <a:noFill/>
          <a:ln>
            <a:noFill/>
          </a:ln>
        </p:spPr>
      </p:pic>
      <p:pic>
        <p:nvPicPr>
          <p:cNvPr id="73" name="Google Shape;73;p14"/>
          <p:cNvPicPr preferRelativeResize="0"/>
          <p:nvPr/>
        </p:nvPicPr>
        <p:blipFill>
          <a:blip r:embed="rId6">
            <a:alphaModFix/>
          </a:blip>
          <a:stretch>
            <a:fillRect/>
          </a:stretch>
        </p:blipFill>
        <p:spPr>
          <a:xfrm>
            <a:off x="202800" y="209673"/>
            <a:ext cx="2447625" cy="459755"/>
          </a:xfrm>
          <a:prstGeom prst="rect">
            <a:avLst/>
          </a:prstGeom>
          <a:noFill/>
          <a:ln>
            <a:noFill/>
          </a:ln>
        </p:spPr>
      </p:pic>
      <p:pic>
        <p:nvPicPr>
          <p:cNvPr id="74" name="Google Shape;74;p14"/>
          <p:cNvPicPr preferRelativeResize="0"/>
          <p:nvPr/>
        </p:nvPicPr>
        <p:blipFill>
          <a:blip r:embed="rId7">
            <a:alphaModFix/>
          </a:blip>
          <a:stretch>
            <a:fillRect/>
          </a:stretch>
        </p:blipFill>
        <p:spPr>
          <a:xfrm>
            <a:off x="6470350" y="209263"/>
            <a:ext cx="2424975" cy="460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SNSPD Specs for GQuEST</a:t>
            </a:r>
            <a:endParaRPr/>
          </a:p>
        </p:txBody>
      </p:sp>
      <p:pic>
        <p:nvPicPr>
          <p:cNvPr id="174" name="Google Shape;174;p23"/>
          <p:cNvPicPr preferRelativeResize="0"/>
          <p:nvPr/>
        </p:nvPicPr>
        <p:blipFill rotWithShape="1">
          <a:blip r:embed="rId3">
            <a:alphaModFix/>
          </a:blip>
          <a:srcRect b="8142" l="0" r="0" t="13866"/>
          <a:stretch/>
        </p:blipFill>
        <p:spPr>
          <a:xfrm>
            <a:off x="4887700" y="1947425"/>
            <a:ext cx="4267126" cy="2225399"/>
          </a:xfrm>
          <a:prstGeom prst="rect">
            <a:avLst/>
          </a:prstGeom>
          <a:noFill/>
          <a:ln>
            <a:noFill/>
          </a:ln>
        </p:spPr>
      </p:pic>
      <p:sp>
        <p:nvSpPr>
          <p:cNvPr id="175" name="Google Shape;175;p23"/>
          <p:cNvSpPr txBox="1"/>
          <p:nvPr>
            <p:ph idx="1" type="body"/>
          </p:nvPr>
        </p:nvSpPr>
        <p:spPr>
          <a:xfrm>
            <a:off x="311700" y="1152475"/>
            <a:ext cx="4639500" cy="2917800"/>
          </a:xfrm>
          <a:prstGeom prst="rect">
            <a:avLst/>
          </a:prstGeom>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SzPts val="1800"/>
              <a:buChar char="●"/>
            </a:pPr>
            <a:r>
              <a:rPr lang="en"/>
              <a:t>Specialized for 1550 nm</a:t>
            </a:r>
            <a:endParaRPr/>
          </a:p>
          <a:p>
            <a:pPr indent="-342900" lvl="0" marL="457200" rtl="0" algn="l">
              <a:lnSpc>
                <a:spcPct val="150000"/>
              </a:lnSpc>
              <a:spcBef>
                <a:spcPts val="0"/>
              </a:spcBef>
              <a:spcAft>
                <a:spcPts val="0"/>
              </a:spcAft>
              <a:buSzPts val="1800"/>
              <a:buChar char="●"/>
            </a:pPr>
            <a:r>
              <a:rPr lang="en"/>
              <a:t>Efficiency up to 83% ± 4.3% </a:t>
            </a:r>
            <a:r>
              <a:rPr baseline="30000" lang="en" sz="1900"/>
              <a:t>(1)</a:t>
            </a:r>
            <a:endParaRPr/>
          </a:p>
          <a:p>
            <a:pPr indent="-317500" lvl="1" marL="914400" rtl="0" algn="l">
              <a:lnSpc>
                <a:spcPct val="150000"/>
              </a:lnSpc>
              <a:spcBef>
                <a:spcPts val="0"/>
              </a:spcBef>
              <a:spcAft>
                <a:spcPts val="0"/>
              </a:spcAft>
              <a:buSzPts val="1400"/>
              <a:buChar char="○"/>
            </a:pPr>
            <a:r>
              <a:rPr lang="en"/>
              <a:t>Efficiency</a:t>
            </a:r>
            <a:r>
              <a:rPr lang="en"/>
              <a:t> Record 98%  </a:t>
            </a:r>
            <a:r>
              <a:rPr baseline="30000" lang="en" sz="1900"/>
              <a:t>(2)</a:t>
            </a:r>
            <a:endParaRPr/>
          </a:p>
          <a:p>
            <a:pPr indent="-342900" lvl="0" marL="457200" rtl="0" algn="l">
              <a:lnSpc>
                <a:spcPct val="150000"/>
              </a:lnSpc>
              <a:spcBef>
                <a:spcPts val="0"/>
              </a:spcBef>
              <a:spcAft>
                <a:spcPts val="0"/>
              </a:spcAft>
              <a:buSzPts val="1800"/>
              <a:buChar char="●"/>
            </a:pPr>
            <a:r>
              <a:rPr lang="en"/>
              <a:t>Temporal Resolution: 13</a:t>
            </a:r>
            <a:r>
              <a:rPr lang="en"/>
              <a:t> ± 1 </a:t>
            </a:r>
            <a:r>
              <a:rPr lang="en"/>
              <a:t>ps </a:t>
            </a:r>
            <a:r>
              <a:rPr baseline="30000" lang="en" sz="1900"/>
              <a:t>(1)</a:t>
            </a:r>
            <a:endParaRPr/>
          </a:p>
          <a:p>
            <a:pPr indent="-342900" lvl="0" marL="457200" rtl="0" algn="l">
              <a:lnSpc>
                <a:spcPct val="150000"/>
              </a:lnSpc>
              <a:spcBef>
                <a:spcPts val="0"/>
              </a:spcBef>
              <a:spcAft>
                <a:spcPts val="0"/>
              </a:spcAft>
              <a:buSzPts val="1800"/>
              <a:buChar char="●"/>
            </a:pPr>
            <a:r>
              <a:rPr lang="en"/>
              <a:t>Fast readout (10 ns / pulse) </a:t>
            </a:r>
            <a:endParaRPr/>
          </a:p>
          <a:p>
            <a:pPr indent="-317500" lvl="1" marL="914400" rtl="0" algn="l">
              <a:lnSpc>
                <a:spcPct val="150000"/>
              </a:lnSpc>
              <a:spcBef>
                <a:spcPts val="0"/>
              </a:spcBef>
              <a:spcAft>
                <a:spcPts val="0"/>
              </a:spcAft>
              <a:buSzPts val="1400"/>
              <a:buChar char="○"/>
            </a:pPr>
            <a:r>
              <a:rPr lang="en"/>
              <a:t>10</a:t>
            </a:r>
            <a:r>
              <a:rPr baseline="30000" lang="en"/>
              <a:t>7</a:t>
            </a:r>
            <a:r>
              <a:rPr lang="en"/>
              <a:t> photons / second / pixel</a:t>
            </a:r>
            <a:endParaRPr/>
          </a:p>
          <a:p>
            <a:pPr indent="-317500" lvl="1" marL="914400" rtl="0" algn="l">
              <a:lnSpc>
                <a:spcPct val="150000"/>
              </a:lnSpc>
              <a:spcBef>
                <a:spcPts val="0"/>
              </a:spcBef>
              <a:spcAft>
                <a:spcPts val="0"/>
              </a:spcAft>
              <a:buSzPts val="1400"/>
              <a:buChar char="○"/>
            </a:pPr>
            <a:r>
              <a:rPr lang="en"/>
              <a:t>Record 1.5 giga-counts/s </a:t>
            </a:r>
            <a:r>
              <a:rPr baseline="30000" lang="en" sz="1900"/>
              <a:t>(3)</a:t>
            </a:r>
            <a:endParaRPr/>
          </a:p>
        </p:txBody>
      </p:sp>
      <p:pic>
        <p:nvPicPr>
          <p:cNvPr id="176" name="Google Shape;176;p23"/>
          <p:cNvPicPr preferRelativeResize="0"/>
          <p:nvPr/>
        </p:nvPicPr>
        <p:blipFill rotWithShape="1">
          <a:blip r:embed="rId4">
            <a:alphaModFix/>
          </a:blip>
          <a:srcRect b="9983" l="3132" r="6065" t="28466"/>
          <a:stretch/>
        </p:blipFill>
        <p:spPr>
          <a:xfrm>
            <a:off x="7015850" y="24000"/>
            <a:ext cx="2128151" cy="1923425"/>
          </a:xfrm>
          <a:prstGeom prst="rect">
            <a:avLst/>
          </a:prstGeom>
          <a:noFill/>
          <a:ln>
            <a:noFill/>
          </a:ln>
        </p:spPr>
      </p:pic>
      <p:pic>
        <p:nvPicPr>
          <p:cNvPr id="177" name="Google Shape;177;p23"/>
          <p:cNvPicPr preferRelativeResize="0"/>
          <p:nvPr/>
        </p:nvPicPr>
        <p:blipFill rotWithShape="1">
          <a:blip r:embed="rId5">
            <a:alphaModFix/>
          </a:blip>
          <a:srcRect b="24502" l="19010" r="8651" t="26463"/>
          <a:stretch/>
        </p:blipFill>
        <p:spPr>
          <a:xfrm>
            <a:off x="4887700" y="24000"/>
            <a:ext cx="2128151" cy="1923425"/>
          </a:xfrm>
          <a:prstGeom prst="rect">
            <a:avLst/>
          </a:prstGeom>
          <a:noFill/>
          <a:ln>
            <a:noFill/>
          </a:ln>
        </p:spPr>
      </p:pic>
      <p:sp>
        <p:nvSpPr>
          <p:cNvPr id="178" name="Google Shape;17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9" name="Google Shape;179;p23"/>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180" name="Google Shape;180;p23"/>
          <p:cNvPicPr preferRelativeResize="0"/>
          <p:nvPr/>
        </p:nvPicPr>
        <p:blipFill>
          <a:blip r:embed="rId6">
            <a:alphaModFix/>
          </a:blip>
          <a:stretch>
            <a:fillRect/>
          </a:stretch>
        </p:blipFill>
        <p:spPr>
          <a:xfrm>
            <a:off x="311700" y="3729475"/>
            <a:ext cx="923000" cy="933749"/>
          </a:xfrm>
          <a:prstGeom prst="rect">
            <a:avLst/>
          </a:prstGeom>
          <a:noFill/>
          <a:ln>
            <a:noFill/>
          </a:ln>
        </p:spPr>
      </p:pic>
      <p:sp>
        <p:nvSpPr>
          <p:cNvPr id="181" name="Google Shape;181;p23"/>
          <p:cNvSpPr txBox="1"/>
          <p:nvPr/>
        </p:nvSpPr>
        <p:spPr>
          <a:xfrm>
            <a:off x="1250250" y="4205025"/>
            <a:ext cx="7405500" cy="8772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SzPts val="900"/>
              <a:buAutoNum type="arabicPeriod"/>
            </a:pPr>
            <a:r>
              <a:rPr lang="en" sz="900"/>
              <a:t>Marco Colangelo et al., “Impedance-Matched Differential Superconducting Nanowire Detectors”, Phys. Rev. Applied 19 (2023)</a:t>
            </a:r>
            <a:endParaRPr sz="900"/>
          </a:p>
          <a:p>
            <a:pPr indent="-285750" lvl="0" marL="457200" rtl="0" algn="l">
              <a:spcBef>
                <a:spcPts val="0"/>
              </a:spcBef>
              <a:spcAft>
                <a:spcPts val="0"/>
              </a:spcAft>
              <a:buSzPts val="900"/>
              <a:buAutoNum type="arabicPeriod"/>
            </a:pPr>
            <a:r>
              <a:rPr lang="en" sz="900"/>
              <a:t>Dileep V. Reddy et. al, “Superconducting nanowire single-photon detectors with 98% system detection efficiency at 1550 nm”, Optica Vol. 7, Issue 12, pp. 1649-1653 (2020) </a:t>
            </a:r>
            <a:endParaRPr sz="900"/>
          </a:p>
          <a:p>
            <a:pPr indent="-285750" lvl="0" marL="457200" rtl="0" algn="l">
              <a:spcBef>
                <a:spcPts val="0"/>
              </a:spcBef>
              <a:spcAft>
                <a:spcPts val="0"/>
              </a:spcAft>
              <a:buSzPts val="900"/>
              <a:buAutoNum type="arabicPeriod"/>
            </a:pPr>
            <a:r>
              <a:rPr lang="en" sz="900"/>
              <a:t>Ioana Craiciu et al. “High-speed detection of 1550 nm single photons with superconducting nanowire detectors”, Optica Vol. 10, Issue 2, pp. 183-190 (2023)</a:t>
            </a:r>
            <a:endParaRPr sz="900">
              <a:solidFill>
                <a:schemeClr val="accent3"/>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GQuEST SNSPD Hardware Requirements</a:t>
            </a:r>
            <a:endParaRPr/>
          </a:p>
        </p:txBody>
      </p:sp>
      <p:sp>
        <p:nvSpPr>
          <p:cNvPr id="187" name="Google Shape;187;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High efficiency at 1550 nm </a:t>
            </a:r>
            <a:endParaRPr/>
          </a:p>
          <a:p>
            <a:pPr indent="-342900" lvl="0" marL="457200" rtl="0" algn="l">
              <a:lnSpc>
                <a:spcPct val="150000"/>
              </a:lnSpc>
              <a:spcBef>
                <a:spcPts val="0"/>
              </a:spcBef>
              <a:spcAft>
                <a:spcPts val="0"/>
              </a:spcAft>
              <a:buSzPts val="1800"/>
              <a:buChar char="●"/>
            </a:pPr>
            <a:r>
              <a:rPr lang="en"/>
              <a:t>D</a:t>
            </a:r>
            <a:r>
              <a:rPr lang="en"/>
              <a:t>ark count rate of at least 10</a:t>
            </a:r>
            <a:r>
              <a:rPr baseline="30000" lang="en"/>
              <a:t>-4</a:t>
            </a:r>
            <a:r>
              <a:rPr lang="en"/>
              <a:t> </a:t>
            </a:r>
            <a:endParaRPr/>
          </a:p>
          <a:p>
            <a:pPr indent="-342900" lvl="0" marL="457200" rtl="0" algn="l">
              <a:lnSpc>
                <a:spcPct val="150000"/>
              </a:lnSpc>
              <a:spcBef>
                <a:spcPts val="0"/>
              </a:spcBef>
              <a:spcAft>
                <a:spcPts val="0"/>
              </a:spcAft>
              <a:buSzPts val="1800"/>
              <a:buChar char="●"/>
            </a:pPr>
            <a:r>
              <a:rPr lang="en"/>
              <a:t>Free space optics and bias electronics held at 4 K</a:t>
            </a:r>
            <a:endParaRPr/>
          </a:p>
          <a:p>
            <a:pPr indent="-342900" lvl="0" marL="457200" rtl="0" algn="l">
              <a:lnSpc>
                <a:spcPct val="150000"/>
              </a:lnSpc>
              <a:spcBef>
                <a:spcPts val="0"/>
              </a:spcBef>
              <a:spcAft>
                <a:spcPts val="0"/>
              </a:spcAft>
              <a:buSzPts val="1800"/>
              <a:buChar char="●"/>
            </a:pPr>
            <a:r>
              <a:rPr lang="en"/>
              <a:t>Fully differential readout electronics</a:t>
            </a:r>
            <a:endParaRPr/>
          </a:p>
          <a:p>
            <a:pPr indent="-342900" lvl="0" marL="457200" rtl="0" algn="l">
              <a:lnSpc>
                <a:spcPct val="150000"/>
              </a:lnSpc>
              <a:spcBef>
                <a:spcPts val="0"/>
              </a:spcBef>
              <a:spcAft>
                <a:spcPts val="0"/>
              </a:spcAft>
              <a:buSzPts val="1800"/>
              <a:buChar char="●"/>
            </a:pPr>
            <a:r>
              <a:rPr lang="en"/>
              <a:t>Long duty cycle for cryostat (order of 1 day)</a:t>
            </a:r>
            <a:endParaRPr/>
          </a:p>
          <a:p>
            <a:pPr indent="-342900" lvl="0" marL="457200" rtl="0" algn="l">
              <a:lnSpc>
                <a:spcPct val="150000"/>
              </a:lnSpc>
              <a:spcBef>
                <a:spcPts val="0"/>
              </a:spcBef>
              <a:spcAft>
                <a:spcPts val="0"/>
              </a:spcAft>
              <a:buSzPts val="1800"/>
              <a:buChar char="●"/>
            </a:pPr>
            <a:r>
              <a:rPr lang="en"/>
              <a:t>Single mode fiber connection between cryogenic filter cavity and SNSPD</a:t>
            </a:r>
            <a:endParaRPr/>
          </a:p>
        </p:txBody>
      </p:sp>
      <p:sp>
        <p:nvSpPr>
          <p:cNvPr id="188" name="Google Shape;18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4"/>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190" name="Google Shape;190;p24"/>
          <p:cNvPicPr preferRelativeResize="0"/>
          <p:nvPr/>
        </p:nvPicPr>
        <p:blipFill>
          <a:blip r:embed="rId3">
            <a:alphaModFix/>
          </a:blip>
          <a:stretch>
            <a:fillRect/>
          </a:stretch>
        </p:blipFill>
        <p:spPr>
          <a:xfrm>
            <a:off x="8098150" y="144225"/>
            <a:ext cx="923000" cy="933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85714"/>
              <a:buFont typeface="Arial"/>
              <a:buNone/>
            </a:pPr>
            <a:r>
              <a:rPr lang="en"/>
              <a:t>Free-space coupled SNSPD to room temperature</a:t>
            </a:r>
            <a:endParaRPr/>
          </a:p>
          <a:p>
            <a:pPr indent="0" lvl="0" marL="0" rtl="0" algn="l">
              <a:spcBef>
                <a:spcPts val="0"/>
              </a:spcBef>
              <a:spcAft>
                <a:spcPts val="0"/>
              </a:spcAft>
              <a:buNone/>
            </a:pPr>
            <a:r>
              <a:t/>
            </a:r>
            <a:endParaRPr/>
          </a:p>
        </p:txBody>
      </p:sp>
      <p:pic>
        <p:nvPicPr>
          <p:cNvPr id="196" name="Google Shape;196;p25"/>
          <p:cNvPicPr preferRelativeResize="0"/>
          <p:nvPr/>
        </p:nvPicPr>
        <p:blipFill rotWithShape="1">
          <a:blip r:embed="rId3">
            <a:alphaModFix/>
          </a:blip>
          <a:srcRect b="0" l="0" r="0" t="0"/>
          <a:stretch/>
        </p:blipFill>
        <p:spPr>
          <a:xfrm>
            <a:off x="4577303" y="974090"/>
            <a:ext cx="4188426" cy="2062240"/>
          </a:xfrm>
          <a:prstGeom prst="rect">
            <a:avLst/>
          </a:prstGeom>
          <a:noFill/>
          <a:ln>
            <a:noFill/>
          </a:ln>
        </p:spPr>
      </p:pic>
      <p:sp>
        <p:nvSpPr>
          <p:cNvPr id="197" name="Google Shape;197;p25"/>
          <p:cNvSpPr/>
          <p:nvPr/>
        </p:nvSpPr>
        <p:spPr>
          <a:xfrm>
            <a:off x="4419600" y="241935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98" name="Google Shape;198;p25"/>
          <p:cNvCxnSpPr/>
          <p:nvPr/>
        </p:nvCxnSpPr>
        <p:spPr>
          <a:xfrm rot="10800000">
            <a:off x="5910218" y="1863114"/>
            <a:ext cx="393600" cy="303000"/>
          </a:xfrm>
          <a:prstGeom prst="straightConnector1">
            <a:avLst/>
          </a:prstGeom>
          <a:noFill/>
          <a:ln cap="flat" cmpd="sng" w="12700">
            <a:solidFill>
              <a:srgbClr val="C00000"/>
            </a:solidFill>
            <a:prstDash val="solid"/>
            <a:round/>
            <a:headEnd len="sm" w="sm" type="none"/>
            <a:tailEnd len="med" w="med" type="triangle"/>
          </a:ln>
        </p:spPr>
      </p:cxnSp>
      <p:sp>
        <p:nvSpPr>
          <p:cNvPr id="199" name="Google Shape;199;p25"/>
          <p:cNvSpPr txBox="1"/>
          <p:nvPr/>
        </p:nvSpPr>
        <p:spPr>
          <a:xfrm>
            <a:off x="6250756" y="2166114"/>
            <a:ext cx="197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1"/>
                </a:solidFill>
                <a:latin typeface="Arial"/>
                <a:ea typeface="Arial"/>
                <a:cs typeface="Arial"/>
                <a:sym typeface="Arial"/>
              </a:rPr>
              <a:t>Fiber and free space quantum comm </a:t>
            </a:r>
            <a:endParaRPr/>
          </a:p>
        </p:txBody>
      </p:sp>
      <p:pic>
        <p:nvPicPr>
          <p:cNvPr id="200" name="Google Shape;200;p25"/>
          <p:cNvPicPr preferRelativeResize="0"/>
          <p:nvPr/>
        </p:nvPicPr>
        <p:blipFill rotWithShape="1">
          <a:blip r:embed="rId4">
            <a:alphaModFix/>
          </a:blip>
          <a:srcRect b="0" l="0" r="0" t="0"/>
          <a:stretch/>
        </p:blipFill>
        <p:spPr>
          <a:xfrm>
            <a:off x="4660167" y="3189035"/>
            <a:ext cx="4105562" cy="1592119"/>
          </a:xfrm>
          <a:prstGeom prst="rect">
            <a:avLst/>
          </a:prstGeom>
          <a:noFill/>
          <a:ln>
            <a:noFill/>
          </a:ln>
        </p:spPr>
      </p:pic>
      <p:sp>
        <p:nvSpPr>
          <p:cNvPr id="201" name="Google Shape;201;p25"/>
          <p:cNvSpPr txBox="1"/>
          <p:nvPr/>
        </p:nvSpPr>
        <p:spPr>
          <a:xfrm>
            <a:off x="5846618" y="3537713"/>
            <a:ext cx="1203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1"/>
                </a:solidFill>
                <a:latin typeface="Arial"/>
                <a:ea typeface="Arial"/>
                <a:cs typeface="Arial"/>
                <a:sym typeface="Arial"/>
              </a:rPr>
              <a:t>Cooling external optics</a:t>
            </a:r>
            <a:endParaRPr/>
          </a:p>
        </p:txBody>
      </p:sp>
      <p:cxnSp>
        <p:nvCxnSpPr>
          <p:cNvPr id="202" name="Google Shape;202;p25"/>
          <p:cNvCxnSpPr/>
          <p:nvPr/>
        </p:nvCxnSpPr>
        <p:spPr>
          <a:xfrm>
            <a:off x="6829874" y="4151778"/>
            <a:ext cx="284400" cy="214200"/>
          </a:xfrm>
          <a:prstGeom prst="straightConnector1">
            <a:avLst/>
          </a:prstGeom>
          <a:noFill/>
          <a:ln cap="flat" cmpd="sng" w="12700">
            <a:solidFill>
              <a:srgbClr val="C00000"/>
            </a:solidFill>
            <a:prstDash val="solid"/>
            <a:round/>
            <a:headEnd len="sm" w="sm" type="none"/>
            <a:tailEnd len="med" w="med" type="triangle"/>
          </a:ln>
        </p:spPr>
      </p:cxnSp>
      <p:sp>
        <p:nvSpPr>
          <p:cNvPr id="203" name="Google Shape;203;p25"/>
          <p:cNvSpPr txBox="1"/>
          <p:nvPr/>
        </p:nvSpPr>
        <p:spPr>
          <a:xfrm>
            <a:off x="5520052" y="3127136"/>
            <a:ext cx="2956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chemeClr val="dk1"/>
                </a:solidFill>
                <a:latin typeface="Arial"/>
                <a:ea typeface="Arial"/>
                <a:cs typeface="Arial"/>
                <a:sym typeface="Arial"/>
              </a:rPr>
              <a:t>Remaining black body photons</a:t>
            </a:r>
            <a:endParaRPr/>
          </a:p>
        </p:txBody>
      </p:sp>
      <p:pic>
        <p:nvPicPr>
          <p:cNvPr id="204" name="Google Shape;204;p25"/>
          <p:cNvPicPr preferRelativeResize="0"/>
          <p:nvPr/>
        </p:nvPicPr>
        <p:blipFill rotWithShape="1">
          <a:blip r:embed="rId5">
            <a:alphaModFix/>
          </a:blip>
          <a:srcRect b="0" l="0" r="0" t="0"/>
          <a:stretch/>
        </p:blipFill>
        <p:spPr>
          <a:xfrm>
            <a:off x="204766" y="1050290"/>
            <a:ext cx="4188427" cy="3675558"/>
          </a:xfrm>
          <a:prstGeom prst="rect">
            <a:avLst/>
          </a:prstGeom>
          <a:noFill/>
          <a:ln>
            <a:noFill/>
          </a:ln>
        </p:spPr>
      </p:pic>
      <p:sp>
        <p:nvSpPr>
          <p:cNvPr id="205" name="Google Shape;205;p25"/>
          <p:cNvSpPr/>
          <p:nvPr/>
        </p:nvSpPr>
        <p:spPr>
          <a:xfrm>
            <a:off x="1586869" y="4656678"/>
            <a:ext cx="2515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rgbClr val="222222"/>
                </a:solidFill>
                <a:latin typeface="Arial"/>
                <a:ea typeface="Arial"/>
                <a:cs typeface="Arial"/>
                <a:sym typeface="Arial"/>
              </a:rPr>
              <a:t>Modified PhotonSpot Inc. Cryostat</a:t>
            </a:r>
            <a:endParaRPr sz="1200">
              <a:solidFill>
                <a:schemeClr val="dk1"/>
              </a:solidFill>
              <a:latin typeface="Arial"/>
              <a:ea typeface="Arial"/>
              <a:cs typeface="Arial"/>
              <a:sym typeface="Arial"/>
            </a:endParaRPr>
          </a:p>
        </p:txBody>
      </p:sp>
      <p:sp>
        <p:nvSpPr>
          <p:cNvPr id="206" name="Google Shape;206;p25"/>
          <p:cNvSpPr txBox="1"/>
          <p:nvPr/>
        </p:nvSpPr>
        <p:spPr>
          <a:xfrm>
            <a:off x="4577300" y="4768250"/>
            <a:ext cx="3491400" cy="6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dk1"/>
                </a:solidFill>
                <a:highlight>
                  <a:srgbClr val="FFFFFF"/>
                </a:highlight>
                <a:latin typeface="Times New Roman"/>
                <a:ea typeface="Times New Roman"/>
                <a:cs typeface="Times New Roman"/>
                <a:sym typeface="Times New Roman"/>
              </a:rPr>
              <a:t>Mueller, Korzh </a:t>
            </a:r>
            <a:r>
              <a:rPr i="1" lang="en" sz="1100">
                <a:solidFill>
                  <a:schemeClr val="dk1"/>
                </a:solidFill>
                <a:highlight>
                  <a:srgbClr val="FFFFFF"/>
                </a:highlight>
                <a:latin typeface="Times New Roman"/>
                <a:ea typeface="Times New Roman"/>
                <a:cs typeface="Times New Roman"/>
                <a:sym typeface="Times New Roman"/>
              </a:rPr>
              <a:t>et al</a:t>
            </a:r>
            <a:r>
              <a:rPr lang="en" sz="1100">
                <a:solidFill>
                  <a:schemeClr val="dk1"/>
                </a:solidFill>
                <a:highlight>
                  <a:srgbClr val="FFFFFF"/>
                </a:highlight>
                <a:latin typeface="Times New Roman"/>
                <a:ea typeface="Times New Roman"/>
                <a:cs typeface="Times New Roman"/>
                <a:sym typeface="Times New Roman"/>
              </a:rPr>
              <a:t>, </a:t>
            </a:r>
            <a:r>
              <a:rPr b="1" lang="en" sz="1100">
                <a:solidFill>
                  <a:schemeClr val="dk1"/>
                </a:solidFill>
                <a:highlight>
                  <a:srgbClr val="FFFFFF"/>
                </a:highlight>
                <a:latin typeface="Times New Roman"/>
                <a:ea typeface="Times New Roman"/>
                <a:cs typeface="Times New Roman"/>
                <a:sym typeface="Times New Roman"/>
              </a:rPr>
              <a:t>Optica 8, </a:t>
            </a:r>
            <a:r>
              <a:rPr lang="en" sz="1100">
                <a:solidFill>
                  <a:schemeClr val="dk1"/>
                </a:solidFill>
                <a:highlight>
                  <a:srgbClr val="FFFFFF"/>
                </a:highlight>
                <a:latin typeface="Times New Roman"/>
                <a:ea typeface="Times New Roman"/>
                <a:cs typeface="Times New Roman"/>
                <a:sym typeface="Times New Roman"/>
              </a:rPr>
              <a:t>1586 (2021)</a:t>
            </a:r>
            <a:endParaRPr sz="11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360"/>
              </a:spcBef>
              <a:spcAft>
                <a:spcPts val="1200"/>
              </a:spcAft>
              <a:buNone/>
            </a:pPr>
            <a:r>
              <a:t/>
            </a:r>
            <a:endParaRPr sz="1200">
              <a:solidFill>
                <a:schemeClr val="dk2"/>
              </a:solidFill>
            </a:endParaRPr>
          </a:p>
        </p:txBody>
      </p:sp>
      <p:sp>
        <p:nvSpPr>
          <p:cNvPr id="207" name="Google Shape;20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8" name="Google Shape;208;p25"/>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209" name="Google Shape;209;p25"/>
          <p:cNvPicPr preferRelativeResize="0"/>
          <p:nvPr/>
        </p:nvPicPr>
        <p:blipFill>
          <a:blip r:embed="rId6">
            <a:alphaModFix/>
          </a:blip>
          <a:stretch>
            <a:fillRect/>
          </a:stretch>
        </p:blipFill>
        <p:spPr>
          <a:xfrm>
            <a:off x="8098150" y="144225"/>
            <a:ext cx="923000" cy="933749"/>
          </a:xfrm>
          <a:prstGeom prst="rect">
            <a:avLst/>
          </a:prstGeom>
          <a:noFill/>
          <a:ln>
            <a:noFill/>
          </a:ln>
        </p:spPr>
      </p:pic>
      <p:sp>
        <p:nvSpPr>
          <p:cNvPr id="210" name="Google Shape;210;p25"/>
          <p:cNvSpPr txBox="1"/>
          <p:nvPr/>
        </p:nvSpPr>
        <p:spPr>
          <a:xfrm>
            <a:off x="2594300" y="861350"/>
            <a:ext cx="1203900" cy="6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C00000"/>
                </a:solidFill>
                <a:latin typeface="Proxima Nova"/>
                <a:ea typeface="Proxima Nova"/>
                <a:cs typeface="Proxima Nova"/>
                <a:sym typeface="Proxima Nova"/>
              </a:rPr>
              <a:t>10</a:t>
            </a:r>
            <a:r>
              <a:rPr b="1" baseline="30000" lang="en" sz="2000">
                <a:solidFill>
                  <a:srgbClr val="C00000"/>
                </a:solidFill>
                <a:latin typeface="Proxima Nova"/>
                <a:ea typeface="Proxima Nova"/>
                <a:cs typeface="Proxima Nova"/>
                <a:sym typeface="Proxima Nova"/>
              </a:rPr>
              <a:t>-2 </a:t>
            </a:r>
            <a:r>
              <a:rPr b="1" lang="en" sz="2000">
                <a:solidFill>
                  <a:srgbClr val="C00000"/>
                </a:solidFill>
                <a:latin typeface="Proxima Nova"/>
                <a:ea typeface="Proxima Nova"/>
                <a:cs typeface="Proxima Nova"/>
                <a:sym typeface="Proxima Nova"/>
              </a:rPr>
              <a:t>DCR</a:t>
            </a:r>
            <a:endParaRPr b="1" sz="2000">
              <a:solidFill>
                <a:srgbClr val="C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6"/>
          <p:cNvSpPr txBox="1"/>
          <p:nvPr>
            <p:ph type="title"/>
          </p:nvPr>
        </p:nvSpPr>
        <p:spPr>
          <a:xfrm>
            <a:off x="311700" y="445025"/>
            <a:ext cx="8520600" cy="572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
              <a:t>Free-space filtering of cryogenic environment</a:t>
            </a:r>
            <a:endParaRPr/>
          </a:p>
        </p:txBody>
      </p:sp>
      <p:grpSp>
        <p:nvGrpSpPr>
          <p:cNvPr id="216" name="Google Shape;216;p26"/>
          <p:cNvGrpSpPr/>
          <p:nvPr/>
        </p:nvGrpSpPr>
        <p:grpSpPr>
          <a:xfrm>
            <a:off x="76200" y="903450"/>
            <a:ext cx="8991601" cy="3205025"/>
            <a:chOff x="0" y="637475"/>
            <a:chExt cx="8991601" cy="3205025"/>
          </a:xfrm>
        </p:grpSpPr>
        <p:pic>
          <p:nvPicPr>
            <p:cNvPr id="217" name="Google Shape;217;p26"/>
            <p:cNvPicPr preferRelativeResize="0"/>
            <p:nvPr/>
          </p:nvPicPr>
          <p:blipFill>
            <a:blip r:embed="rId3">
              <a:alphaModFix/>
            </a:blip>
            <a:stretch>
              <a:fillRect/>
            </a:stretch>
          </p:blipFill>
          <p:spPr>
            <a:xfrm>
              <a:off x="0" y="637478"/>
              <a:ext cx="8991601" cy="3205021"/>
            </a:xfrm>
            <a:prstGeom prst="rect">
              <a:avLst/>
            </a:prstGeom>
            <a:noFill/>
            <a:ln>
              <a:noFill/>
            </a:ln>
          </p:spPr>
        </p:pic>
        <p:sp>
          <p:nvSpPr>
            <p:cNvPr id="218" name="Google Shape;218;p26"/>
            <p:cNvSpPr txBox="1"/>
            <p:nvPr/>
          </p:nvSpPr>
          <p:spPr>
            <a:xfrm>
              <a:off x="1517825" y="637475"/>
              <a:ext cx="11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8x10</a:t>
              </a:r>
              <a:r>
                <a:rPr baseline="30000" lang="en"/>
                <a:t>-2</a:t>
              </a:r>
              <a:r>
                <a:rPr lang="en"/>
                <a:t> </a:t>
              </a:r>
              <a:endParaRPr/>
            </a:p>
          </p:txBody>
        </p:sp>
        <p:sp>
          <p:nvSpPr>
            <p:cNvPr id="219" name="Google Shape;219;p26"/>
            <p:cNvSpPr txBox="1"/>
            <p:nvPr/>
          </p:nvSpPr>
          <p:spPr>
            <a:xfrm>
              <a:off x="1874800" y="880000"/>
              <a:ext cx="11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6x10</a:t>
              </a:r>
              <a:r>
                <a:rPr baseline="30000" lang="en"/>
                <a:t>-4</a:t>
              </a:r>
              <a:r>
                <a:rPr lang="en"/>
                <a:t> </a:t>
              </a:r>
              <a:endParaRPr/>
            </a:p>
          </p:txBody>
        </p:sp>
        <p:sp>
          <p:nvSpPr>
            <p:cNvPr id="220" name="Google Shape;220;p26"/>
            <p:cNvSpPr txBox="1"/>
            <p:nvPr/>
          </p:nvSpPr>
          <p:spPr>
            <a:xfrm>
              <a:off x="857200" y="1241113"/>
              <a:ext cx="11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3x10</a:t>
              </a:r>
              <a:r>
                <a:rPr baseline="30000" lang="en"/>
                <a:t>-6</a:t>
              </a:r>
              <a:r>
                <a:rPr lang="en"/>
                <a:t> </a:t>
              </a:r>
              <a:endParaRPr/>
            </a:p>
          </p:txBody>
        </p:sp>
        <p:sp>
          <p:nvSpPr>
            <p:cNvPr id="221" name="Google Shape;221;p26"/>
            <p:cNvSpPr txBox="1"/>
            <p:nvPr/>
          </p:nvSpPr>
          <p:spPr>
            <a:xfrm>
              <a:off x="843250" y="1692350"/>
              <a:ext cx="11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2x10</a:t>
              </a:r>
              <a:r>
                <a:rPr baseline="30000" lang="en"/>
                <a:t>-8</a:t>
              </a:r>
              <a:r>
                <a:rPr lang="en"/>
                <a:t> </a:t>
              </a:r>
              <a:endParaRPr/>
            </a:p>
          </p:txBody>
        </p:sp>
        <p:sp>
          <p:nvSpPr>
            <p:cNvPr id="222" name="Google Shape;222;p26"/>
            <p:cNvSpPr txBox="1"/>
            <p:nvPr/>
          </p:nvSpPr>
          <p:spPr>
            <a:xfrm>
              <a:off x="843250" y="2371650"/>
              <a:ext cx="115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2x10</a:t>
              </a:r>
              <a:r>
                <a:rPr baseline="30000" lang="en"/>
                <a:t>-11</a:t>
              </a:r>
              <a:r>
                <a:rPr lang="en"/>
                <a:t> </a:t>
              </a:r>
              <a:endParaRPr/>
            </a:p>
          </p:txBody>
        </p:sp>
        <p:cxnSp>
          <p:nvCxnSpPr>
            <p:cNvPr id="223" name="Google Shape;223;p26"/>
            <p:cNvCxnSpPr/>
            <p:nvPr/>
          </p:nvCxnSpPr>
          <p:spPr>
            <a:xfrm flipH="1">
              <a:off x="1585900" y="1080100"/>
              <a:ext cx="365100" cy="161100"/>
            </a:xfrm>
            <a:prstGeom prst="straightConnector1">
              <a:avLst/>
            </a:prstGeom>
            <a:noFill/>
            <a:ln cap="flat" cmpd="sng" w="9525">
              <a:solidFill>
                <a:schemeClr val="dk2"/>
              </a:solidFill>
              <a:prstDash val="solid"/>
              <a:round/>
              <a:headEnd len="med" w="med" type="none"/>
              <a:tailEnd len="med" w="med" type="triangle"/>
            </a:ln>
          </p:spPr>
        </p:cxnSp>
        <p:sp>
          <p:nvSpPr>
            <p:cNvPr id="224" name="Google Shape;224;p26"/>
            <p:cNvSpPr txBox="1"/>
            <p:nvPr/>
          </p:nvSpPr>
          <p:spPr>
            <a:xfrm>
              <a:off x="2073775" y="652925"/>
              <a:ext cx="10002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360"/>
                </a:spcBef>
                <a:spcAft>
                  <a:spcPts val="1200"/>
                </a:spcAft>
                <a:buNone/>
              </a:pPr>
              <a:r>
                <a:rPr lang="en" sz="1200">
                  <a:solidFill>
                    <a:schemeClr val="dk2"/>
                  </a:solidFill>
                </a:rPr>
                <a:t>Total counts</a:t>
              </a:r>
              <a:endParaRPr/>
            </a:p>
          </p:txBody>
        </p:sp>
        <p:sp>
          <p:nvSpPr>
            <p:cNvPr id="225" name="Google Shape;225;p26"/>
            <p:cNvSpPr txBox="1"/>
            <p:nvPr/>
          </p:nvSpPr>
          <p:spPr>
            <a:xfrm>
              <a:off x="4225600" y="7108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360"/>
                </a:spcBef>
                <a:spcAft>
                  <a:spcPts val="1200"/>
                </a:spcAft>
                <a:buNone/>
              </a:pPr>
              <a:r>
                <a:rPr b="1" lang="en" sz="1200">
                  <a:solidFill>
                    <a:schemeClr val="dk2"/>
                  </a:solidFill>
                </a:rPr>
                <a:t>One pair of short-pass filters</a:t>
              </a:r>
              <a:endParaRPr b="1"/>
            </a:p>
          </p:txBody>
        </p:sp>
      </p:grpSp>
      <p:sp>
        <p:nvSpPr>
          <p:cNvPr id="226" name="Google Shape;226;p26"/>
          <p:cNvSpPr txBox="1"/>
          <p:nvPr>
            <p:ph idx="4294967295" type="body"/>
          </p:nvPr>
        </p:nvSpPr>
        <p:spPr>
          <a:xfrm>
            <a:off x="6177600" y="3843600"/>
            <a:ext cx="2966400" cy="1071300"/>
          </a:xfrm>
          <a:prstGeom prst="rect">
            <a:avLst/>
          </a:prstGeom>
          <a:ln cap="flat" cmpd="sng" w="28575">
            <a:solidFill>
              <a:srgbClr val="0000FF"/>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b="1" lang="en" sz="1200"/>
              <a:t>Proposal for GQuEST</a:t>
            </a:r>
            <a:endParaRPr b="1" sz="1200"/>
          </a:p>
          <a:p>
            <a:pPr indent="-304800" lvl="0" marL="457200" rtl="0" algn="l">
              <a:lnSpc>
                <a:spcPct val="115000"/>
              </a:lnSpc>
              <a:spcBef>
                <a:spcPts val="1200"/>
              </a:spcBef>
              <a:spcAft>
                <a:spcPts val="0"/>
              </a:spcAft>
              <a:buSzPts val="1200"/>
              <a:buChar char="●"/>
            </a:pPr>
            <a:r>
              <a:rPr lang="en" sz="1200"/>
              <a:t>1 pair of short-pass filters</a:t>
            </a:r>
            <a:endParaRPr sz="1200"/>
          </a:p>
          <a:p>
            <a:pPr indent="-304800" lvl="1" marL="914400" rtl="0" algn="l">
              <a:lnSpc>
                <a:spcPct val="115000"/>
              </a:lnSpc>
              <a:spcBef>
                <a:spcPts val="0"/>
              </a:spcBef>
              <a:spcAft>
                <a:spcPts val="0"/>
              </a:spcAft>
              <a:buSzPts val="1200"/>
              <a:buChar char="○"/>
            </a:pPr>
            <a:r>
              <a:rPr lang="en" sz="1200"/>
              <a:t>2 x 0.5 inch of BK7 glass</a:t>
            </a:r>
            <a:endParaRPr sz="1200"/>
          </a:p>
          <a:p>
            <a:pPr indent="-304800" lvl="0" marL="457200" rtl="0" algn="l">
              <a:lnSpc>
                <a:spcPct val="115000"/>
              </a:lnSpc>
              <a:spcBef>
                <a:spcPts val="0"/>
              </a:spcBef>
              <a:spcAft>
                <a:spcPts val="0"/>
              </a:spcAft>
              <a:buSzPts val="1200"/>
              <a:buChar char="●"/>
            </a:pPr>
            <a:r>
              <a:rPr lang="en" sz="1200"/>
              <a:t>Optional: 3 nm bandpass filter</a:t>
            </a:r>
            <a:endParaRPr sz="1200"/>
          </a:p>
        </p:txBody>
      </p:sp>
      <p:sp>
        <p:nvSpPr>
          <p:cNvPr id="227" name="Google Shape;22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8" name="Google Shape;228;p26"/>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229" name="Google Shape;229;p26"/>
          <p:cNvPicPr preferRelativeResize="0"/>
          <p:nvPr/>
        </p:nvPicPr>
        <p:blipFill>
          <a:blip r:embed="rId4">
            <a:alphaModFix/>
          </a:blip>
          <a:stretch>
            <a:fillRect/>
          </a:stretch>
        </p:blipFill>
        <p:spPr>
          <a:xfrm>
            <a:off x="8098150" y="144225"/>
            <a:ext cx="923000" cy="933749"/>
          </a:xfrm>
          <a:prstGeom prst="rect">
            <a:avLst/>
          </a:prstGeom>
          <a:noFill/>
          <a:ln>
            <a:noFill/>
          </a:ln>
        </p:spPr>
      </p:pic>
      <p:sp>
        <p:nvSpPr>
          <p:cNvPr id="230" name="Google Shape;230;p26"/>
          <p:cNvSpPr/>
          <p:nvPr/>
        </p:nvSpPr>
        <p:spPr>
          <a:xfrm>
            <a:off x="1301625" y="2783775"/>
            <a:ext cx="326100" cy="343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cxnSp>
        <p:nvCxnSpPr>
          <p:cNvPr id="231" name="Google Shape;231;p26"/>
          <p:cNvCxnSpPr>
            <a:stCxn id="230" idx="4"/>
          </p:cNvCxnSpPr>
          <p:nvPr/>
        </p:nvCxnSpPr>
        <p:spPr>
          <a:xfrm>
            <a:off x="1464675" y="3127275"/>
            <a:ext cx="0" cy="343500"/>
          </a:xfrm>
          <a:prstGeom prst="straightConnector1">
            <a:avLst/>
          </a:prstGeom>
          <a:noFill/>
          <a:ln cap="flat" cmpd="sng" w="19050">
            <a:solidFill>
              <a:srgbClr val="C0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311700" y="445025"/>
            <a:ext cx="389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Cryogenic Cooling For Single Photon Detection</a:t>
            </a:r>
            <a:endParaRPr/>
          </a:p>
        </p:txBody>
      </p:sp>
      <p:pic>
        <p:nvPicPr>
          <p:cNvPr id="237" name="Google Shape;237;p27"/>
          <p:cNvPicPr preferRelativeResize="0"/>
          <p:nvPr/>
        </p:nvPicPr>
        <p:blipFill>
          <a:blip r:embed="rId3">
            <a:alphaModFix/>
          </a:blip>
          <a:stretch>
            <a:fillRect/>
          </a:stretch>
        </p:blipFill>
        <p:spPr>
          <a:xfrm>
            <a:off x="4202325" y="517725"/>
            <a:ext cx="4941674" cy="4237650"/>
          </a:xfrm>
          <a:prstGeom prst="rect">
            <a:avLst/>
          </a:prstGeom>
          <a:noFill/>
          <a:ln>
            <a:noFill/>
          </a:ln>
        </p:spPr>
      </p:pic>
      <p:sp>
        <p:nvSpPr>
          <p:cNvPr id="238" name="Google Shape;238;p27"/>
          <p:cNvSpPr txBox="1"/>
          <p:nvPr/>
        </p:nvSpPr>
        <p:spPr>
          <a:xfrm>
            <a:off x="6383500" y="556025"/>
            <a:ext cx="1320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GM Cooler</a:t>
            </a:r>
            <a:endParaRPr/>
          </a:p>
        </p:txBody>
      </p:sp>
      <p:cxnSp>
        <p:nvCxnSpPr>
          <p:cNvPr id="239" name="Google Shape;239;p27"/>
          <p:cNvCxnSpPr>
            <a:stCxn id="238" idx="1"/>
          </p:cNvCxnSpPr>
          <p:nvPr/>
        </p:nvCxnSpPr>
        <p:spPr>
          <a:xfrm flipH="1">
            <a:off x="5687200" y="786875"/>
            <a:ext cx="696300" cy="353700"/>
          </a:xfrm>
          <a:prstGeom prst="straightConnector1">
            <a:avLst/>
          </a:prstGeom>
          <a:noFill/>
          <a:ln cap="flat" cmpd="sng" w="9525">
            <a:solidFill>
              <a:schemeClr val="accent5"/>
            </a:solidFill>
            <a:prstDash val="solid"/>
            <a:round/>
            <a:headEnd len="med" w="med" type="none"/>
            <a:tailEnd len="med" w="med" type="triangle"/>
          </a:ln>
        </p:spPr>
      </p:cxnSp>
      <p:cxnSp>
        <p:nvCxnSpPr>
          <p:cNvPr id="240" name="Google Shape;240;p27"/>
          <p:cNvCxnSpPr/>
          <p:nvPr/>
        </p:nvCxnSpPr>
        <p:spPr>
          <a:xfrm flipH="1">
            <a:off x="5687050" y="2318725"/>
            <a:ext cx="1677000" cy="606600"/>
          </a:xfrm>
          <a:prstGeom prst="straightConnector1">
            <a:avLst/>
          </a:prstGeom>
          <a:noFill/>
          <a:ln cap="flat" cmpd="sng" w="9525">
            <a:solidFill>
              <a:schemeClr val="accent5"/>
            </a:solidFill>
            <a:prstDash val="solid"/>
            <a:round/>
            <a:headEnd len="med" w="med" type="none"/>
            <a:tailEnd len="med" w="med" type="triangle"/>
          </a:ln>
        </p:spPr>
      </p:cxnSp>
      <p:sp>
        <p:nvSpPr>
          <p:cNvPr id="241" name="Google Shape;241;p27"/>
          <p:cNvSpPr txBox="1"/>
          <p:nvPr/>
        </p:nvSpPr>
        <p:spPr>
          <a:xfrm>
            <a:off x="7412025" y="1992400"/>
            <a:ext cx="1320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4 K stage</a:t>
            </a:r>
            <a:endParaRPr/>
          </a:p>
        </p:txBody>
      </p:sp>
      <p:cxnSp>
        <p:nvCxnSpPr>
          <p:cNvPr id="242" name="Google Shape;242;p27"/>
          <p:cNvCxnSpPr/>
          <p:nvPr/>
        </p:nvCxnSpPr>
        <p:spPr>
          <a:xfrm flipH="1" rot="10800000">
            <a:off x="3882175" y="3519700"/>
            <a:ext cx="1601100" cy="1080000"/>
          </a:xfrm>
          <a:prstGeom prst="straightConnector1">
            <a:avLst/>
          </a:prstGeom>
          <a:noFill/>
          <a:ln cap="flat" cmpd="sng" w="9525">
            <a:solidFill>
              <a:srgbClr val="FF0000"/>
            </a:solidFill>
            <a:prstDash val="solid"/>
            <a:round/>
            <a:headEnd len="med" w="med" type="none"/>
            <a:tailEnd len="med" w="med" type="triangle"/>
          </a:ln>
        </p:spPr>
      </p:cxnSp>
      <p:sp>
        <p:nvSpPr>
          <p:cNvPr id="243" name="Google Shape;243;p27"/>
          <p:cNvSpPr txBox="1"/>
          <p:nvPr/>
        </p:nvSpPr>
        <p:spPr>
          <a:xfrm>
            <a:off x="7937000" y="2725050"/>
            <a:ext cx="13680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40-60 K stage with fiber</a:t>
            </a:r>
            <a:endParaRPr/>
          </a:p>
        </p:txBody>
      </p:sp>
      <p:cxnSp>
        <p:nvCxnSpPr>
          <p:cNvPr id="244" name="Google Shape;244;p27"/>
          <p:cNvCxnSpPr/>
          <p:nvPr/>
        </p:nvCxnSpPr>
        <p:spPr>
          <a:xfrm flipH="1">
            <a:off x="6563425" y="3111775"/>
            <a:ext cx="1412400" cy="498600"/>
          </a:xfrm>
          <a:prstGeom prst="straightConnector1">
            <a:avLst/>
          </a:prstGeom>
          <a:noFill/>
          <a:ln cap="flat" cmpd="sng" w="9525">
            <a:solidFill>
              <a:srgbClr val="FF0000"/>
            </a:solidFill>
            <a:prstDash val="solid"/>
            <a:round/>
            <a:headEnd len="med" w="med" type="none"/>
            <a:tailEnd len="med" w="med" type="triangle"/>
          </a:ln>
        </p:spPr>
      </p:cxnSp>
      <p:sp>
        <p:nvSpPr>
          <p:cNvPr id="245" name="Google Shape;245;p27"/>
          <p:cNvSpPr txBox="1"/>
          <p:nvPr/>
        </p:nvSpPr>
        <p:spPr>
          <a:xfrm>
            <a:off x="5423225" y="4681800"/>
            <a:ext cx="2348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Filter stack @ 4 K</a:t>
            </a:r>
            <a:endParaRPr/>
          </a:p>
        </p:txBody>
      </p:sp>
      <p:cxnSp>
        <p:nvCxnSpPr>
          <p:cNvPr id="246" name="Google Shape;246;p27"/>
          <p:cNvCxnSpPr/>
          <p:nvPr/>
        </p:nvCxnSpPr>
        <p:spPr>
          <a:xfrm flipH="1" rot="10800000">
            <a:off x="5779300" y="3648100"/>
            <a:ext cx="142200" cy="1149300"/>
          </a:xfrm>
          <a:prstGeom prst="straightConnector1">
            <a:avLst/>
          </a:prstGeom>
          <a:noFill/>
          <a:ln cap="flat" cmpd="sng" w="9525">
            <a:solidFill>
              <a:srgbClr val="FF0000"/>
            </a:solidFill>
            <a:prstDash val="solid"/>
            <a:round/>
            <a:headEnd len="med" w="med" type="none"/>
            <a:tailEnd len="med" w="med" type="triangle"/>
          </a:ln>
        </p:spPr>
      </p:cxnSp>
      <p:sp>
        <p:nvSpPr>
          <p:cNvPr id="247" name="Google Shape;247;p27"/>
          <p:cNvSpPr txBox="1"/>
          <p:nvPr/>
        </p:nvSpPr>
        <p:spPr>
          <a:xfrm>
            <a:off x="2491025" y="4403000"/>
            <a:ext cx="1958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3"/>
                </a:solidFill>
                <a:latin typeface="Proxima Nova"/>
                <a:ea typeface="Proxima Nova"/>
                <a:cs typeface="Proxima Nova"/>
                <a:sym typeface="Proxima Nova"/>
              </a:rPr>
              <a:t>1 </a:t>
            </a:r>
            <a:r>
              <a:rPr lang="en" sz="1800">
                <a:solidFill>
                  <a:schemeClr val="accent3"/>
                </a:solidFill>
                <a:latin typeface="Proxima Nova"/>
                <a:ea typeface="Proxima Nova"/>
                <a:cs typeface="Proxima Nova"/>
                <a:sym typeface="Proxima Nova"/>
              </a:rPr>
              <a:t>K stage with SNSPD</a:t>
            </a:r>
            <a:endParaRPr/>
          </a:p>
        </p:txBody>
      </p:sp>
      <p:sp>
        <p:nvSpPr>
          <p:cNvPr id="248" name="Google Shape;24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49" name="Google Shape;249;p27"/>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sp>
        <p:nvSpPr>
          <p:cNvPr id="250" name="Google Shape;250;p27"/>
          <p:cNvSpPr txBox="1"/>
          <p:nvPr>
            <p:ph idx="1" type="body"/>
          </p:nvPr>
        </p:nvSpPr>
        <p:spPr>
          <a:xfrm>
            <a:off x="311700" y="1502800"/>
            <a:ext cx="3709500" cy="30660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3 Stage Cryostat</a:t>
            </a:r>
            <a:endParaRPr/>
          </a:p>
          <a:p>
            <a:pPr indent="-317500" lvl="1" marL="914400" rtl="0" algn="l">
              <a:lnSpc>
                <a:spcPct val="150000"/>
              </a:lnSpc>
              <a:spcBef>
                <a:spcPts val="0"/>
              </a:spcBef>
              <a:spcAft>
                <a:spcPts val="0"/>
              </a:spcAft>
              <a:buSzPts val="1400"/>
              <a:buChar char="○"/>
            </a:pPr>
            <a:r>
              <a:rPr lang="en"/>
              <a:t>Fiber held at 40-60 K</a:t>
            </a:r>
            <a:endParaRPr/>
          </a:p>
          <a:p>
            <a:pPr indent="-317500" lvl="1" marL="914400" rtl="0" algn="l">
              <a:lnSpc>
                <a:spcPct val="150000"/>
              </a:lnSpc>
              <a:spcBef>
                <a:spcPts val="0"/>
              </a:spcBef>
              <a:spcAft>
                <a:spcPts val="0"/>
              </a:spcAft>
              <a:buSzPts val="1400"/>
              <a:buChar char="○"/>
            </a:pPr>
            <a:r>
              <a:rPr lang="en"/>
              <a:t>Free Space Optics @ 4 K</a:t>
            </a:r>
            <a:endParaRPr/>
          </a:p>
          <a:p>
            <a:pPr indent="-317500" lvl="1" marL="914400" rtl="0" algn="l">
              <a:lnSpc>
                <a:spcPct val="150000"/>
              </a:lnSpc>
              <a:spcBef>
                <a:spcPts val="0"/>
              </a:spcBef>
              <a:spcAft>
                <a:spcPts val="0"/>
              </a:spcAft>
              <a:buSzPts val="1400"/>
              <a:buChar char="○"/>
            </a:pPr>
            <a:r>
              <a:rPr lang="en"/>
              <a:t>SNSPD @ 1 K</a:t>
            </a:r>
            <a:endParaRPr/>
          </a:p>
          <a:p>
            <a:pPr indent="-342900" lvl="0" marL="457200" rtl="0" algn="l">
              <a:lnSpc>
                <a:spcPct val="150000"/>
              </a:lnSpc>
              <a:spcBef>
                <a:spcPts val="0"/>
              </a:spcBef>
              <a:spcAft>
                <a:spcPts val="0"/>
              </a:spcAft>
              <a:buSzPts val="1800"/>
              <a:buChar char="●"/>
            </a:pPr>
            <a:r>
              <a:rPr lang="en"/>
              <a:t>10</a:t>
            </a:r>
            <a:r>
              <a:rPr baseline="30000" lang="en"/>
              <a:t>-2</a:t>
            </a:r>
            <a:r>
              <a:rPr lang="en"/>
              <a:t> DC rate w/o cooled fiber</a:t>
            </a:r>
            <a:endParaRPr/>
          </a:p>
          <a:p>
            <a:pPr indent="-342900" lvl="0" marL="457200" rtl="0" algn="l">
              <a:lnSpc>
                <a:spcPct val="150000"/>
              </a:lnSpc>
              <a:spcBef>
                <a:spcPts val="0"/>
              </a:spcBef>
              <a:spcAft>
                <a:spcPts val="0"/>
              </a:spcAft>
              <a:buSzPts val="1800"/>
              <a:buChar char="●"/>
            </a:pPr>
            <a:r>
              <a:rPr lang="en"/>
              <a:t>10</a:t>
            </a:r>
            <a:r>
              <a:rPr baseline="30000" lang="en"/>
              <a:t>-5</a:t>
            </a:r>
            <a:r>
              <a:rPr baseline="-25000" lang="en"/>
              <a:t> </a:t>
            </a:r>
            <a:r>
              <a:rPr lang="en"/>
              <a:t>DC rate w/ cooled fiber</a:t>
            </a:r>
            <a:endParaRPr/>
          </a:p>
        </p:txBody>
      </p:sp>
      <p:pic>
        <p:nvPicPr>
          <p:cNvPr id="251" name="Google Shape;251;p27"/>
          <p:cNvPicPr preferRelativeResize="0"/>
          <p:nvPr/>
        </p:nvPicPr>
        <p:blipFill>
          <a:blip r:embed="rId4">
            <a:alphaModFix/>
          </a:blip>
          <a:stretch>
            <a:fillRect/>
          </a:stretch>
        </p:blipFill>
        <p:spPr>
          <a:xfrm>
            <a:off x="311700" y="3729475"/>
            <a:ext cx="923000" cy="9337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Testing our SNSPD for GQuEST</a:t>
            </a:r>
            <a:endParaRPr/>
          </a:p>
        </p:txBody>
      </p:sp>
      <p:sp>
        <p:nvSpPr>
          <p:cNvPr id="257" name="Google Shape;25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8" name="Google Shape;258;p28"/>
          <p:cNvSpPr txBox="1"/>
          <p:nvPr/>
        </p:nvSpPr>
        <p:spPr>
          <a:xfrm>
            <a:off x="380375" y="1235450"/>
            <a:ext cx="1514700" cy="11085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Demonstrate 10</a:t>
            </a:r>
            <a:r>
              <a:rPr baseline="30000" lang="en" sz="1800">
                <a:solidFill>
                  <a:schemeClr val="accent3"/>
                </a:solidFill>
                <a:latin typeface="Proxima Nova"/>
                <a:ea typeface="Proxima Nova"/>
                <a:cs typeface="Proxima Nova"/>
                <a:sym typeface="Proxima Nova"/>
              </a:rPr>
              <a:t>-4 </a:t>
            </a:r>
            <a:r>
              <a:rPr lang="en" sz="1800">
                <a:solidFill>
                  <a:schemeClr val="accent3"/>
                </a:solidFill>
                <a:latin typeface="Proxima Nova"/>
                <a:ea typeface="Proxima Nova"/>
                <a:cs typeface="Proxima Nova"/>
                <a:sym typeface="Proxima Nova"/>
              </a:rPr>
              <a:t>Dark Count Rate</a:t>
            </a:r>
            <a:endParaRPr sz="1800">
              <a:solidFill>
                <a:schemeClr val="accent3"/>
              </a:solidFill>
              <a:latin typeface="Proxima Nova"/>
              <a:ea typeface="Proxima Nova"/>
              <a:cs typeface="Proxima Nova"/>
              <a:sym typeface="Proxima Nova"/>
            </a:endParaRPr>
          </a:p>
        </p:txBody>
      </p:sp>
      <p:cxnSp>
        <p:nvCxnSpPr>
          <p:cNvPr id="259" name="Google Shape;259;p28"/>
          <p:cNvCxnSpPr/>
          <p:nvPr/>
        </p:nvCxnSpPr>
        <p:spPr>
          <a:xfrm>
            <a:off x="488700" y="4280325"/>
            <a:ext cx="8166600" cy="0"/>
          </a:xfrm>
          <a:prstGeom prst="straightConnector1">
            <a:avLst/>
          </a:prstGeom>
          <a:noFill/>
          <a:ln cap="flat" cmpd="sng" w="38100">
            <a:solidFill>
              <a:srgbClr val="6083AA"/>
            </a:solidFill>
            <a:prstDash val="solid"/>
            <a:round/>
            <a:headEnd len="med" w="med" type="none"/>
            <a:tailEnd len="med" w="med" type="triangle"/>
          </a:ln>
        </p:spPr>
      </p:cxnSp>
      <p:cxnSp>
        <p:nvCxnSpPr>
          <p:cNvPr id="260" name="Google Shape;260;p28"/>
          <p:cNvCxnSpPr>
            <a:stCxn id="258" idx="2"/>
          </p:cNvCxnSpPr>
          <p:nvPr/>
        </p:nvCxnSpPr>
        <p:spPr>
          <a:xfrm>
            <a:off x="1137725" y="2343950"/>
            <a:ext cx="0" cy="1952100"/>
          </a:xfrm>
          <a:prstGeom prst="straightConnector1">
            <a:avLst/>
          </a:prstGeom>
          <a:noFill/>
          <a:ln cap="flat" cmpd="sng" w="28575">
            <a:solidFill>
              <a:schemeClr val="lt2"/>
            </a:solidFill>
            <a:prstDash val="solid"/>
            <a:round/>
            <a:headEnd len="med" w="med" type="none"/>
            <a:tailEnd len="med" w="med" type="none"/>
          </a:ln>
        </p:spPr>
      </p:cxnSp>
      <p:sp>
        <p:nvSpPr>
          <p:cNvPr id="261" name="Google Shape;261;p28"/>
          <p:cNvSpPr txBox="1"/>
          <p:nvPr/>
        </p:nvSpPr>
        <p:spPr>
          <a:xfrm>
            <a:off x="3758625" y="1235450"/>
            <a:ext cx="1514700" cy="15822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Characterize Bare SNSPD sensitivity to thermal Radiation</a:t>
            </a:r>
            <a:endParaRPr sz="1800">
              <a:solidFill>
                <a:schemeClr val="accent3"/>
              </a:solidFill>
              <a:latin typeface="Proxima Nova"/>
              <a:ea typeface="Proxima Nova"/>
              <a:cs typeface="Proxima Nova"/>
              <a:sym typeface="Proxima Nova"/>
            </a:endParaRPr>
          </a:p>
        </p:txBody>
      </p:sp>
      <p:cxnSp>
        <p:nvCxnSpPr>
          <p:cNvPr id="262" name="Google Shape;262;p28"/>
          <p:cNvCxnSpPr>
            <a:stCxn id="261" idx="2"/>
          </p:cNvCxnSpPr>
          <p:nvPr/>
        </p:nvCxnSpPr>
        <p:spPr>
          <a:xfrm>
            <a:off x="4515975" y="2817650"/>
            <a:ext cx="0" cy="1466700"/>
          </a:xfrm>
          <a:prstGeom prst="straightConnector1">
            <a:avLst/>
          </a:prstGeom>
          <a:noFill/>
          <a:ln cap="flat" cmpd="sng" w="28575">
            <a:solidFill>
              <a:schemeClr val="lt2"/>
            </a:solidFill>
            <a:prstDash val="solid"/>
            <a:round/>
            <a:headEnd len="med" w="med" type="none"/>
            <a:tailEnd len="med" w="med" type="none"/>
          </a:ln>
        </p:spPr>
      </p:cxnSp>
      <p:sp>
        <p:nvSpPr>
          <p:cNvPr id="263" name="Google Shape;263;p28"/>
          <p:cNvSpPr txBox="1"/>
          <p:nvPr/>
        </p:nvSpPr>
        <p:spPr>
          <a:xfrm>
            <a:off x="5456750" y="1902238"/>
            <a:ext cx="1514700" cy="17586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Characterize freespace filtered SNSPD to Thermal Radiation</a:t>
            </a:r>
            <a:endParaRPr sz="1800">
              <a:solidFill>
                <a:schemeClr val="accent3"/>
              </a:solidFill>
              <a:latin typeface="Proxima Nova"/>
              <a:ea typeface="Proxima Nova"/>
              <a:cs typeface="Proxima Nova"/>
              <a:sym typeface="Proxima Nova"/>
            </a:endParaRPr>
          </a:p>
        </p:txBody>
      </p:sp>
      <p:cxnSp>
        <p:nvCxnSpPr>
          <p:cNvPr id="264" name="Google Shape;264;p28"/>
          <p:cNvCxnSpPr>
            <a:stCxn id="263" idx="2"/>
          </p:cNvCxnSpPr>
          <p:nvPr/>
        </p:nvCxnSpPr>
        <p:spPr>
          <a:xfrm>
            <a:off x="6214100" y="3660838"/>
            <a:ext cx="0" cy="635400"/>
          </a:xfrm>
          <a:prstGeom prst="straightConnector1">
            <a:avLst/>
          </a:prstGeom>
          <a:noFill/>
          <a:ln cap="flat" cmpd="sng" w="28575">
            <a:solidFill>
              <a:schemeClr val="lt2"/>
            </a:solidFill>
            <a:prstDash val="solid"/>
            <a:round/>
            <a:headEnd len="med" w="med" type="none"/>
            <a:tailEnd len="med" w="med" type="none"/>
          </a:ln>
        </p:spPr>
      </p:cxnSp>
      <p:sp>
        <p:nvSpPr>
          <p:cNvPr id="265" name="Google Shape;265;p28"/>
          <p:cNvSpPr txBox="1"/>
          <p:nvPr/>
        </p:nvSpPr>
        <p:spPr>
          <a:xfrm>
            <a:off x="7154875" y="1235450"/>
            <a:ext cx="1514700" cy="13020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Couple SNSPD with Optical Cavities</a:t>
            </a:r>
            <a:endParaRPr sz="1800">
              <a:solidFill>
                <a:schemeClr val="accent3"/>
              </a:solidFill>
              <a:latin typeface="Proxima Nova"/>
              <a:ea typeface="Proxima Nova"/>
              <a:cs typeface="Proxima Nova"/>
              <a:sym typeface="Proxima Nova"/>
            </a:endParaRPr>
          </a:p>
        </p:txBody>
      </p:sp>
      <p:cxnSp>
        <p:nvCxnSpPr>
          <p:cNvPr id="266" name="Google Shape;266;p28"/>
          <p:cNvCxnSpPr>
            <a:stCxn id="265" idx="2"/>
          </p:cNvCxnSpPr>
          <p:nvPr/>
        </p:nvCxnSpPr>
        <p:spPr>
          <a:xfrm>
            <a:off x="7912225" y="2537450"/>
            <a:ext cx="0" cy="1746900"/>
          </a:xfrm>
          <a:prstGeom prst="straightConnector1">
            <a:avLst/>
          </a:prstGeom>
          <a:noFill/>
          <a:ln cap="flat" cmpd="sng" w="28575">
            <a:solidFill>
              <a:schemeClr val="lt2"/>
            </a:solidFill>
            <a:prstDash val="solid"/>
            <a:round/>
            <a:headEnd len="med" w="med" type="none"/>
            <a:tailEnd len="med" w="med" type="none"/>
          </a:ln>
        </p:spPr>
      </p:cxnSp>
      <p:sp>
        <p:nvSpPr>
          <p:cNvPr id="267" name="Google Shape;267;p28"/>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268" name="Google Shape;268;p28"/>
          <p:cNvPicPr preferRelativeResize="0"/>
          <p:nvPr/>
        </p:nvPicPr>
        <p:blipFill>
          <a:blip r:embed="rId3">
            <a:alphaModFix/>
          </a:blip>
          <a:stretch>
            <a:fillRect/>
          </a:stretch>
        </p:blipFill>
        <p:spPr>
          <a:xfrm>
            <a:off x="8098150" y="144225"/>
            <a:ext cx="923000" cy="933749"/>
          </a:xfrm>
          <a:prstGeom prst="rect">
            <a:avLst/>
          </a:prstGeom>
          <a:noFill/>
          <a:ln>
            <a:noFill/>
          </a:ln>
        </p:spPr>
      </p:pic>
      <p:sp>
        <p:nvSpPr>
          <p:cNvPr id="269" name="Google Shape;269;p28"/>
          <p:cNvSpPr txBox="1"/>
          <p:nvPr/>
        </p:nvSpPr>
        <p:spPr>
          <a:xfrm>
            <a:off x="2060125" y="2552350"/>
            <a:ext cx="1514700" cy="11085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Characterize SNSPD Efficiency</a:t>
            </a:r>
            <a:endParaRPr sz="1800">
              <a:solidFill>
                <a:schemeClr val="accent3"/>
              </a:solidFill>
              <a:latin typeface="Proxima Nova"/>
              <a:ea typeface="Proxima Nova"/>
              <a:cs typeface="Proxima Nova"/>
              <a:sym typeface="Proxima Nova"/>
            </a:endParaRPr>
          </a:p>
        </p:txBody>
      </p:sp>
      <p:cxnSp>
        <p:nvCxnSpPr>
          <p:cNvPr id="270" name="Google Shape;270;p28"/>
          <p:cNvCxnSpPr/>
          <p:nvPr/>
        </p:nvCxnSpPr>
        <p:spPr>
          <a:xfrm>
            <a:off x="2815375" y="3660825"/>
            <a:ext cx="0" cy="619500"/>
          </a:xfrm>
          <a:prstGeom prst="straightConnector1">
            <a:avLst/>
          </a:prstGeom>
          <a:noFill/>
          <a:ln cap="flat" cmpd="sng" w="28575">
            <a:solidFill>
              <a:schemeClr val="lt2"/>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SNSPD Housings</a:t>
            </a:r>
            <a:endParaRPr/>
          </a:p>
        </p:txBody>
      </p:sp>
      <p:sp>
        <p:nvSpPr>
          <p:cNvPr id="276" name="Google Shape;27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7" name="Google Shape;277;p29"/>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278" name="Google Shape;278;p29"/>
          <p:cNvPicPr preferRelativeResize="0"/>
          <p:nvPr/>
        </p:nvPicPr>
        <p:blipFill>
          <a:blip r:embed="rId3">
            <a:alphaModFix/>
          </a:blip>
          <a:stretch>
            <a:fillRect/>
          </a:stretch>
        </p:blipFill>
        <p:spPr>
          <a:xfrm>
            <a:off x="8098150" y="144225"/>
            <a:ext cx="923000" cy="933749"/>
          </a:xfrm>
          <a:prstGeom prst="rect">
            <a:avLst/>
          </a:prstGeom>
          <a:noFill/>
          <a:ln>
            <a:noFill/>
          </a:ln>
        </p:spPr>
      </p:pic>
      <p:pic>
        <p:nvPicPr>
          <p:cNvPr id="279" name="Google Shape;279;p29"/>
          <p:cNvPicPr preferRelativeResize="0"/>
          <p:nvPr/>
        </p:nvPicPr>
        <p:blipFill>
          <a:blip r:embed="rId4">
            <a:alphaModFix/>
          </a:blip>
          <a:stretch>
            <a:fillRect/>
          </a:stretch>
        </p:blipFill>
        <p:spPr>
          <a:xfrm>
            <a:off x="3073127" y="1567352"/>
            <a:ext cx="2859461" cy="2777748"/>
          </a:xfrm>
          <a:prstGeom prst="rect">
            <a:avLst/>
          </a:prstGeom>
          <a:noFill/>
          <a:ln>
            <a:noFill/>
          </a:ln>
        </p:spPr>
      </p:pic>
      <p:pic>
        <p:nvPicPr>
          <p:cNvPr id="280" name="Google Shape;280;p29"/>
          <p:cNvPicPr preferRelativeResize="0"/>
          <p:nvPr/>
        </p:nvPicPr>
        <p:blipFill>
          <a:blip r:embed="rId5">
            <a:alphaModFix/>
          </a:blip>
          <a:stretch>
            <a:fillRect/>
          </a:stretch>
        </p:blipFill>
        <p:spPr>
          <a:xfrm>
            <a:off x="188112" y="1567350"/>
            <a:ext cx="2719628" cy="2777748"/>
          </a:xfrm>
          <a:prstGeom prst="rect">
            <a:avLst/>
          </a:prstGeom>
          <a:noFill/>
          <a:ln>
            <a:noFill/>
          </a:ln>
        </p:spPr>
      </p:pic>
      <p:pic>
        <p:nvPicPr>
          <p:cNvPr id="281" name="Google Shape;281;p29"/>
          <p:cNvPicPr preferRelativeResize="0"/>
          <p:nvPr/>
        </p:nvPicPr>
        <p:blipFill rotWithShape="1">
          <a:blip r:embed="rId6">
            <a:alphaModFix/>
          </a:blip>
          <a:srcRect b="15602" l="2874" r="0" t="9603"/>
          <a:stretch/>
        </p:blipFill>
        <p:spPr>
          <a:xfrm rot="-5400000">
            <a:off x="6135326" y="1527274"/>
            <a:ext cx="2783224" cy="2857902"/>
          </a:xfrm>
          <a:prstGeom prst="rect">
            <a:avLst/>
          </a:prstGeom>
          <a:noFill/>
          <a:ln>
            <a:noFill/>
          </a:ln>
        </p:spPr>
      </p:pic>
      <p:sp>
        <p:nvSpPr>
          <p:cNvPr id="282" name="Google Shape;282;p29"/>
          <p:cNvSpPr txBox="1"/>
          <p:nvPr/>
        </p:nvSpPr>
        <p:spPr>
          <a:xfrm>
            <a:off x="444675" y="1153625"/>
            <a:ext cx="2206500" cy="3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Dark Box Enclosure</a:t>
            </a:r>
            <a:endParaRPr sz="1800">
              <a:solidFill>
                <a:schemeClr val="accent3"/>
              </a:solidFill>
              <a:latin typeface="Proxima Nova"/>
              <a:ea typeface="Proxima Nova"/>
              <a:cs typeface="Proxima Nova"/>
              <a:sym typeface="Proxima Nova"/>
            </a:endParaRPr>
          </a:p>
        </p:txBody>
      </p:sp>
      <p:sp>
        <p:nvSpPr>
          <p:cNvPr id="283" name="Google Shape;283;p29"/>
          <p:cNvSpPr txBox="1"/>
          <p:nvPr/>
        </p:nvSpPr>
        <p:spPr>
          <a:xfrm>
            <a:off x="6423700" y="1153625"/>
            <a:ext cx="2206500" cy="3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 Open Fiber Lid</a:t>
            </a:r>
            <a:endParaRPr sz="1800">
              <a:solidFill>
                <a:schemeClr val="accent3"/>
              </a:solidFill>
              <a:latin typeface="Proxima Nova"/>
              <a:ea typeface="Proxima Nova"/>
              <a:cs typeface="Proxima Nova"/>
              <a:sym typeface="Proxima Nova"/>
            </a:endParaRPr>
          </a:p>
        </p:txBody>
      </p:sp>
      <p:sp>
        <p:nvSpPr>
          <p:cNvPr id="284" name="Google Shape;284;p29"/>
          <p:cNvSpPr txBox="1"/>
          <p:nvPr/>
        </p:nvSpPr>
        <p:spPr>
          <a:xfrm>
            <a:off x="3177613" y="1153625"/>
            <a:ext cx="2719800" cy="33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3"/>
                </a:solidFill>
                <a:latin typeface="Proxima Nova"/>
                <a:ea typeface="Proxima Nova"/>
                <a:cs typeface="Proxima Nova"/>
                <a:sym typeface="Proxima Nova"/>
              </a:rPr>
              <a:t>SNSPD Casing + PCB</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SNSPD Efficiency Experimental Setup</a:t>
            </a:r>
            <a:endParaRPr/>
          </a:p>
        </p:txBody>
      </p:sp>
      <p:pic>
        <p:nvPicPr>
          <p:cNvPr id="290" name="Google Shape;290;p30"/>
          <p:cNvPicPr preferRelativeResize="0"/>
          <p:nvPr/>
        </p:nvPicPr>
        <p:blipFill>
          <a:blip r:embed="rId3">
            <a:alphaModFix/>
          </a:blip>
          <a:stretch>
            <a:fillRect/>
          </a:stretch>
        </p:blipFill>
        <p:spPr>
          <a:xfrm>
            <a:off x="219300" y="1571900"/>
            <a:ext cx="8705399" cy="2846000"/>
          </a:xfrm>
          <a:prstGeom prst="rect">
            <a:avLst/>
          </a:prstGeom>
          <a:noFill/>
          <a:ln>
            <a:noFill/>
          </a:ln>
        </p:spPr>
      </p:pic>
      <p:sp>
        <p:nvSpPr>
          <p:cNvPr id="291" name="Google Shape;291;p30"/>
          <p:cNvSpPr txBox="1"/>
          <p:nvPr>
            <p:ph idx="1" type="body"/>
          </p:nvPr>
        </p:nvSpPr>
        <p:spPr>
          <a:xfrm>
            <a:off x="1766550" y="4770175"/>
            <a:ext cx="5610900" cy="463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SzPts val="1018"/>
              <a:buNone/>
            </a:pPr>
            <a:r>
              <a:rPr lang="en" sz="810"/>
              <a:t>F. Marsili, </a:t>
            </a:r>
            <a:r>
              <a:rPr lang="en" sz="810"/>
              <a:t>Et al., 2013, </a:t>
            </a:r>
            <a:r>
              <a:rPr i="1" lang="en" sz="810"/>
              <a:t>Detecting Single Infrared Photons with 93 % System Efficiency: Supplementary Information</a:t>
            </a:r>
            <a:endParaRPr i="1" sz="810"/>
          </a:p>
        </p:txBody>
      </p:sp>
      <p:sp>
        <p:nvSpPr>
          <p:cNvPr id="292" name="Google Shape;29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30"/>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294" name="Google Shape;294;p30"/>
          <p:cNvPicPr preferRelativeResize="0"/>
          <p:nvPr/>
        </p:nvPicPr>
        <p:blipFill>
          <a:blip r:embed="rId4">
            <a:alphaModFix/>
          </a:blip>
          <a:stretch>
            <a:fillRect/>
          </a:stretch>
        </p:blipFill>
        <p:spPr>
          <a:xfrm>
            <a:off x="8098150" y="144225"/>
            <a:ext cx="923000" cy="933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Laboratory Setup</a:t>
            </a:r>
            <a:endParaRPr/>
          </a:p>
        </p:txBody>
      </p:sp>
      <p:pic>
        <p:nvPicPr>
          <p:cNvPr id="300" name="Google Shape;300;p31"/>
          <p:cNvPicPr preferRelativeResize="0"/>
          <p:nvPr/>
        </p:nvPicPr>
        <p:blipFill rotWithShape="1">
          <a:blip r:embed="rId3">
            <a:alphaModFix/>
          </a:blip>
          <a:srcRect b="20270" l="14468" r="25496" t="19723"/>
          <a:stretch/>
        </p:blipFill>
        <p:spPr>
          <a:xfrm>
            <a:off x="144425" y="1060700"/>
            <a:ext cx="2865727" cy="3819100"/>
          </a:xfrm>
          <a:prstGeom prst="rect">
            <a:avLst/>
          </a:prstGeom>
          <a:noFill/>
          <a:ln>
            <a:noFill/>
          </a:ln>
        </p:spPr>
      </p:pic>
      <p:pic>
        <p:nvPicPr>
          <p:cNvPr id="301" name="Google Shape;301;p31"/>
          <p:cNvPicPr preferRelativeResize="0"/>
          <p:nvPr/>
        </p:nvPicPr>
        <p:blipFill>
          <a:blip r:embed="rId4">
            <a:alphaModFix/>
          </a:blip>
          <a:stretch>
            <a:fillRect/>
          </a:stretch>
        </p:blipFill>
        <p:spPr>
          <a:xfrm>
            <a:off x="6133874" y="1059763"/>
            <a:ext cx="2865731" cy="3820974"/>
          </a:xfrm>
          <a:prstGeom prst="rect">
            <a:avLst/>
          </a:prstGeom>
          <a:noFill/>
          <a:ln>
            <a:noFill/>
          </a:ln>
        </p:spPr>
      </p:pic>
      <p:pic>
        <p:nvPicPr>
          <p:cNvPr id="302" name="Google Shape;302;p31"/>
          <p:cNvPicPr preferRelativeResize="0"/>
          <p:nvPr/>
        </p:nvPicPr>
        <p:blipFill>
          <a:blip r:embed="rId5">
            <a:alphaModFix/>
          </a:blip>
          <a:stretch>
            <a:fillRect/>
          </a:stretch>
        </p:blipFill>
        <p:spPr>
          <a:xfrm>
            <a:off x="3139842" y="1060700"/>
            <a:ext cx="2864321" cy="3819095"/>
          </a:xfrm>
          <a:prstGeom prst="rect">
            <a:avLst/>
          </a:prstGeom>
          <a:noFill/>
          <a:ln>
            <a:noFill/>
          </a:ln>
        </p:spPr>
      </p:pic>
      <p:sp>
        <p:nvSpPr>
          <p:cNvPr id="303" name="Google Shape;30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31"/>
          <p:cNvSpPr txBox="1"/>
          <p:nvPr/>
        </p:nvSpPr>
        <p:spPr>
          <a:xfrm>
            <a:off x="0" y="47644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sp>
        <p:nvSpPr>
          <p:cNvPr id="305" name="Google Shape;305;p31"/>
          <p:cNvSpPr/>
          <p:nvPr/>
        </p:nvSpPr>
        <p:spPr>
          <a:xfrm>
            <a:off x="3936575" y="2448550"/>
            <a:ext cx="1659000" cy="1557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06" name="Google Shape;306;p31"/>
          <p:cNvSpPr/>
          <p:nvPr/>
        </p:nvSpPr>
        <p:spPr>
          <a:xfrm>
            <a:off x="6133875" y="2085650"/>
            <a:ext cx="2698500" cy="21573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cxnSp>
        <p:nvCxnSpPr>
          <p:cNvPr id="307" name="Google Shape;307;p31"/>
          <p:cNvCxnSpPr/>
          <p:nvPr/>
        </p:nvCxnSpPr>
        <p:spPr>
          <a:xfrm rot="10800000">
            <a:off x="7537388" y="3914525"/>
            <a:ext cx="0" cy="826800"/>
          </a:xfrm>
          <a:prstGeom prst="straightConnector1">
            <a:avLst/>
          </a:prstGeom>
          <a:noFill/>
          <a:ln cap="flat" cmpd="sng" w="38100">
            <a:solidFill>
              <a:srgbClr val="FF9900"/>
            </a:solidFill>
            <a:prstDash val="solid"/>
            <a:round/>
            <a:headEnd len="med" w="med" type="none"/>
            <a:tailEnd len="med" w="med" type="triangle"/>
          </a:ln>
        </p:spPr>
      </p:cxnSp>
      <p:pic>
        <p:nvPicPr>
          <p:cNvPr id="308" name="Google Shape;308;p31"/>
          <p:cNvPicPr preferRelativeResize="0"/>
          <p:nvPr/>
        </p:nvPicPr>
        <p:blipFill>
          <a:blip r:embed="rId6">
            <a:alphaModFix/>
          </a:blip>
          <a:stretch>
            <a:fillRect/>
          </a:stretch>
        </p:blipFill>
        <p:spPr>
          <a:xfrm>
            <a:off x="8098150" y="144225"/>
            <a:ext cx="923000" cy="933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Initial SNSPD Measurements </a:t>
            </a:r>
            <a:endParaRPr/>
          </a:p>
        </p:txBody>
      </p:sp>
      <p:sp>
        <p:nvSpPr>
          <p:cNvPr id="314" name="Google Shape;314;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Current Efficiency measurements taken with GQuEST SNSPD </a:t>
            </a:r>
            <a:endParaRPr/>
          </a:p>
        </p:txBody>
      </p:sp>
      <p:pic>
        <p:nvPicPr>
          <p:cNvPr id="315" name="Google Shape;315;p32"/>
          <p:cNvPicPr preferRelativeResize="0"/>
          <p:nvPr/>
        </p:nvPicPr>
        <p:blipFill>
          <a:blip r:embed="rId3">
            <a:alphaModFix/>
          </a:blip>
          <a:stretch>
            <a:fillRect/>
          </a:stretch>
        </p:blipFill>
        <p:spPr>
          <a:xfrm>
            <a:off x="-374325" y="1586825"/>
            <a:ext cx="9892649" cy="3299150"/>
          </a:xfrm>
          <a:prstGeom prst="rect">
            <a:avLst/>
          </a:prstGeom>
          <a:noFill/>
          <a:ln>
            <a:noFill/>
          </a:ln>
        </p:spPr>
      </p:pic>
      <p:sp>
        <p:nvSpPr>
          <p:cNvPr id="316" name="Google Shape;31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7" name="Google Shape;317;p32"/>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18" name="Google Shape;318;p32"/>
          <p:cNvPicPr preferRelativeResize="0"/>
          <p:nvPr/>
        </p:nvPicPr>
        <p:blipFill>
          <a:blip r:embed="rId4">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sp>
        <p:nvSpPr>
          <p:cNvPr id="80" name="Google Shape;80;p15"/>
          <p:cNvSpPr txBox="1"/>
          <p:nvPr>
            <p:ph idx="1" type="body"/>
          </p:nvPr>
        </p:nvSpPr>
        <p:spPr>
          <a:xfrm>
            <a:off x="311700" y="1152475"/>
            <a:ext cx="8520600" cy="30183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Brief introduction to GQuEST</a:t>
            </a:r>
            <a:endParaRPr/>
          </a:p>
          <a:p>
            <a:pPr indent="-342900" lvl="0" marL="457200" rtl="0" algn="l">
              <a:lnSpc>
                <a:spcPct val="150000"/>
              </a:lnSpc>
              <a:spcBef>
                <a:spcPts val="0"/>
              </a:spcBef>
              <a:spcAft>
                <a:spcPts val="0"/>
              </a:spcAft>
              <a:buSzPts val="1800"/>
              <a:buChar char="●"/>
            </a:pPr>
            <a:r>
              <a:rPr lang="en"/>
              <a:t>Why </a:t>
            </a:r>
            <a:r>
              <a:rPr lang="en"/>
              <a:t>SNSPD’s, and what are they?</a:t>
            </a:r>
            <a:endParaRPr/>
          </a:p>
          <a:p>
            <a:pPr indent="-342900" lvl="0" marL="457200" rtl="0" algn="l">
              <a:lnSpc>
                <a:spcPct val="150000"/>
              </a:lnSpc>
              <a:spcBef>
                <a:spcPts val="0"/>
              </a:spcBef>
              <a:spcAft>
                <a:spcPts val="0"/>
              </a:spcAft>
              <a:buSzPts val="1800"/>
              <a:buChar char="●"/>
            </a:pPr>
            <a:r>
              <a:rPr lang="en"/>
              <a:t>SNSPD innovations and integrations in GQuEST</a:t>
            </a:r>
            <a:endParaRPr/>
          </a:p>
          <a:p>
            <a:pPr indent="-342900" lvl="0" marL="457200" rtl="0" algn="l">
              <a:lnSpc>
                <a:spcPct val="150000"/>
              </a:lnSpc>
              <a:spcBef>
                <a:spcPts val="0"/>
              </a:spcBef>
              <a:spcAft>
                <a:spcPts val="0"/>
              </a:spcAft>
              <a:buSzPts val="1800"/>
              <a:buChar char="●"/>
            </a:pPr>
            <a:r>
              <a:rPr lang="en"/>
              <a:t>Status of SNSPDs for GQuEST at Caltech</a:t>
            </a:r>
            <a:endParaRPr/>
          </a:p>
          <a:p>
            <a:pPr indent="-342900" lvl="0" marL="457200" rtl="0" algn="l">
              <a:lnSpc>
                <a:spcPct val="150000"/>
              </a:lnSpc>
              <a:spcBef>
                <a:spcPts val="0"/>
              </a:spcBef>
              <a:spcAft>
                <a:spcPts val="0"/>
              </a:spcAft>
              <a:buSzPts val="1800"/>
              <a:buChar char="●"/>
            </a:pPr>
            <a:r>
              <a:rPr lang="en"/>
              <a:t>Preliminary photon counting with avalanche photodiodes</a:t>
            </a:r>
            <a:endParaRPr/>
          </a:p>
        </p:txBody>
      </p:sp>
      <p:sp>
        <p:nvSpPr>
          <p:cNvPr id="81" name="Google Shape;8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2" name="Google Shape;82;p15"/>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3/27/2024</a:t>
            </a:r>
            <a:endParaRPr sz="1100">
              <a:solidFill>
                <a:schemeClr val="accent3"/>
              </a:solidFill>
              <a:latin typeface="Proxima Nova"/>
              <a:ea typeface="Proxima Nova"/>
              <a:cs typeface="Proxima Nova"/>
              <a:sym typeface="Proxima Nova"/>
            </a:endParaRPr>
          </a:p>
        </p:txBody>
      </p:sp>
      <p:pic>
        <p:nvPicPr>
          <p:cNvPr id="83" name="Google Shape;83;p15"/>
          <p:cNvPicPr preferRelativeResize="0"/>
          <p:nvPr/>
        </p:nvPicPr>
        <p:blipFill>
          <a:blip r:embed="rId3">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PCR Curve of GQuEST SNSPD</a:t>
            </a:r>
            <a:endParaRPr/>
          </a:p>
        </p:txBody>
      </p:sp>
      <p:sp>
        <p:nvSpPr>
          <p:cNvPr id="324" name="Google Shape;324;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Photon Count Rate with respect to input Bias Current </a:t>
            </a:r>
            <a:endParaRPr/>
          </a:p>
        </p:txBody>
      </p:sp>
      <p:pic>
        <p:nvPicPr>
          <p:cNvPr id="325" name="Google Shape;325;p33"/>
          <p:cNvPicPr preferRelativeResize="0"/>
          <p:nvPr/>
        </p:nvPicPr>
        <p:blipFill>
          <a:blip r:embed="rId3">
            <a:alphaModFix/>
          </a:blip>
          <a:stretch>
            <a:fillRect/>
          </a:stretch>
        </p:blipFill>
        <p:spPr>
          <a:xfrm>
            <a:off x="4314450" y="1697825"/>
            <a:ext cx="4629350" cy="2871050"/>
          </a:xfrm>
          <a:prstGeom prst="rect">
            <a:avLst/>
          </a:prstGeom>
          <a:noFill/>
          <a:ln>
            <a:noFill/>
          </a:ln>
        </p:spPr>
      </p:pic>
      <p:pic>
        <p:nvPicPr>
          <p:cNvPr id="326" name="Google Shape;326;p33"/>
          <p:cNvPicPr preferRelativeResize="0"/>
          <p:nvPr/>
        </p:nvPicPr>
        <p:blipFill>
          <a:blip r:embed="rId4">
            <a:alphaModFix/>
          </a:blip>
          <a:stretch>
            <a:fillRect/>
          </a:stretch>
        </p:blipFill>
        <p:spPr>
          <a:xfrm>
            <a:off x="550600" y="1841475"/>
            <a:ext cx="3444974" cy="2583750"/>
          </a:xfrm>
          <a:prstGeom prst="rect">
            <a:avLst/>
          </a:prstGeom>
          <a:noFill/>
          <a:ln>
            <a:noFill/>
          </a:ln>
        </p:spPr>
      </p:pic>
      <p:sp>
        <p:nvSpPr>
          <p:cNvPr id="327" name="Google Shape;327;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33"/>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29" name="Google Shape;329;p33"/>
          <p:cNvPicPr preferRelativeResize="0"/>
          <p:nvPr/>
        </p:nvPicPr>
        <p:blipFill>
          <a:blip r:embed="rId5">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1</a:t>
            </a:r>
            <a:r>
              <a:rPr lang="en"/>
              <a:t>0</a:t>
            </a:r>
            <a:r>
              <a:rPr baseline="30000" lang="en" sz="2911"/>
              <a:t>-4</a:t>
            </a:r>
            <a:r>
              <a:rPr lang="en"/>
              <a:t> Measurements with Dark Box</a:t>
            </a:r>
            <a:endParaRPr/>
          </a:p>
        </p:txBody>
      </p:sp>
      <p:sp>
        <p:nvSpPr>
          <p:cNvPr id="335" name="Google Shape;33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6" name="Google Shape;336;p34"/>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37" name="Google Shape;337;p34"/>
          <p:cNvPicPr preferRelativeResize="0"/>
          <p:nvPr/>
        </p:nvPicPr>
        <p:blipFill>
          <a:blip r:embed="rId3">
            <a:alphaModFix/>
          </a:blip>
          <a:stretch>
            <a:fillRect/>
          </a:stretch>
        </p:blipFill>
        <p:spPr>
          <a:xfrm>
            <a:off x="8098150" y="144225"/>
            <a:ext cx="923000" cy="933749"/>
          </a:xfrm>
          <a:prstGeom prst="rect">
            <a:avLst/>
          </a:prstGeom>
          <a:noFill/>
          <a:ln>
            <a:noFill/>
          </a:ln>
        </p:spPr>
      </p:pic>
      <p:pic>
        <p:nvPicPr>
          <p:cNvPr id="338" name="Google Shape;338;p34"/>
          <p:cNvPicPr preferRelativeResize="0"/>
          <p:nvPr/>
        </p:nvPicPr>
        <p:blipFill>
          <a:blip r:embed="rId4">
            <a:alphaModFix/>
          </a:blip>
          <a:stretch>
            <a:fillRect/>
          </a:stretch>
        </p:blipFill>
        <p:spPr>
          <a:xfrm>
            <a:off x="752600" y="1017725"/>
            <a:ext cx="7638800" cy="3919900"/>
          </a:xfrm>
          <a:prstGeom prst="rect">
            <a:avLst/>
          </a:prstGeom>
          <a:noFill/>
          <a:ln>
            <a:noFill/>
          </a:ln>
        </p:spPr>
      </p:pic>
      <p:cxnSp>
        <p:nvCxnSpPr>
          <p:cNvPr id="339" name="Google Shape;339;p34"/>
          <p:cNvCxnSpPr>
            <a:endCxn id="340" idx="0"/>
          </p:cNvCxnSpPr>
          <p:nvPr/>
        </p:nvCxnSpPr>
        <p:spPr>
          <a:xfrm flipH="1">
            <a:off x="6332150" y="772975"/>
            <a:ext cx="712800" cy="495600"/>
          </a:xfrm>
          <a:prstGeom prst="straightConnector1">
            <a:avLst/>
          </a:prstGeom>
          <a:noFill/>
          <a:ln cap="flat" cmpd="sng" w="9525">
            <a:solidFill>
              <a:schemeClr val="dk2"/>
            </a:solidFill>
            <a:prstDash val="solid"/>
            <a:round/>
            <a:headEnd len="med" w="med" type="none"/>
            <a:tailEnd len="med" w="med" type="none"/>
          </a:ln>
        </p:spPr>
      </p:cxnSp>
      <p:sp>
        <p:nvSpPr>
          <p:cNvPr id="340" name="Google Shape;340;p34"/>
          <p:cNvSpPr/>
          <p:nvPr/>
        </p:nvSpPr>
        <p:spPr>
          <a:xfrm>
            <a:off x="5466350" y="1268575"/>
            <a:ext cx="1731600" cy="5094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41" name="Google Shape;341;p34"/>
          <p:cNvSpPr txBox="1"/>
          <p:nvPr/>
        </p:nvSpPr>
        <p:spPr>
          <a:xfrm>
            <a:off x="6561100" y="111400"/>
            <a:ext cx="13842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Highest Efficiency</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5"/>
          <p:cNvSpPr txBox="1"/>
          <p:nvPr>
            <p:ph idx="1" type="body"/>
          </p:nvPr>
        </p:nvSpPr>
        <p:spPr>
          <a:xfrm>
            <a:off x="311700" y="11322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Comparison of SRS Voltage supply and the new DAC VME (built by Lautaro) </a:t>
            </a:r>
            <a:endParaRPr/>
          </a:p>
        </p:txBody>
      </p:sp>
      <p:sp>
        <p:nvSpPr>
          <p:cNvPr id="347" name="Google Shape;347;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Voltage Supply Noise Comparison (Dark Box)</a:t>
            </a:r>
            <a:endParaRPr/>
          </a:p>
        </p:txBody>
      </p:sp>
      <p:pic>
        <p:nvPicPr>
          <p:cNvPr id="348" name="Google Shape;348;p35"/>
          <p:cNvPicPr preferRelativeResize="0"/>
          <p:nvPr/>
        </p:nvPicPr>
        <p:blipFill>
          <a:blip r:embed="rId3">
            <a:alphaModFix/>
          </a:blip>
          <a:stretch>
            <a:fillRect/>
          </a:stretch>
        </p:blipFill>
        <p:spPr>
          <a:xfrm>
            <a:off x="1360500" y="1450275"/>
            <a:ext cx="6423001" cy="3507600"/>
          </a:xfrm>
          <a:prstGeom prst="rect">
            <a:avLst/>
          </a:prstGeom>
          <a:noFill/>
          <a:ln>
            <a:noFill/>
          </a:ln>
        </p:spPr>
      </p:pic>
      <p:sp>
        <p:nvSpPr>
          <p:cNvPr id="349" name="Google Shape;34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0" name="Google Shape;350;p35"/>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51" name="Google Shape;351;p35"/>
          <p:cNvPicPr preferRelativeResize="0"/>
          <p:nvPr/>
        </p:nvPicPr>
        <p:blipFill>
          <a:blip r:embed="rId4">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Steps</a:t>
            </a:r>
            <a:endParaRPr/>
          </a:p>
        </p:txBody>
      </p:sp>
      <p:sp>
        <p:nvSpPr>
          <p:cNvPr id="357" name="Google Shape;357;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Test and verify SNSPD Dark Count Rate with the new voltage source</a:t>
            </a:r>
            <a:endParaRPr/>
          </a:p>
          <a:p>
            <a:pPr indent="-342900" lvl="0" marL="457200" rtl="0" algn="l">
              <a:lnSpc>
                <a:spcPct val="150000"/>
              </a:lnSpc>
              <a:spcBef>
                <a:spcPts val="0"/>
              </a:spcBef>
              <a:spcAft>
                <a:spcPts val="0"/>
              </a:spcAft>
              <a:buSzPts val="1800"/>
              <a:buChar char="●"/>
            </a:pPr>
            <a:r>
              <a:rPr lang="en"/>
              <a:t>Characterize the SNSPD response with the radiative thermal source </a:t>
            </a:r>
            <a:endParaRPr/>
          </a:p>
          <a:p>
            <a:pPr indent="-342900" lvl="0" marL="457200" rtl="0" algn="l">
              <a:lnSpc>
                <a:spcPct val="150000"/>
              </a:lnSpc>
              <a:spcBef>
                <a:spcPts val="0"/>
              </a:spcBef>
              <a:spcAft>
                <a:spcPts val="0"/>
              </a:spcAft>
              <a:buSzPts val="1800"/>
              <a:buChar char="●"/>
            </a:pPr>
            <a:r>
              <a:rPr lang="en"/>
              <a:t>Utilize Avalanche Photodiodes to calibrate and measure the outputs of the filter cavities</a:t>
            </a:r>
            <a:endParaRPr/>
          </a:p>
          <a:p>
            <a:pPr indent="-342900" lvl="0" marL="457200" rtl="0" algn="l">
              <a:lnSpc>
                <a:spcPct val="150000"/>
              </a:lnSpc>
              <a:spcBef>
                <a:spcPts val="0"/>
              </a:spcBef>
              <a:spcAft>
                <a:spcPts val="0"/>
              </a:spcAft>
              <a:buSzPts val="1800"/>
              <a:buChar char="●"/>
            </a:pPr>
            <a:r>
              <a:rPr lang="en"/>
              <a:t>Assemble and install cryostat from Fermilab in Bridge</a:t>
            </a:r>
            <a:endParaRPr/>
          </a:p>
          <a:p>
            <a:pPr indent="-342900" lvl="0" marL="457200" rtl="0" algn="l">
              <a:lnSpc>
                <a:spcPct val="150000"/>
              </a:lnSpc>
              <a:spcBef>
                <a:spcPts val="0"/>
              </a:spcBef>
              <a:spcAft>
                <a:spcPts val="0"/>
              </a:spcAft>
              <a:buSzPts val="1800"/>
              <a:buChar char="●"/>
            </a:pPr>
            <a:r>
              <a:rPr lang="en"/>
              <a:t>Begin SNSPD testing with filter cavities</a:t>
            </a:r>
            <a:endParaRPr/>
          </a:p>
        </p:txBody>
      </p:sp>
      <p:sp>
        <p:nvSpPr>
          <p:cNvPr id="358" name="Google Shape;35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9" name="Google Shape;359;p36"/>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60" name="Google Shape;360;p36"/>
          <p:cNvPicPr preferRelativeResize="0"/>
          <p:nvPr/>
        </p:nvPicPr>
        <p:blipFill>
          <a:blip r:embed="rId3">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pic>
        <p:nvPicPr>
          <p:cNvPr id="366" name="Google Shape;366;p37"/>
          <p:cNvPicPr preferRelativeResize="0"/>
          <p:nvPr/>
        </p:nvPicPr>
        <p:blipFill rotWithShape="1">
          <a:blip r:embed="rId3">
            <a:alphaModFix/>
          </a:blip>
          <a:srcRect b="9985" l="3132" r="6065" t="20381"/>
          <a:stretch/>
        </p:blipFill>
        <p:spPr>
          <a:xfrm>
            <a:off x="5427450" y="1279875"/>
            <a:ext cx="3251724" cy="3324877"/>
          </a:xfrm>
          <a:prstGeom prst="rect">
            <a:avLst/>
          </a:prstGeom>
          <a:noFill/>
          <a:ln>
            <a:noFill/>
          </a:ln>
        </p:spPr>
      </p:pic>
      <p:sp>
        <p:nvSpPr>
          <p:cNvPr id="367" name="Google Shape;36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8" name="Google Shape;368;p37"/>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sp>
        <p:nvSpPr>
          <p:cNvPr id="369" name="Google Shape;369;p37"/>
          <p:cNvSpPr txBox="1"/>
          <p:nvPr>
            <p:ph idx="1" type="body"/>
          </p:nvPr>
        </p:nvSpPr>
        <p:spPr>
          <a:xfrm>
            <a:off x="311700" y="1152475"/>
            <a:ext cx="51159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Our SNSPD can achieve low dark count rates of at least 10</a:t>
            </a:r>
            <a:r>
              <a:rPr baseline="30000" lang="en"/>
              <a:t>-4</a:t>
            </a:r>
            <a:r>
              <a:rPr lang="en"/>
              <a:t> (a precedent for the 1550 nm detector)</a:t>
            </a:r>
            <a:endParaRPr/>
          </a:p>
          <a:p>
            <a:pPr indent="-317500" lvl="1" marL="914400" rtl="0" algn="l">
              <a:lnSpc>
                <a:spcPct val="150000"/>
              </a:lnSpc>
              <a:spcBef>
                <a:spcPts val="0"/>
              </a:spcBef>
              <a:spcAft>
                <a:spcPts val="0"/>
              </a:spcAft>
              <a:buSzPts val="1400"/>
              <a:buChar char="○"/>
            </a:pPr>
            <a:r>
              <a:rPr lang="en"/>
              <a:t>An order of magnitude smaller than our signal</a:t>
            </a:r>
            <a:endParaRPr/>
          </a:p>
          <a:p>
            <a:pPr indent="-342900" lvl="0" marL="457200" rtl="0" algn="l">
              <a:lnSpc>
                <a:spcPct val="150000"/>
              </a:lnSpc>
              <a:spcBef>
                <a:spcPts val="0"/>
              </a:spcBef>
              <a:spcAft>
                <a:spcPts val="0"/>
              </a:spcAft>
              <a:buSzPts val="1800"/>
              <a:buChar char="●"/>
            </a:pPr>
            <a:r>
              <a:rPr lang="en"/>
              <a:t>Reach efficiencies of 80+ %</a:t>
            </a:r>
            <a:endParaRPr/>
          </a:p>
          <a:p>
            <a:pPr indent="-342900" lvl="0" marL="457200" rtl="0" algn="l">
              <a:lnSpc>
                <a:spcPct val="150000"/>
              </a:lnSpc>
              <a:spcBef>
                <a:spcPts val="0"/>
              </a:spcBef>
              <a:spcAft>
                <a:spcPts val="0"/>
              </a:spcAft>
              <a:buSzPts val="1800"/>
              <a:buChar char="●"/>
            </a:pPr>
            <a:r>
              <a:rPr lang="en"/>
              <a:t>Improving upon previous designs by cooling the incoming fiber from filter cavities</a:t>
            </a:r>
            <a:endParaRPr/>
          </a:p>
          <a:p>
            <a:pPr indent="0" lvl="0" marL="0" rtl="0" algn="l">
              <a:lnSpc>
                <a:spcPct val="150000"/>
              </a:lnSpc>
              <a:spcBef>
                <a:spcPts val="1200"/>
              </a:spcBef>
              <a:spcAft>
                <a:spcPts val="1200"/>
              </a:spcAft>
              <a:buNone/>
            </a:pPr>
            <a:r>
              <a:t/>
            </a:r>
            <a:endParaRPr/>
          </a:p>
        </p:txBody>
      </p:sp>
      <p:pic>
        <p:nvPicPr>
          <p:cNvPr id="370" name="Google Shape;370;p37"/>
          <p:cNvPicPr preferRelativeResize="0"/>
          <p:nvPr/>
        </p:nvPicPr>
        <p:blipFill>
          <a:blip r:embed="rId4">
            <a:alphaModFix/>
          </a:blip>
          <a:stretch>
            <a:fillRect/>
          </a:stretch>
        </p:blipFill>
        <p:spPr>
          <a:xfrm>
            <a:off x="8098150" y="144225"/>
            <a:ext cx="923000" cy="933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Thermal Source </a:t>
            </a:r>
            <a:r>
              <a:rPr lang="en"/>
              <a:t>Measurements</a:t>
            </a:r>
            <a:r>
              <a:rPr lang="en"/>
              <a:t> with SNSPD</a:t>
            </a:r>
            <a:endParaRPr/>
          </a:p>
        </p:txBody>
      </p:sp>
      <p:sp>
        <p:nvSpPr>
          <p:cNvPr id="376" name="Google Shape;376;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Measuring SNSPD response to thermal excitation via radiating thermal source</a:t>
            </a:r>
            <a:endParaRPr/>
          </a:p>
        </p:txBody>
      </p:sp>
      <p:pic>
        <p:nvPicPr>
          <p:cNvPr id="377" name="Google Shape;377;p38"/>
          <p:cNvPicPr preferRelativeResize="0"/>
          <p:nvPr/>
        </p:nvPicPr>
        <p:blipFill rotWithShape="1">
          <a:blip r:embed="rId3">
            <a:alphaModFix/>
          </a:blip>
          <a:srcRect b="18119" l="0" r="0" t="21982"/>
          <a:stretch/>
        </p:blipFill>
        <p:spPr>
          <a:xfrm>
            <a:off x="338125" y="1726775"/>
            <a:ext cx="8467725" cy="2966876"/>
          </a:xfrm>
          <a:prstGeom prst="rect">
            <a:avLst/>
          </a:prstGeom>
          <a:noFill/>
          <a:ln>
            <a:noFill/>
          </a:ln>
        </p:spPr>
      </p:pic>
      <p:sp>
        <p:nvSpPr>
          <p:cNvPr id="378" name="Google Shape;378;p38"/>
          <p:cNvSpPr txBox="1"/>
          <p:nvPr/>
        </p:nvSpPr>
        <p:spPr>
          <a:xfrm>
            <a:off x="2016025" y="1719725"/>
            <a:ext cx="10824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5"/>
                </a:solidFill>
                <a:latin typeface="Proxima Nova"/>
                <a:ea typeface="Proxima Nova"/>
                <a:cs typeface="Proxima Nova"/>
                <a:sym typeface="Proxima Nova"/>
              </a:rPr>
              <a:t>Fiber to SNSPD</a:t>
            </a:r>
            <a:endParaRPr>
              <a:solidFill>
                <a:schemeClr val="accent5"/>
              </a:solidFill>
            </a:endParaRPr>
          </a:p>
        </p:txBody>
      </p:sp>
      <p:sp>
        <p:nvSpPr>
          <p:cNvPr id="379" name="Google Shape;379;p38"/>
          <p:cNvSpPr txBox="1"/>
          <p:nvPr/>
        </p:nvSpPr>
        <p:spPr>
          <a:xfrm>
            <a:off x="6715400" y="3809950"/>
            <a:ext cx="2215500" cy="96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600">
                <a:solidFill>
                  <a:schemeClr val="accent5"/>
                </a:solidFill>
                <a:latin typeface="Proxima Nova"/>
                <a:ea typeface="Proxima Nova"/>
                <a:cs typeface="Proxima Nova"/>
                <a:sym typeface="Proxima Nova"/>
              </a:rPr>
              <a:t>Thermal MEMS based infrared source </a:t>
            </a:r>
            <a:r>
              <a:rPr lang="en">
                <a:solidFill>
                  <a:schemeClr val="accent5"/>
                </a:solidFill>
                <a:latin typeface="Proxima Nova"/>
                <a:ea typeface="Proxima Nova"/>
                <a:cs typeface="Proxima Nova"/>
                <a:sym typeface="Proxima Nova"/>
              </a:rPr>
              <a:t>(EMIRS50 AT06V BR25M)</a:t>
            </a:r>
            <a:endParaRPr>
              <a:solidFill>
                <a:schemeClr val="accent5"/>
              </a:solidFill>
              <a:latin typeface="Proxima Nova"/>
              <a:ea typeface="Proxima Nova"/>
              <a:cs typeface="Proxima Nova"/>
              <a:sym typeface="Proxima Nova"/>
            </a:endParaRPr>
          </a:p>
        </p:txBody>
      </p:sp>
      <p:sp>
        <p:nvSpPr>
          <p:cNvPr id="380" name="Google Shape;380;p38"/>
          <p:cNvSpPr txBox="1"/>
          <p:nvPr/>
        </p:nvSpPr>
        <p:spPr>
          <a:xfrm>
            <a:off x="4330750" y="3996250"/>
            <a:ext cx="1701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5"/>
                </a:solidFill>
                <a:latin typeface="Proxima Nova"/>
                <a:ea typeface="Proxima Nova"/>
                <a:cs typeface="Proxima Nova"/>
                <a:sym typeface="Proxima Nova"/>
              </a:rPr>
              <a:t>PC Fiber Coupler</a:t>
            </a:r>
            <a:endParaRPr>
              <a:solidFill>
                <a:schemeClr val="accent5"/>
              </a:solidFill>
            </a:endParaRPr>
          </a:p>
        </p:txBody>
      </p:sp>
      <p:sp>
        <p:nvSpPr>
          <p:cNvPr id="381" name="Google Shape;381;p38"/>
          <p:cNvSpPr txBox="1"/>
          <p:nvPr/>
        </p:nvSpPr>
        <p:spPr>
          <a:xfrm>
            <a:off x="3609738" y="1588150"/>
            <a:ext cx="1924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5"/>
                </a:solidFill>
                <a:latin typeface="Proxima Nova"/>
                <a:ea typeface="Proxima Nova"/>
                <a:cs typeface="Proxima Nova"/>
                <a:sym typeface="Proxima Nova"/>
              </a:rPr>
              <a:t>Brass Spacer (gap 1-1.5mm)</a:t>
            </a:r>
            <a:endParaRPr>
              <a:solidFill>
                <a:schemeClr val="accent5"/>
              </a:solidFill>
            </a:endParaRPr>
          </a:p>
        </p:txBody>
      </p:sp>
      <p:cxnSp>
        <p:nvCxnSpPr>
          <p:cNvPr id="382" name="Google Shape;382;p38"/>
          <p:cNvCxnSpPr>
            <a:stCxn id="378" idx="2"/>
          </p:cNvCxnSpPr>
          <p:nvPr/>
        </p:nvCxnSpPr>
        <p:spPr>
          <a:xfrm>
            <a:off x="2557225" y="2500025"/>
            <a:ext cx="332700" cy="940500"/>
          </a:xfrm>
          <a:prstGeom prst="straightConnector1">
            <a:avLst/>
          </a:prstGeom>
          <a:noFill/>
          <a:ln cap="flat" cmpd="sng" w="19050">
            <a:solidFill>
              <a:srgbClr val="C00000"/>
            </a:solidFill>
            <a:prstDash val="solid"/>
            <a:round/>
            <a:headEnd len="med" w="med" type="none"/>
            <a:tailEnd len="med" w="med" type="triangle"/>
          </a:ln>
        </p:spPr>
      </p:cxnSp>
      <p:cxnSp>
        <p:nvCxnSpPr>
          <p:cNvPr id="383" name="Google Shape;383;p38"/>
          <p:cNvCxnSpPr/>
          <p:nvPr/>
        </p:nvCxnSpPr>
        <p:spPr>
          <a:xfrm rot="10800000">
            <a:off x="4772200" y="3582450"/>
            <a:ext cx="55200" cy="526800"/>
          </a:xfrm>
          <a:prstGeom prst="straightConnector1">
            <a:avLst/>
          </a:prstGeom>
          <a:noFill/>
          <a:ln cap="flat" cmpd="sng" w="19050">
            <a:solidFill>
              <a:srgbClr val="C00000"/>
            </a:solidFill>
            <a:prstDash val="solid"/>
            <a:round/>
            <a:headEnd len="med" w="med" type="none"/>
            <a:tailEnd len="med" w="med" type="triangle"/>
          </a:ln>
        </p:spPr>
      </p:cxnSp>
      <p:cxnSp>
        <p:nvCxnSpPr>
          <p:cNvPr id="384" name="Google Shape;384;p38"/>
          <p:cNvCxnSpPr/>
          <p:nvPr/>
        </p:nvCxnSpPr>
        <p:spPr>
          <a:xfrm>
            <a:off x="4330750" y="2368450"/>
            <a:ext cx="1716600" cy="215700"/>
          </a:xfrm>
          <a:prstGeom prst="straightConnector1">
            <a:avLst/>
          </a:prstGeom>
          <a:noFill/>
          <a:ln cap="flat" cmpd="sng" w="19050">
            <a:solidFill>
              <a:srgbClr val="C00000"/>
            </a:solidFill>
            <a:prstDash val="solid"/>
            <a:round/>
            <a:headEnd len="med" w="med" type="none"/>
            <a:tailEnd len="med" w="med" type="triangle"/>
          </a:ln>
        </p:spPr>
      </p:cxnSp>
      <p:cxnSp>
        <p:nvCxnSpPr>
          <p:cNvPr id="385" name="Google Shape;385;p38"/>
          <p:cNvCxnSpPr>
            <a:stCxn id="379" idx="0"/>
            <a:endCxn id="386" idx="6"/>
          </p:cNvCxnSpPr>
          <p:nvPr/>
        </p:nvCxnSpPr>
        <p:spPr>
          <a:xfrm rot="10800000">
            <a:off x="6190850" y="3060550"/>
            <a:ext cx="1632300" cy="749400"/>
          </a:xfrm>
          <a:prstGeom prst="straightConnector1">
            <a:avLst/>
          </a:prstGeom>
          <a:noFill/>
          <a:ln cap="flat" cmpd="sng" w="19050">
            <a:solidFill>
              <a:srgbClr val="C00000"/>
            </a:solidFill>
            <a:prstDash val="solid"/>
            <a:round/>
            <a:headEnd len="med" w="med" type="none"/>
            <a:tailEnd len="med" w="med" type="triangle"/>
          </a:ln>
        </p:spPr>
      </p:cxnSp>
      <p:sp>
        <p:nvSpPr>
          <p:cNvPr id="387" name="Google Shape;38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8" name="Google Shape;388;p38"/>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389" name="Google Shape;389;p38"/>
          <p:cNvPicPr preferRelativeResize="0"/>
          <p:nvPr/>
        </p:nvPicPr>
        <p:blipFill rotWithShape="1">
          <a:blip r:embed="rId4">
            <a:alphaModFix/>
          </a:blip>
          <a:srcRect b="22308" l="30919" r="32016" t="25225"/>
          <a:stretch/>
        </p:blipFill>
        <p:spPr>
          <a:xfrm>
            <a:off x="7209937" y="1719737"/>
            <a:ext cx="1622352" cy="1704024"/>
          </a:xfrm>
          <a:prstGeom prst="rect">
            <a:avLst/>
          </a:prstGeom>
          <a:noFill/>
          <a:ln>
            <a:noFill/>
          </a:ln>
        </p:spPr>
      </p:pic>
      <p:cxnSp>
        <p:nvCxnSpPr>
          <p:cNvPr id="390" name="Google Shape;390;p38"/>
          <p:cNvCxnSpPr>
            <a:stCxn id="391" idx="2"/>
            <a:endCxn id="386" idx="6"/>
          </p:cNvCxnSpPr>
          <p:nvPr/>
        </p:nvCxnSpPr>
        <p:spPr>
          <a:xfrm flipH="1">
            <a:off x="6190650" y="2427925"/>
            <a:ext cx="1346100" cy="632700"/>
          </a:xfrm>
          <a:prstGeom prst="straightConnector1">
            <a:avLst/>
          </a:prstGeom>
          <a:noFill/>
          <a:ln cap="flat" cmpd="sng" w="19050">
            <a:solidFill>
              <a:srgbClr val="C00000"/>
            </a:solidFill>
            <a:prstDash val="solid"/>
            <a:round/>
            <a:headEnd len="med" w="med" type="none"/>
            <a:tailEnd len="med" w="med" type="triangle"/>
          </a:ln>
        </p:spPr>
      </p:cxnSp>
      <p:pic>
        <p:nvPicPr>
          <p:cNvPr id="392" name="Google Shape;392;p38"/>
          <p:cNvPicPr preferRelativeResize="0"/>
          <p:nvPr/>
        </p:nvPicPr>
        <p:blipFill>
          <a:blip r:embed="rId5">
            <a:alphaModFix/>
          </a:blip>
          <a:stretch>
            <a:fillRect/>
          </a:stretch>
        </p:blipFill>
        <p:spPr>
          <a:xfrm>
            <a:off x="8098150" y="144225"/>
            <a:ext cx="923000" cy="933749"/>
          </a:xfrm>
          <a:prstGeom prst="rect">
            <a:avLst/>
          </a:prstGeom>
          <a:noFill/>
          <a:ln>
            <a:noFill/>
          </a:ln>
        </p:spPr>
      </p:pic>
      <p:sp>
        <p:nvSpPr>
          <p:cNvPr id="391" name="Google Shape;391;p38"/>
          <p:cNvSpPr/>
          <p:nvPr/>
        </p:nvSpPr>
        <p:spPr>
          <a:xfrm>
            <a:off x="7536750" y="1966375"/>
            <a:ext cx="923100" cy="9231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86" name="Google Shape;386;p38"/>
          <p:cNvSpPr/>
          <p:nvPr/>
        </p:nvSpPr>
        <p:spPr>
          <a:xfrm>
            <a:off x="5910600" y="2774300"/>
            <a:ext cx="280200" cy="5727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393" name="Google Shape;393;p38"/>
          <p:cNvSpPr txBox="1"/>
          <p:nvPr/>
        </p:nvSpPr>
        <p:spPr>
          <a:xfrm>
            <a:off x="413700" y="3920050"/>
            <a:ext cx="1924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chemeClr val="accent5"/>
                </a:solidFill>
                <a:latin typeface="Proxima Nova"/>
                <a:ea typeface="Proxima Nova"/>
                <a:cs typeface="Proxima Nova"/>
                <a:sym typeface="Proxima Nova"/>
              </a:rPr>
              <a:t>Brass tube    fiber enclosure</a:t>
            </a:r>
            <a:endParaRPr>
              <a:solidFill>
                <a:schemeClr val="accent5"/>
              </a:solidFill>
            </a:endParaRPr>
          </a:p>
        </p:txBody>
      </p:sp>
      <p:cxnSp>
        <p:nvCxnSpPr>
          <p:cNvPr id="394" name="Google Shape;394;p38"/>
          <p:cNvCxnSpPr/>
          <p:nvPr/>
        </p:nvCxnSpPr>
        <p:spPr>
          <a:xfrm flipH="1" rot="10800000">
            <a:off x="1063300" y="3648900"/>
            <a:ext cx="128100" cy="376800"/>
          </a:xfrm>
          <a:prstGeom prst="straightConnector1">
            <a:avLst/>
          </a:prstGeom>
          <a:noFill/>
          <a:ln cap="flat" cmpd="sng" w="19050">
            <a:solidFill>
              <a:srgbClr val="C00000"/>
            </a:solidFill>
            <a:prstDash val="solid"/>
            <a:round/>
            <a:headEnd len="med" w="med" type="none"/>
            <a:tailEnd len="med" w="med" type="triangle"/>
          </a:ln>
        </p:spPr>
      </p:cxnSp>
      <p:pic>
        <p:nvPicPr>
          <p:cNvPr id="395" name="Google Shape;395;p38"/>
          <p:cNvPicPr preferRelativeResize="0"/>
          <p:nvPr/>
        </p:nvPicPr>
        <p:blipFill>
          <a:blip r:embed="rId6">
            <a:alphaModFix/>
          </a:blip>
          <a:stretch>
            <a:fillRect/>
          </a:stretch>
        </p:blipFill>
        <p:spPr>
          <a:xfrm>
            <a:off x="276700" y="1742375"/>
            <a:ext cx="1739325" cy="1485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Low-noise Avalanche Photodiodes</a:t>
            </a:r>
            <a:endParaRPr sz="2220"/>
          </a:p>
        </p:txBody>
      </p:sp>
      <p:pic>
        <p:nvPicPr>
          <p:cNvPr id="401" name="Google Shape;401;p39"/>
          <p:cNvPicPr preferRelativeResize="0"/>
          <p:nvPr/>
        </p:nvPicPr>
        <p:blipFill>
          <a:blip r:embed="rId3">
            <a:alphaModFix/>
          </a:blip>
          <a:stretch>
            <a:fillRect/>
          </a:stretch>
        </p:blipFill>
        <p:spPr>
          <a:xfrm>
            <a:off x="4892175" y="939525"/>
            <a:ext cx="3205980" cy="2133001"/>
          </a:xfrm>
          <a:prstGeom prst="rect">
            <a:avLst/>
          </a:prstGeom>
          <a:noFill/>
          <a:ln>
            <a:noFill/>
          </a:ln>
        </p:spPr>
      </p:pic>
      <p:pic>
        <p:nvPicPr>
          <p:cNvPr id="402" name="Google Shape;402;p39"/>
          <p:cNvPicPr preferRelativeResize="0"/>
          <p:nvPr/>
        </p:nvPicPr>
        <p:blipFill rotWithShape="1">
          <a:blip r:embed="rId4">
            <a:alphaModFix/>
          </a:blip>
          <a:srcRect b="18574" l="7737" r="13141" t="14754"/>
          <a:stretch/>
        </p:blipFill>
        <p:spPr>
          <a:xfrm>
            <a:off x="6645075" y="3258004"/>
            <a:ext cx="2302775" cy="1219749"/>
          </a:xfrm>
          <a:prstGeom prst="rect">
            <a:avLst/>
          </a:prstGeom>
          <a:noFill/>
          <a:ln>
            <a:noFill/>
          </a:ln>
        </p:spPr>
      </p:pic>
      <p:pic>
        <p:nvPicPr>
          <p:cNvPr id="403" name="Google Shape;403;p39"/>
          <p:cNvPicPr preferRelativeResize="0"/>
          <p:nvPr/>
        </p:nvPicPr>
        <p:blipFill rotWithShape="1">
          <a:blip r:embed="rId5">
            <a:alphaModFix/>
          </a:blip>
          <a:srcRect b="8475" l="55341" r="4692" t="0"/>
          <a:stretch/>
        </p:blipFill>
        <p:spPr>
          <a:xfrm>
            <a:off x="7806175" y="1336188"/>
            <a:ext cx="1337826" cy="1339675"/>
          </a:xfrm>
          <a:prstGeom prst="rect">
            <a:avLst/>
          </a:prstGeom>
          <a:noFill/>
          <a:ln>
            <a:noFill/>
          </a:ln>
        </p:spPr>
      </p:pic>
      <p:sp>
        <p:nvSpPr>
          <p:cNvPr id="404" name="Google Shape;40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5" name="Google Shape;405;p39"/>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406" name="Google Shape;406;p39"/>
          <p:cNvPicPr preferRelativeResize="0"/>
          <p:nvPr/>
        </p:nvPicPr>
        <p:blipFill>
          <a:blip r:embed="rId6">
            <a:alphaModFix/>
          </a:blip>
          <a:stretch>
            <a:fillRect/>
          </a:stretch>
        </p:blipFill>
        <p:spPr>
          <a:xfrm>
            <a:off x="8098150" y="144225"/>
            <a:ext cx="923000" cy="933749"/>
          </a:xfrm>
          <a:prstGeom prst="rect">
            <a:avLst/>
          </a:prstGeom>
          <a:noFill/>
          <a:ln>
            <a:noFill/>
          </a:ln>
        </p:spPr>
      </p:pic>
      <p:pic>
        <p:nvPicPr>
          <p:cNvPr id="407" name="Google Shape;407;p39"/>
          <p:cNvPicPr preferRelativeResize="0"/>
          <p:nvPr/>
        </p:nvPicPr>
        <p:blipFill>
          <a:blip r:embed="rId7">
            <a:alphaModFix/>
          </a:blip>
          <a:stretch>
            <a:fillRect/>
          </a:stretch>
        </p:blipFill>
        <p:spPr>
          <a:xfrm>
            <a:off x="465850" y="3579675"/>
            <a:ext cx="4106151" cy="1046850"/>
          </a:xfrm>
          <a:prstGeom prst="rect">
            <a:avLst/>
          </a:prstGeom>
          <a:noFill/>
          <a:ln>
            <a:noFill/>
          </a:ln>
        </p:spPr>
      </p:pic>
      <p:pic>
        <p:nvPicPr>
          <p:cNvPr id="408" name="Google Shape;408;p39"/>
          <p:cNvPicPr preferRelativeResize="0"/>
          <p:nvPr/>
        </p:nvPicPr>
        <p:blipFill rotWithShape="1">
          <a:blip r:embed="rId8">
            <a:alphaModFix/>
          </a:blip>
          <a:srcRect b="0" l="0" r="0" t="23605"/>
          <a:stretch/>
        </p:blipFill>
        <p:spPr>
          <a:xfrm>
            <a:off x="4892175" y="3072525"/>
            <a:ext cx="1996975" cy="1554024"/>
          </a:xfrm>
          <a:prstGeom prst="rect">
            <a:avLst/>
          </a:prstGeom>
          <a:noFill/>
          <a:ln>
            <a:noFill/>
          </a:ln>
        </p:spPr>
      </p:pic>
      <p:sp>
        <p:nvSpPr>
          <p:cNvPr id="409" name="Google Shape;409;p39"/>
          <p:cNvSpPr txBox="1"/>
          <p:nvPr>
            <p:ph idx="1" type="body"/>
          </p:nvPr>
        </p:nvSpPr>
        <p:spPr>
          <a:xfrm>
            <a:off x="311700" y="1077975"/>
            <a:ext cx="4580400" cy="2578500"/>
          </a:xfrm>
          <a:prstGeom prst="rect">
            <a:avLst/>
          </a:prstGeom>
        </p:spPr>
        <p:txBody>
          <a:bodyPr anchorCtr="0" anchor="t" bIns="91425" lIns="91425" spcFirstLastPara="1" rIns="91425" wrap="square" tIns="91425">
            <a:normAutofit fontScale="92500" lnSpcReduction="10000"/>
          </a:bodyPr>
          <a:lstStyle/>
          <a:p>
            <a:pPr indent="-334327" lvl="0" marL="457200" rtl="0" algn="l">
              <a:lnSpc>
                <a:spcPct val="150000"/>
              </a:lnSpc>
              <a:spcBef>
                <a:spcPts val="0"/>
              </a:spcBef>
              <a:spcAft>
                <a:spcPts val="0"/>
              </a:spcAft>
              <a:buSzPct val="100000"/>
              <a:buChar char="●"/>
            </a:pPr>
            <a:r>
              <a:rPr lang="en"/>
              <a:t>Sub-pico-watt noise floor @ 293 K</a:t>
            </a:r>
            <a:endParaRPr/>
          </a:p>
          <a:p>
            <a:pPr indent="-334327" lvl="0" marL="457200" rtl="0" algn="l">
              <a:lnSpc>
                <a:spcPct val="150000"/>
              </a:lnSpc>
              <a:spcBef>
                <a:spcPts val="0"/>
              </a:spcBef>
              <a:spcAft>
                <a:spcPts val="0"/>
              </a:spcAft>
              <a:buSzPct val="100000"/>
              <a:buChar char="●"/>
            </a:pPr>
            <a:r>
              <a:rPr lang="en"/>
              <a:t>Preliminary testing with 1-2 cavities</a:t>
            </a:r>
            <a:endParaRPr/>
          </a:p>
          <a:p>
            <a:pPr indent="-334327" lvl="0" marL="457200" rtl="0" algn="l">
              <a:lnSpc>
                <a:spcPct val="150000"/>
              </a:lnSpc>
              <a:spcBef>
                <a:spcPts val="0"/>
              </a:spcBef>
              <a:spcAft>
                <a:spcPts val="0"/>
              </a:spcAft>
              <a:buSzPct val="100000"/>
              <a:buChar char="●"/>
            </a:pPr>
            <a:r>
              <a:rPr lang="en"/>
              <a:t>60</a:t>
            </a:r>
            <a:r>
              <a:rPr lang="en"/>
              <a:t>-</a:t>
            </a:r>
            <a:r>
              <a:rPr lang="en"/>
              <a:t>120 db of attenuation</a:t>
            </a:r>
            <a:endParaRPr/>
          </a:p>
          <a:p>
            <a:pPr indent="-334327" lvl="0" marL="457200" rtl="0" algn="l">
              <a:lnSpc>
                <a:spcPct val="150000"/>
              </a:lnSpc>
              <a:spcBef>
                <a:spcPts val="0"/>
              </a:spcBef>
              <a:spcAft>
                <a:spcPts val="0"/>
              </a:spcAft>
              <a:buSzPct val="100000"/>
              <a:buChar char="●"/>
            </a:pPr>
            <a:r>
              <a:rPr lang="en"/>
              <a:t>10</a:t>
            </a:r>
            <a:r>
              <a:rPr baseline="30000" lang="en"/>
              <a:t>12</a:t>
            </a:r>
            <a:r>
              <a:rPr lang="en"/>
              <a:t> p</a:t>
            </a:r>
            <a:r>
              <a:rPr lang="en"/>
              <a:t>/s - </a:t>
            </a:r>
            <a:r>
              <a:rPr lang="en"/>
              <a:t>10</a:t>
            </a:r>
            <a:r>
              <a:rPr baseline="30000" lang="en"/>
              <a:t>6 </a:t>
            </a:r>
            <a:r>
              <a:rPr lang="en"/>
              <a:t>p/s or 100 nW - 100fW</a:t>
            </a:r>
            <a:endParaRPr/>
          </a:p>
          <a:p>
            <a:pPr indent="-334327" lvl="0" marL="457200" rtl="0" algn="l">
              <a:lnSpc>
                <a:spcPct val="150000"/>
              </a:lnSpc>
              <a:spcBef>
                <a:spcPts val="0"/>
              </a:spcBef>
              <a:spcAft>
                <a:spcPts val="0"/>
              </a:spcAft>
              <a:buSzPct val="100000"/>
              <a:buChar char="●"/>
            </a:pPr>
            <a:r>
              <a:rPr lang="en"/>
              <a:t>Exponential gain in avalanching mode</a:t>
            </a:r>
            <a:endParaRPr/>
          </a:p>
          <a:p>
            <a:pPr indent="-334327" lvl="0" marL="457200" rtl="0" algn="l">
              <a:lnSpc>
                <a:spcPct val="150000"/>
              </a:lnSpc>
              <a:spcBef>
                <a:spcPts val="0"/>
              </a:spcBef>
              <a:spcAft>
                <a:spcPts val="0"/>
              </a:spcAft>
              <a:buSzPct val="100000"/>
              <a:buChar char="●"/>
            </a:pPr>
            <a:r>
              <a:rPr lang="en"/>
              <a:t>Previously: 1 count/sec achieved with 10% efficiency </a:t>
            </a:r>
            <a:r>
              <a:rPr baseline="30000" lang="en"/>
              <a:t>(1)</a:t>
            </a:r>
            <a:endParaRPr baseline="30000"/>
          </a:p>
        </p:txBody>
      </p:sp>
      <p:sp>
        <p:nvSpPr>
          <p:cNvPr id="410" name="Google Shape;410;p39"/>
          <p:cNvSpPr txBox="1"/>
          <p:nvPr/>
        </p:nvSpPr>
        <p:spPr>
          <a:xfrm>
            <a:off x="1683075" y="4570075"/>
            <a:ext cx="6525600" cy="4617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SzPts val="900"/>
              <a:buAutoNum type="arabicPeriod"/>
            </a:pPr>
            <a:r>
              <a:rPr lang="en" sz="900"/>
              <a:t>Boris  Korzh</a:t>
            </a:r>
            <a:r>
              <a:rPr lang="en" sz="900"/>
              <a:t> et al., “</a:t>
            </a:r>
            <a:r>
              <a:rPr lang="en" sz="900"/>
              <a:t>Free-running InGaAs single photon detector with 1 dark count per second at 10% efficiency</a:t>
            </a:r>
            <a:r>
              <a:rPr lang="en" sz="900"/>
              <a:t>”, </a:t>
            </a:r>
            <a:r>
              <a:rPr lang="en" sz="900"/>
              <a:t>Appl. Phys. Lett. 104, 081108 (2014)</a:t>
            </a:r>
            <a:endParaRPr sz="900">
              <a:solidFill>
                <a:schemeClr val="accent3"/>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GQuEST: Gravity from the Quantum Entanglement of Space-Time </a:t>
            </a:r>
            <a:endParaRPr sz="2220"/>
          </a:p>
        </p:txBody>
      </p:sp>
      <p:sp>
        <p:nvSpPr>
          <p:cNvPr id="89" name="Google Shape;89;p16"/>
          <p:cNvSpPr txBox="1"/>
          <p:nvPr>
            <p:ph idx="1" type="body"/>
          </p:nvPr>
        </p:nvSpPr>
        <p:spPr>
          <a:xfrm>
            <a:off x="311700" y="1990675"/>
            <a:ext cx="8586900" cy="26973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Goal: Measure </a:t>
            </a:r>
            <a:r>
              <a:rPr i="1" lang="en"/>
              <a:t>g</a:t>
            </a:r>
            <a:r>
              <a:rPr i="1" lang="en"/>
              <a:t>eontropic quantum space-time fluctuations</a:t>
            </a:r>
            <a:endParaRPr i="1"/>
          </a:p>
          <a:p>
            <a:pPr indent="-317500" lvl="1" marL="914400" rtl="0" algn="l">
              <a:spcBef>
                <a:spcPts val="0"/>
              </a:spcBef>
              <a:spcAft>
                <a:spcPts val="0"/>
              </a:spcAft>
              <a:buSzPts val="1400"/>
              <a:buChar char="○"/>
            </a:pPr>
            <a:r>
              <a:rPr lang="en"/>
              <a:t>We assume gravity is both Geometry and Quantum Mechanical</a:t>
            </a:r>
            <a:endParaRPr/>
          </a:p>
          <a:p>
            <a:pPr indent="-317500" lvl="1" marL="914400" rtl="0" algn="l">
              <a:spcBef>
                <a:spcPts val="0"/>
              </a:spcBef>
              <a:spcAft>
                <a:spcPts val="0"/>
              </a:spcAft>
              <a:buSzPts val="1400"/>
              <a:buChar char="○"/>
            </a:pPr>
            <a:r>
              <a:rPr lang="en"/>
              <a:t>Therefore quantum fluctuations should occur that can be measured as length fluctuations</a:t>
            </a:r>
            <a:endParaRPr/>
          </a:p>
          <a:p>
            <a:pPr indent="-342900" lvl="0" marL="457200" rtl="0" algn="l">
              <a:spcBef>
                <a:spcPts val="0"/>
              </a:spcBef>
              <a:spcAft>
                <a:spcPts val="0"/>
              </a:spcAft>
              <a:buSzPts val="1800"/>
              <a:buChar char="●"/>
            </a:pPr>
            <a:r>
              <a:rPr lang="en"/>
              <a:t>Distance measurements should exhibit length fluctuations</a:t>
            </a:r>
            <a:endParaRPr/>
          </a:p>
          <a:p>
            <a:pPr indent="-342900" lvl="1" marL="914400" rtl="0" algn="l">
              <a:spcBef>
                <a:spcPts val="0"/>
              </a:spcBef>
              <a:spcAft>
                <a:spcPts val="0"/>
              </a:spcAft>
              <a:buSzPts val="1800"/>
              <a:buChar char="○"/>
            </a:pPr>
            <a:r>
              <a:rPr lang="en" sz="1800"/>
              <a:t>𝛿</a:t>
            </a:r>
            <a:r>
              <a:rPr i="1" lang="en" sz="1800"/>
              <a:t>L ≈ 10</a:t>
            </a:r>
            <a:r>
              <a:rPr baseline="30000" i="1" lang="en" sz="1800"/>
              <a:t>-21 </a:t>
            </a:r>
            <a:r>
              <a:rPr i="1" lang="en" sz="1800"/>
              <a:t>m @ 10 MHz </a:t>
            </a:r>
            <a:r>
              <a:rPr lang="en" sz="1800"/>
              <a:t>(for 5 meter interferometer)</a:t>
            </a:r>
            <a:endParaRPr sz="1800"/>
          </a:p>
          <a:p>
            <a:pPr indent="-342900" lvl="0" marL="457200" rtl="0" algn="l">
              <a:spcBef>
                <a:spcPts val="0"/>
              </a:spcBef>
              <a:spcAft>
                <a:spcPts val="0"/>
              </a:spcAft>
              <a:buSzPts val="1800"/>
              <a:buChar char="●"/>
            </a:pPr>
            <a:r>
              <a:rPr lang="en"/>
              <a:t>Fluctuations are associated with quantum degrees of freedom counted by entanglement entropy</a:t>
            </a:r>
            <a:endParaRPr/>
          </a:p>
          <a:p>
            <a:pPr indent="-342900" lvl="0" marL="457200" rtl="0" algn="l">
              <a:spcBef>
                <a:spcPts val="0"/>
              </a:spcBef>
              <a:spcAft>
                <a:spcPts val="0"/>
              </a:spcAft>
              <a:buSzPts val="1800"/>
              <a:buChar char="●"/>
            </a:pPr>
            <a:r>
              <a:rPr lang="en"/>
              <a:t>When a photon propagates in a metric that exhibits these fluctuations, it accumulates a change of phase compared to the case without fluctuations</a:t>
            </a:r>
            <a:endParaRPr/>
          </a:p>
        </p:txBody>
      </p:sp>
      <p:sp>
        <p:nvSpPr>
          <p:cNvPr id="90" name="Google Shape;9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1" name="Google Shape;91;p16"/>
          <p:cNvPicPr preferRelativeResize="0"/>
          <p:nvPr/>
        </p:nvPicPr>
        <p:blipFill>
          <a:blip r:embed="rId3">
            <a:alphaModFix/>
          </a:blip>
          <a:stretch>
            <a:fillRect/>
          </a:stretch>
        </p:blipFill>
        <p:spPr>
          <a:xfrm>
            <a:off x="889450" y="837375"/>
            <a:ext cx="7365099" cy="1153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idx="1" type="body"/>
          </p:nvPr>
        </p:nvSpPr>
        <p:spPr>
          <a:xfrm>
            <a:off x="311700" y="1152475"/>
            <a:ext cx="41841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Assume covariant entropy bound is saturated</a:t>
            </a:r>
            <a:endParaRPr/>
          </a:p>
          <a:p>
            <a:pPr indent="-342900" lvl="0" marL="457200" rtl="0" algn="l">
              <a:spcBef>
                <a:spcPts val="0"/>
              </a:spcBef>
              <a:spcAft>
                <a:spcPts val="0"/>
              </a:spcAft>
              <a:buSzPts val="1800"/>
              <a:buChar char="●"/>
            </a:pPr>
            <a:r>
              <a:rPr lang="en"/>
              <a:t>Zurek-Verlinde Effect</a:t>
            </a:r>
            <a:r>
              <a:rPr baseline="30000" lang="en"/>
              <a:t>(1)</a:t>
            </a:r>
            <a:endParaRPr baseline="30000"/>
          </a:p>
        </p:txBody>
      </p:sp>
      <p:sp>
        <p:nvSpPr>
          <p:cNvPr id="97" name="Google Shape;97;p17"/>
          <p:cNvSpPr/>
          <p:nvPr/>
        </p:nvSpPr>
        <p:spPr>
          <a:xfrm>
            <a:off x="85850" y="2345175"/>
            <a:ext cx="4365900" cy="2298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Heuristics of Holographic Quantum Gravity</a:t>
            </a:r>
            <a:endParaRPr/>
          </a:p>
        </p:txBody>
      </p:sp>
      <p:sp>
        <p:nvSpPr>
          <p:cNvPr id="99" name="Google Shape;9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00" name="Google Shape;100;p17"/>
          <p:cNvGrpSpPr/>
          <p:nvPr/>
        </p:nvGrpSpPr>
        <p:grpSpPr>
          <a:xfrm>
            <a:off x="4495800" y="1152475"/>
            <a:ext cx="4572000" cy="3491400"/>
            <a:chOff x="4572000" y="1152475"/>
            <a:chExt cx="4572000" cy="3491400"/>
          </a:xfrm>
        </p:grpSpPr>
        <p:sp>
          <p:nvSpPr>
            <p:cNvPr id="101" name="Google Shape;101;p17"/>
            <p:cNvSpPr/>
            <p:nvPr/>
          </p:nvSpPr>
          <p:spPr>
            <a:xfrm>
              <a:off x="4572000" y="1152475"/>
              <a:ext cx="4572000" cy="3491400"/>
            </a:xfrm>
            <a:prstGeom prst="roundRect">
              <a:avLst>
                <a:gd fmla="val 16667" name="adj"/>
              </a:avLst>
            </a:prstGeom>
            <a:solidFill>
              <a:srgbClr val="6083A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pic>
          <p:nvPicPr>
            <p:cNvPr id="102" name="Google Shape;102;p17"/>
            <p:cNvPicPr preferRelativeResize="0"/>
            <p:nvPr/>
          </p:nvPicPr>
          <p:blipFill>
            <a:blip r:embed="rId3">
              <a:alphaModFix/>
            </a:blip>
            <a:stretch>
              <a:fillRect/>
            </a:stretch>
          </p:blipFill>
          <p:spPr>
            <a:xfrm>
              <a:off x="7251850" y="1592397"/>
              <a:ext cx="1769300" cy="1771880"/>
            </a:xfrm>
            <a:prstGeom prst="rect">
              <a:avLst/>
            </a:prstGeom>
            <a:noFill/>
            <a:ln>
              <a:noFill/>
            </a:ln>
          </p:spPr>
        </p:pic>
        <p:pic>
          <p:nvPicPr>
            <p:cNvPr id="103" name="Google Shape;103;p17"/>
            <p:cNvPicPr preferRelativeResize="0"/>
            <p:nvPr/>
          </p:nvPicPr>
          <p:blipFill>
            <a:blip r:embed="rId4">
              <a:alphaModFix/>
            </a:blip>
            <a:stretch>
              <a:fillRect/>
            </a:stretch>
          </p:blipFill>
          <p:spPr>
            <a:xfrm>
              <a:off x="4658600" y="1303392"/>
              <a:ext cx="1895151" cy="2372740"/>
            </a:xfrm>
            <a:prstGeom prst="rect">
              <a:avLst/>
            </a:prstGeom>
            <a:noFill/>
            <a:ln>
              <a:noFill/>
            </a:ln>
          </p:spPr>
        </p:pic>
        <p:pic>
          <p:nvPicPr>
            <p:cNvPr id="104" name="Google Shape;104;p17"/>
            <p:cNvPicPr preferRelativeResize="0"/>
            <p:nvPr/>
          </p:nvPicPr>
          <p:blipFill>
            <a:blip r:embed="rId5">
              <a:alphaModFix/>
            </a:blip>
            <a:stretch>
              <a:fillRect/>
            </a:stretch>
          </p:blipFill>
          <p:spPr>
            <a:xfrm>
              <a:off x="5277300" y="3758588"/>
              <a:ext cx="962550" cy="815100"/>
            </a:xfrm>
            <a:prstGeom prst="rect">
              <a:avLst/>
            </a:prstGeom>
            <a:noFill/>
            <a:ln>
              <a:noFill/>
            </a:ln>
          </p:spPr>
        </p:pic>
        <p:pic>
          <p:nvPicPr>
            <p:cNvPr id="105" name="Google Shape;105;p17"/>
            <p:cNvPicPr preferRelativeResize="0"/>
            <p:nvPr/>
          </p:nvPicPr>
          <p:blipFill>
            <a:blip r:embed="rId6">
              <a:alphaModFix/>
            </a:blip>
            <a:stretch>
              <a:fillRect/>
            </a:stretch>
          </p:blipFill>
          <p:spPr>
            <a:xfrm>
              <a:off x="7807625" y="3758603"/>
              <a:ext cx="962550" cy="815096"/>
            </a:xfrm>
            <a:prstGeom prst="rect">
              <a:avLst/>
            </a:prstGeom>
            <a:noFill/>
            <a:ln>
              <a:noFill/>
            </a:ln>
          </p:spPr>
        </p:pic>
        <p:sp>
          <p:nvSpPr>
            <p:cNvPr id="106" name="Google Shape;106;p17"/>
            <p:cNvSpPr/>
            <p:nvPr/>
          </p:nvSpPr>
          <p:spPr>
            <a:xfrm>
              <a:off x="6376650" y="3042325"/>
              <a:ext cx="962700" cy="257100"/>
            </a:xfrm>
            <a:prstGeom prst="leftRightArrow">
              <a:avLst>
                <a:gd fmla="val 50000" name="adj1"/>
                <a:gd fmla="val 45644" name="adj2"/>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grpSp>
      <p:cxnSp>
        <p:nvCxnSpPr>
          <p:cNvPr id="107" name="Google Shape;107;p17"/>
          <p:cNvCxnSpPr/>
          <p:nvPr/>
        </p:nvCxnSpPr>
        <p:spPr>
          <a:xfrm flipH="1" rot="10800000">
            <a:off x="8251750" y="2283500"/>
            <a:ext cx="509400" cy="294000"/>
          </a:xfrm>
          <a:prstGeom prst="straightConnector1">
            <a:avLst/>
          </a:prstGeom>
          <a:noFill/>
          <a:ln cap="flat" cmpd="sng" w="19050">
            <a:solidFill>
              <a:schemeClr val="lt1"/>
            </a:solidFill>
            <a:prstDash val="solid"/>
            <a:round/>
            <a:headEnd len="med" w="med" type="none"/>
            <a:tailEnd len="med" w="med" type="triangle"/>
          </a:ln>
        </p:spPr>
      </p:cxnSp>
      <p:sp>
        <p:nvSpPr>
          <p:cNvPr id="108" name="Google Shape;108;p17"/>
          <p:cNvSpPr txBox="1"/>
          <p:nvPr/>
        </p:nvSpPr>
        <p:spPr>
          <a:xfrm>
            <a:off x="8472450" y="2343150"/>
            <a:ext cx="548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Proxima Nova"/>
                <a:ea typeface="Proxima Nova"/>
                <a:cs typeface="Proxima Nova"/>
                <a:sym typeface="Proxima Nova"/>
              </a:rPr>
              <a:t>δL</a:t>
            </a:r>
            <a:endParaRPr sz="1500">
              <a:solidFill>
                <a:schemeClr val="lt1"/>
              </a:solidFill>
              <a:latin typeface="Proxima Nova"/>
              <a:ea typeface="Proxima Nova"/>
              <a:cs typeface="Proxima Nova"/>
              <a:sym typeface="Proxima Nova"/>
            </a:endParaRPr>
          </a:p>
        </p:txBody>
      </p:sp>
      <p:pic>
        <p:nvPicPr>
          <p:cNvPr id="109" name="Google Shape;109;p17"/>
          <p:cNvPicPr preferRelativeResize="0"/>
          <p:nvPr/>
        </p:nvPicPr>
        <p:blipFill>
          <a:blip r:embed="rId7">
            <a:alphaModFix/>
          </a:blip>
          <a:stretch>
            <a:fillRect/>
          </a:stretch>
        </p:blipFill>
        <p:spPr>
          <a:xfrm>
            <a:off x="176750" y="2435902"/>
            <a:ext cx="4184099" cy="1307745"/>
          </a:xfrm>
          <a:prstGeom prst="rect">
            <a:avLst/>
          </a:prstGeom>
          <a:noFill/>
          <a:ln>
            <a:noFill/>
          </a:ln>
        </p:spPr>
      </p:pic>
      <p:pic>
        <p:nvPicPr>
          <p:cNvPr id="110" name="Google Shape;110;p17"/>
          <p:cNvPicPr preferRelativeResize="0"/>
          <p:nvPr/>
        </p:nvPicPr>
        <p:blipFill>
          <a:blip r:embed="rId8">
            <a:alphaModFix/>
          </a:blip>
          <a:stretch>
            <a:fillRect/>
          </a:stretch>
        </p:blipFill>
        <p:spPr>
          <a:xfrm>
            <a:off x="811350" y="3886950"/>
            <a:ext cx="2914900" cy="627750"/>
          </a:xfrm>
          <a:prstGeom prst="rect">
            <a:avLst/>
          </a:prstGeom>
          <a:noFill/>
          <a:ln>
            <a:noFill/>
          </a:ln>
        </p:spPr>
      </p:pic>
      <p:pic>
        <p:nvPicPr>
          <p:cNvPr id="111" name="Google Shape;111;p17"/>
          <p:cNvPicPr preferRelativeResize="0"/>
          <p:nvPr/>
        </p:nvPicPr>
        <p:blipFill>
          <a:blip r:embed="rId9">
            <a:alphaModFix/>
          </a:blip>
          <a:stretch>
            <a:fillRect/>
          </a:stretch>
        </p:blipFill>
        <p:spPr>
          <a:xfrm>
            <a:off x="5949836" y="1220300"/>
            <a:ext cx="1663928" cy="572700"/>
          </a:xfrm>
          <a:prstGeom prst="rect">
            <a:avLst/>
          </a:prstGeom>
          <a:noFill/>
          <a:ln>
            <a:noFill/>
          </a:ln>
        </p:spPr>
      </p:pic>
      <p:pic>
        <p:nvPicPr>
          <p:cNvPr id="112" name="Google Shape;112;p17"/>
          <p:cNvPicPr preferRelativeResize="0"/>
          <p:nvPr/>
        </p:nvPicPr>
        <p:blipFill>
          <a:blip r:embed="rId10">
            <a:alphaModFix/>
          </a:blip>
          <a:stretch>
            <a:fillRect/>
          </a:stretch>
        </p:blipFill>
        <p:spPr>
          <a:xfrm>
            <a:off x="6185925" y="3409250"/>
            <a:ext cx="1191750" cy="763400"/>
          </a:xfrm>
          <a:prstGeom prst="rect">
            <a:avLst/>
          </a:prstGeom>
          <a:noFill/>
          <a:ln>
            <a:noFill/>
          </a:ln>
        </p:spPr>
      </p:pic>
      <p:sp>
        <p:nvSpPr>
          <p:cNvPr id="113" name="Google Shape;113;p17"/>
          <p:cNvSpPr txBox="1"/>
          <p:nvPr/>
        </p:nvSpPr>
        <p:spPr>
          <a:xfrm>
            <a:off x="869250" y="4712275"/>
            <a:ext cx="7405500" cy="323100"/>
          </a:xfrm>
          <a:prstGeom prst="rect">
            <a:avLst/>
          </a:prstGeom>
          <a:noFill/>
          <a:ln>
            <a:noFill/>
          </a:ln>
        </p:spPr>
        <p:txBody>
          <a:bodyPr anchorCtr="0" anchor="t" bIns="91425" lIns="91425" spcFirstLastPara="1" rIns="91425" wrap="square" tIns="91425">
            <a:spAutoFit/>
          </a:bodyPr>
          <a:lstStyle/>
          <a:p>
            <a:pPr indent="-285750" lvl="0" marL="457200" rtl="0" algn="ctr">
              <a:spcBef>
                <a:spcPts val="0"/>
              </a:spcBef>
              <a:spcAft>
                <a:spcPts val="0"/>
              </a:spcAft>
              <a:buClr>
                <a:schemeClr val="dk1"/>
              </a:buClr>
              <a:buSzPts val="900"/>
              <a:buAutoNum type="arabicPeriod"/>
            </a:pPr>
            <a:r>
              <a:rPr lang="en" sz="900">
                <a:solidFill>
                  <a:schemeClr val="dk1"/>
                </a:solidFill>
                <a:latin typeface="Proxima Nova"/>
                <a:ea typeface="Proxima Nova"/>
                <a:cs typeface="Proxima Nova"/>
                <a:sym typeface="Proxima Nova"/>
              </a:rPr>
              <a:t>Erik P. Verlinde, Kathryn M. Zurek, Observational signatures of quantum gravity in interferometers, Physics Letters B, Volume 822, (2021)</a:t>
            </a:r>
            <a:endParaRPr sz="90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8"/>
          <p:cNvPicPr preferRelativeResize="0"/>
          <p:nvPr/>
        </p:nvPicPr>
        <p:blipFill>
          <a:blip r:embed="rId3">
            <a:alphaModFix/>
          </a:blip>
          <a:stretch>
            <a:fillRect/>
          </a:stretch>
        </p:blipFill>
        <p:spPr>
          <a:xfrm>
            <a:off x="4320875" y="2311600"/>
            <a:ext cx="4700426" cy="2639876"/>
          </a:xfrm>
          <a:prstGeom prst="rect">
            <a:avLst/>
          </a:prstGeom>
          <a:noFill/>
          <a:ln>
            <a:noFill/>
          </a:ln>
        </p:spPr>
      </p:pic>
      <p:sp>
        <p:nvSpPr>
          <p:cNvPr id="119" name="Google Shape;11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Space-time fluctuations: Pixellon Model</a:t>
            </a:r>
            <a:endParaRPr/>
          </a:p>
        </p:txBody>
      </p:sp>
      <p:sp>
        <p:nvSpPr>
          <p:cNvPr id="120" name="Google Shape;120;p18"/>
          <p:cNvSpPr txBox="1"/>
          <p:nvPr>
            <p:ph idx="1" type="body"/>
          </p:nvPr>
        </p:nvSpPr>
        <p:spPr>
          <a:xfrm>
            <a:off x="311700" y="1152475"/>
            <a:ext cx="8709600" cy="20190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Associate a stochastic scalar field to holographic degrees of freedom</a:t>
            </a:r>
            <a:endParaRPr/>
          </a:p>
          <a:p>
            <a:pPr indent="-317500" lvl="1" marL="914400" rtl="0" algn="l">
              <a:lnSpc>
                <a:spcPct val="150000"/>
              </a:lnSpc>
              <a:spcBef>
                <a:spcPts val="0"/>
              </a:spcBef>
              <a:spcAft>
                <a:spcPts val="0"/>
              </a:spcAft>
              <a:buSzPts val="1400"/>
              <a:buChar char="○"/>
            </a:pPr>
            <a:r>
              <a:t/>
            </a:r>
            <a:endParaRPr/>
          </a:p>
          <a:p>
            <a:pPr indent="-342900" lvl="0" marL="457200" rtl="0" algn="l">
              <a:lnSpc>
                <a:spcPct val="150000"/>
              </a:lnSpc>
              <a:spcBef>
                <a:spcPts val="0"/>
              </a:spcBef>
              <a:spcAft>
                <a:spcPts val="0"/>
              </a:spcAft>
              <a:buSzPts val="1800"/>
              <a:buChar char="●"/>
            </a:pPr>
            <a:r>
              <a:rPr lang="en"/>
              <a:t>The field gravitates, perturbing the metric</a:t>
            </a:r>
            <a:endParaRPr/>
          </a:p>
          <a:p>
            <a:pPr indent="-317500" lvl="1" marL="914400" rtl="0" algn="l">
              <a:spcBef>
                <a:spcPts val="0"/>
              </a:spcBef>
              <a:spcAft>
                <a:spcPts val="0"/>
              </a:spcAft>
              <a:buSzPts val="1400"/>
              <a:buChar char="○"/>
            </a:pPr>
            <a:r>
              <a:t/>
            </a:r>
            <a:endParaRPr/>
          </a:p>
        </p:txBody>
      </p:sp>
      <p:sp>
        <p:nvSpPr>
          <p:cNvPr id="121" name="Google Shape;12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2" name="Google Shape;122;p18"/>
          <p:cNvSpPr txBox="1"/>
          <p:nvPr/>
        </p:nvSpPr>
        <p:spPr>
          <a:xfrm>
            <a:off x="667300" y="2996775"/>
            <a:ext cx="30000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solidFill>
                  <a:srgbClr val="595959"/>
                </a:solidFill>
              </a:rPr>
              <a:t>IFO signal spectrum:</a:t>
            </a:r>
            <a:endParaRPr sz="2400">
              <a:solidFill>
                <a:srgbClr val="595959"/>
              </a:solidFill>
            </a:endParaRPr>
          </a:p>
        </p:txBody>
      </p:sp>
      <p:pic>
        <p:nvPicPr>
          <p:cNvPr id="123" name="Google Shape;123;p18"/>
          <p:cNvPicPr preferRelativeResize="0"/>
          <p:nvPr/>
        </p:nvPicPr>
        <p:blipFill>
          <a:blip r:embed="rId4">
            <a:alphaModFix/>
          </a:blip>
          <a:stretch>
            <a:fillRect/>
          </a:stretch>
        </p:blipFill>
        <p:spPr>
          <a:xfrm>
            <a:off x="1361775" y="3656825"/>
            <a:ext cx="1611050" cy="734250"/>
          </a:xfrm>
          <a:prstGeom prst="rect">
            <a:avLst/>
          </a:prstGeom>
          <a:noFill/>
          <a:ln>
            <a:noFill/>
          </a:ln>
        </p:spPr>
      </p:pic>
      <p:pic>
        <p:nvPicPr>
          <p:cNvPr id="124" name="Google Shape;124;p18"/>
          <p:cNvPicPr preferRelativeResize="0"/>
          <p:nvPr/>
        </p:nvPicPr>
        <p:blipFill>
          <a:blip r:embed="rId5">
            <a:alphaModFix/>
          </a:blip>
          <a:stretch>
            <a:fillRect/>
          </a:stretch>
        </p:blipFill>
        <p:spPr>
          <a:xfrm>
            <a:off x="1361450" y="1555925"/>
            <a:ext cx="1010900" cy="387900"/>
          </a:xfrm>
          <a:prstGeom prst="rect">
            <a:avLst/>
          </a:prstGeom>
          <a:noFill/>
          <a:ln>
            <a:noFill/>
          </a:ln>
        </p:spPr>
      </p:pic>
      <p:pic>
        <p:nvPicPr>
          <p:cNvPr id="125" name="Google Shape;125;p18"/>
          <p:cNvPicPr preferRelativeResize="0"/>
          <p:nvPr/>
        </p:nvPicPr>
        <p:blipFill>
          <a:blip r:embed="rId6">
            <a:alphaModFix/>
          </a:blip>
          <a:stretch>
            <a:fillRect/>
          </a:stretch>
        </p:blipFill>
        <p:spPr>
          <a:xfrm>
            <a:off x="1197473" y="2311600"/>
            <a:ext cx="3244553" cy="39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GQuEST Noise Budget</a:t>
            </a:r>
            <a:endParaRPr/>
          </a:p>
        </p:txBody>
      </p:sp>
      <p:sp>
        <p:nvSpPr>
          <p:cNvPr id="131" name="Google Shape;13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2" name="Google Shape;132;p19"/>
          <p:cNvPicPr preferRelativeResize="0"/>
          <p:nvPr/>
        </p:nvPicPr>
        <p:blipFill>
          <a:blip r:embed="rId3">
            <a:alphaModFix/>
          </a:blip>
          <a:stretch>
            <a:fillRect/>
          </a:stretch>
        </p:blipFill>
        <p:spPr>
          <a:xfrm>
            <a:off x="131875" y="1142550"/>
            <a:ext cx="8880251" cy="3624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GQuEST Goals for Detecting Quantum Gravity</a:t>
            </a:r>
            <a:endParaRPr/>
          </a:p>
        </p:txBody>
      </p:sp>
      <p:sp>
        <p:nvSpPr>
          <p:cNvPr id="138" name="Google Shape;138;p20"/>
          <p:cNvSpPr txBox="1"/>
          <p:nvPr>
            <p:ph idx="1" type="body"/>
          </p:nvPr>
        </p:nvSpPr>
        <p:spPr>
          <a:xfrm>
            <a:off x="311700" y="1152475"/>
            <a:ext cx="4400400" cy="3002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Searching for a signal on the order of (10</a:t>
            </a:r>
            <a:r>
              <a:rPr baseline="30000" lang="en"/>
              <a:t>-22</a:t>
            </a:r>
            <a:r>
              <a:rPr lang="en"/>
              <a:t> m/</a:t>
            </a:r>
            <a:r>
              <a:rPr lang="en"/>
              <a:t>√Hz)</a:t>
            </a:r>
            <a:r>
              <a:rPr baseline="30000" lang="en"/>
              <a:t>2</a:t>
            </a:r>
            <a:endParaRPr baseline="30000"/>
          </a:p>
          <a:p>
            <a:pPr indent="-342900" lvl="0" marL="457200" rtl="0" algn="l">
              <a:lnSpc>
                <a:spcPct val="150000"/>
              </a:lnSpc>
              <a:spcBef>
                <a:spcPts val="0"/>
              </a:spcBef>
              <a:spcAft>
                <a:spcPts val="0"/>
              </a:spcAft>
              <a:buSzPts val="1800"/>
              <a:buChar char="●"/>
            </a:pPr>
            <a:r>
              <a:rPr lang="en"/>
              <a:t>Sensitive at ∼15 MHz</a:t>
            </a:r>
            <a:endParaRPr/>
          </a:p>
          <a:p>
            <a:pPr indent="-342900" lvl="0" marL="457200" rtl="0" algn="l">
              <a:lnSpc>
                <a:spcPct val="150000"/>
              </a:lnSpc>
              <a:spcBef>
                <a:spcPts val="0"/>
              </a:spcBef>
              <a:spcAft>
                <a:spcPts val="0"/>
              </a:spcAft>
              <a:buSzPts val="1800"/>
              <a:buChar char="●"/>
            </a:pPr>
            <a:r>
              <a:rPr lang="en"/>
              <a:t>Surpass SQL with integrated single photon detection (6</a:t>
            </a:r>
            <a:r>
              <a:rPr lang="en"/>
              <a:t>・10</a:t>
            </a:r>
            <a:r>
              <a:rPr baseline="30000" lang="en"/>
              <a:t>-19</a:t>
            </a:r>
            <a:r>
              <a:rPr lang="en"/>
              <a:t> m/√Hz)</a:t>
            </a:r>
            <a:r>
              <a:rPr baseline="30000" lang="en"/>
              <a:t>2</a:t>
            </a:r>
            <a:endParaRPr/>
          </a:p>
          <a:p>
            <a:pPr indent="-342900" lvl="0" marL="457200" rtl="0" algn="l">
              <a:lnSpc>
                <a:spcPct val="150000"/>
              </a:lnSpc>
              <a:spcBef>
                <a:spcPts val="0"/>
              </a:spcBef>
              <a:spcAft>
                <a:spcPts val="0"/>
              </a:spcAft>
              <a:buSzPts val="1800"/>
              <a:buChar char="●"/>
            </a:pPr>
            <a:r>
              <a:rPr lang="en"/>
              <a:t>Cross </a:t>
            </a:r>
            <a:r>
              <a:rPr lang="en"/>
              <a:t>correlate</a:t>
            </a:r>
            <a:r>
              <a:rPr lang="en"/>
              <a:t> two interferometers</a:t>
            </a:r>
            <a:endParaRPr/>
          </a:p>
        </p:txBody>
      </p:sp>
      <p:sp>
        <p:nvSpPr>
          <p:cNvPr id="139" name="Google Shape;13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0" name="Google Shape;140;p20"/>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141" name="Google Shape;141;p20"/>
          <p:cNvPicPr preferRelativeResize="0"/>
          <p:nvPr/>
        </p:nvPicPr>
        <p:blipFill>
          <a:blip r:embed="rId3">
            <a:alphaModFix/>
          </a:blip>
          <a:stretch>
            <a:fillRect/>
          </a:stretch>
        </p:blipFill>
        <p:spPr>
          <a:xfrm>
            <a:off x="4712125" y="1192725"/>
            <a:ext cx="4309025" cy="3295500"/>
          </a:xfrm>
          <a:prstGeom prst="rect">
            <a:avLst/>
          </a:prstGeom>
          <a:noFill/>
          <a:ln>
            <a:noFill/>
          </a:ln>
        </p:spPr>
      </p:pic>
      <p:pic>
        <p:nvPicPr>
          <p:cNvPr id="142" name="Google Shape;142;p20"/>
          <p:cNvPicPr preferRelativeResize="0"/>
          <p:nvPr/>
        </p:nvPicPr>
        <p:blipFill>
          <a:blip r:embed="rId4">
            <a:alphaModFix/>
          </a:blip>
          <a:stretch>
            <a:fillRect/>
          </a:stretch>
        </p:blipFill>
        <p:spPr>
          <a:xfrm>
            <a:off x="8098150" y="144225"/>
            <a:ext cx="923000" cy="933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320"/>
              <a:t>Benefits of Homodyne Fringe Readout vs Photon Counting</a:t>
            </a:r>
            <a:endParaRPr/>
          </a:p>
        </p:txBody>
      </p:sp>
      <p:sp>
        <p:nvSpPr>
          <p:cNvPr id="148" name="Google Shape;148;p21"/>
          <p:cNvSpPr txBox="1"/>
          <p:nvPr>
            <p:ph idx="1" type="body"/>
          </p:nvPr>
        </p:nvSpPr>
        <p:spPr>
          <a:xfrm>
            <a:off x="311700" y="1157451"/>
            <a:ext cx="4084500" cy="368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Homodyne Fringe Readout</a:t>
            </a:r>
            <a:endParaRPr/>
          </a:p>
          <a:p>
            <a:pPr indent="-330200" lvl="0" marL="457200" rtl="0" algn="l">
              <a:lnSpc>
                <a:spcPct val="150000"/>
              </a:lnSpc>
              <a:spcBef>
                <a:spcPts val="1200"/>
              </a:spcBef>
              <a:spcAft>
                <a:spcPts val="0"/>
              </a:spcAft>
              <a:buSzPts val="1600"/>
              <a:buChar char="●"/>
            </a:pPr>
            <a:r>
              <a:rPr lang="en" sz="1600"/>
              <a:t>Measure</a:t>
            </a:r>
            <a:r>
              <a:rPr lang="en" sz="1600"/>
              <a:t> of time-dependence (phase/freq)</a:t>
            </a:r>
            <a:endParaRPr sz="1600"/>
          </a:p>
          <a:p>
            <a:pPr indent="-330200" lvl="0" marL="457200" rtl="0" algn="l">
              <a:lnSpc>
                <a:spcPct val="150000"/>
              </a:lnSpc>
              <a:spcBef>
                <a:spcPts val="0"/>
              </a:spcBef>
              <a:spcAft>
                <a:spcPts val="0"/>
              </a:spcAft>
              <a:buSzPts val="1600"/>
              <a:buChar char="●"/>
            </a:pPr>
            <a:r>
              <a:rPr lang="en" sz="1600"/>
              <a:t>Quantum Shot noise </a:t>
            </a:r>
            <a:r>
              <a:rPr lang="en" sz="1600"/>
              <a:t>(3・10</a:t>
            </a:r>
            <a:r>
              <a:rPr baseline="30000" lang="en" sz="1600"/>
              <a:t>-19</a:t>
            </a:r>
            <a:r>
              <a:rPr lang="en" sz="1600"/>
              <a:t> m/√Hz)</a:t>
            </a:r>
            <a:r>
              <a:rPr baseline="30000" lang="en" sz="1600"/>
              <a:t>2</a:t>
            </a:r>
            <a:endParaRPr sz="1600"/>
          </a:p>
          <a:p>
            <a:pPr indent="-330200" lvl="0" marL="457200" rtl="0" algn="l">
              <a:lnSpc>
                <a:spcPct val="150000"/>
              </a:lnSpc>
              <a:spcBef>
                <a:spcPts val="0"/>
              </a:spcBef>
              <a:spcAft>
                <a:spcPts val="0"/>
              </a:spcAft>
              <a:buSzPts val="1600"/>
              <a:buChar char="●"/>
            </a:pPr>
            <a:r>
              <a:rPr lang="en" sz="1600"/>
              <a:t>SNR²=9 or σ = 3 significance for ɑ = 1</a:t>
            </a:r>
            <a:endParaRPr sz="1600"/>
          </a:p>
          <a:p>
            <a:pPr indent="-330200" lvl="1" marL="914400" rtl="0" algn="l">
              <a:lnSpc>
                <a:spcPct val="150000"/>
              </a:lnSpc>
              <a:spcBef>
                <a:spcPts val="0"/>
              </a:spcBef>
              <a:spcAft>
                <a:spcPts val="0"/>
              </a:spcAft>
              <a:buSzPts val="1600"/>
              <a:buChar char="○"/>
            </a:pPr>
            <a:r>
              <a:rPr b="1" lang="en" sz="1600">
                <a:solidFill>
                  <a:srgbClr val="C00000"/>
                </a:solidFill>
              </a:rPr>
              <a:t>2 months</a:t>
            </a:r>
            <a:r>
              <a:rPr lang="en" sz="1600"/>
              <a:t> per single detection</a:t>
            </a:r>
            <a:endParaRPr sz="1600"/>
          </a:p>
          <a:p>
            <a:pPr indent="0" lvl="0" marL="0" rtl="0" algn="l">
              <a:lnSpc>
                <a:spcPct val="100000"/>
              </a:lnSpc>
              <a:spcBef>
                <a:spcPts val="1200"/>
              </a:spcBef>
              <a:spcAft>
                <a:spcPts val="0"/>
              </a:spcAft>
              <a:buNone/>
            </a:pPr>
            <a:r>
              <a:t/>
            </a:r>
            <a:endParaRPr sz="1600"/>
          </a:p>
          <a:p>
            <a:pPr indent="-330200" lvl="0" marL="457200" rtl="0" algn="l">
              <a:spcBef>
                <a:spcPts val="1200"/>
              </a:spcBef>
              <a:spcAft>
                <a:spcPts val="0"/>
              </a:spcAft>
              <a:buSzPts val="1600"/>
              <a:buChar char="●"/>
            </a:pPr>
            <a:r>
              <a:t/>
            </a:r>
            <a:endParaRPr sz="1600"/>
          </a:p>
        </p:txBody>
      </p:sp>
      <p:sp>
        <p:nvSpPr>
          <p:cNvPr id="149" name="Google Shape;14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0" name="Google Shape;150;p21"/>
          <p:cNvPicPr preferRelativeResize="0"/>
          <p:nvPr/>
        </p:nvPicPr>
        <p:blipFill>
          <a:blip r:embed="rId3">
            <a:alphaModFix/>
          </a:blip>
          <a:stretch>
            <a:fillRect/>
          </a:stretch>
        </p:blipFill>
        <p:spPr>
          <a:xfrm>
            <a:off x="8098150" y="144225"/>
            <a:ext cx="923000" cy="933749"/>
          </a:xfrm>
          <a:prstGeom prst="rect">
            <a:avLst/>
          </a:prstGeom>
          <a:noFill/>
          <a:ln>
            <a:noFill/>
          </a:ln>
        </p:spPr>
      </p:pic>
      <p:sp>
        <p:nvSpPr>
          <p:cNvPr id="151" name="Google Shape;151;p21"/>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sp>
        <p:nvSpPr>
          <p:cNvPr id="152" name="Google Shape;152;p21"/>
          <p:cNvSpPr txBox="1"/>
          <p:nvPr>
            <p:ph idx="1" type="body"/>
          </p:nvPr>
        </p:nvSpPr>
        <p:spPr>
          <a:xfrm>
            <a:off x="4747800" y="1167376"/>
            <a:ext cx="4084500" cy="368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Photon Counting Readout</a:t>
            </a:r>
            <a:endParaRPr/>
          </a:p>
          <a:p>
            <a:pPr indent="-330200" lvl="0" marL="457200" rtl="0" algn="l">
              <a:lnSpc>
                <a:spcPct val="150000"/>
              </a:lnSpc>
              <a:spcBef>
                <a:spcPts val="1200"/>
              </a:spcBef>
              <a:spcAft>
                <a:spcPts val="0"/>
              </a:spcAft>
              <a:buSzPts val="1600"/>
              <a:buChar char="●"/>
            </a:pPr>
            <a:r>
              <a:rPr lang="en" sz="1600"/>
              <a:t>Measure of the power in the optical sidebands </a:t>
            </a:r>
            <a:endParaRPr sz="1600"/>
          </a:p>
          <a:p>
            <a:pPr indent="-330200" lvl="0" marL="457200" rtl="0" algn="l">
              <a:lnSpc>
                <a:spcPct val="150000"/>
              </a:lnSpc>
              <a:spcBef>
                <a:spcPts val="0"/>
              </a:spcBef>
              <a:spcAft>
                <a:spcPts val="0"/>
              </a:spcAft>
              <a:buSzPts val="1600"/>
              <a:buChar char="●"/>
            </a:pPr>
            <a:r>
              <a:rPr lang="en" sz="1600"/>
              <a:t>Classical Noise limited</a:t>
            </a:r>
            <a:r>
              <a:rPr lang="en" sz="1500"/>
              <a:t> </a:t>
            </a:r>
            <a:r>
              <a:rPr lang="en" sz="1500"/>
              <a:t>(3・10</a:t>
            </a:r>
            <a:r>
              <a:rPr baseline="30000" lang="en" sz="1500"/>
              <a:t>-21</a:t>
            </a:r>
            <a:r>
              <a:rPr lang="en" sz="1500"/>
              <a:t> m/√Hz)</a:t>
            </a:r>
            <a:r>
              <a:rPr baseline="30000" lang="en" sz="1500"/>
              <a:t>2</a:t>
            </a:r>
            <a:endParaRPr sz="1500"/>
          </a:p>
          <a:p>
            <a:pPr indent="-330200" lvl="0" marL="457200" rtl="0" algn="l">
              <a:lnSpc>
                <a:spcPct val="150000"/>
              </a:lnSpc>
              <a:spcBef>
                <a:spcPts val="0"/>
              </a:spcBef>
              <a:spcAft>
                <a:spcPts val="0"/>
              </a:spcAft>
              <a:buSzPts val="1600"/>
              <a:buChar char="●"/>
            </a:pPr>
            <a:r>
              <a:rPr lang="en" sz="1600"/>
              <a:t>SNR²=9 or σ = 3 significance for ɑ = 1</a:t>
            </a:r>
            <a:endParaRPr sz="1600"/>
          </a:p>
          <a:p>
            <a:pPr indent="-330200" lvl="1" marL="914400" rtl="0" algn="l">
              <a:spcBef>
                <a:spcPts val="0"/>
              </a:spcBef>
              <a:spcAft>
                <a:spcPts val="0"/>
              </a:spcAft>
              <a:buSzPts val="1600"/>
              <a:buChar char="○"/>
            </a:pPr>
            <a:r>
              <a:rPr b="1" lang="en" sz="1600">
                <a:solidFill>
                  <a:schemeClr val="dk2"/>
                </a:solidFill>
              </a:rPr>
              <a:t>28 hours</a:t>
            </a:r>
            <a:r>
              <a:rPr lang="en" sz="1600">
                <a:solidFill>
                  <a:schemeClr val="dk2"/>
                </a:solidFill>
              </a:rPr>
              <a:t> </a:t>
            </a:r>
            <a:r>
              <a:rPr lang="en" sz="1600"/>
              <a:t>per single detection</a:t>
            </a:r>
            <a:endParaRPr sz="1600"/>
          </a:p>
          <a:p>
            <a:pPr indent="0" lvl="0" marL="0" rtl="0" algn="l">
              <a:spcBef>
                <a:spcPts val="1200"/>
              </a:spcBef>
              <a:spcAft>
                <a:spcPts val="0"/>
              </a:spcAft>
              <a:buNone/>
            </a:pPr>
            <a:r>
              <a:t/>
            </a:r>
            <a:endParaRPr sz="1600"/>
          </a:p>
          <a:p>
            <a:pPr indent="-330200" lvl="0" marL="457200" rtl="0" algn="l">
              <a:spcBef>
                <a:spcPts val="1200"/>
              </a:spcBef>
              <a:spcAft>
                <a:spcPts val="0"/>
              </a:spcAft>
              <a:buSzPts val="1600"/>
              <a:buChar char="●"/>
            </a:pPr>
            <a:r>
              <a:t/>
            </a:r>
            <a:endParaRPr sz="1600"/>
          </a:p>
        </p:txBody>
      </p:sp>
      <p:pic>
        <p:nvPicPr>
          <p:cNvPr id="153" name="Google Shape;153;p21"/>
          <p:cNvPicPr preferRelativeResize="0"/>
          <p:nvPr/>
        </p:nvPicPr>
        <p:blipFill>
          <a:blip r:embed="rId4">
            <a:alphaModFix/>
          </a:blip>
          <a:stretch>
            <a:fillRect/>
          </a:stretch>
        </p:blipFill>
        <p:spPr>
          <a:xfrm>
            <a:off x="5357338" y="3599215"/>
            <a:ext cx="2865425" cy="1064019"/>
          </a:xfrm>
          <a:prstGeom prst="rect">
            <a:avLst/>
          </a:prstGeom>
          <a:noFill/>
          <a:ln>
            <a:noFill/>
          </a:ln>
        </p:spPr>
      </p:pic>
      <p:grpSp>
        <p:nvGrpSpPr>
          <p:cNvPr id="154" name="Google Shape;154;p21"/>
          <p:cNvGrpSpPr/>
          <p:nvPr/>
        </p:nvGrpSpPr>
        <p:grpSpPr>
          <a:xfrm>
            <a:off x="779819" y="3776328"/>
            <a:ext cx="2865432" cy="933741"/>
            <a:chOff x="1283790" y="3879075"/>
            <a:chExt cx="2484551" cy="809625"/>
          </a:xfrm>
        </p:grpSpPr>
        <p:pic>
          <p:nvPicPr>
            <p:cNvPr id="155" name="Google Shape;155;p21"/>
            <p:cNvPicPr preferRelativeResize="0"/>
            <p:nvPr/>
          </p:nvPicPr>
          <p:blipFill rotWithShape="1">
            <a:blip r:embed="rId5">
              <a:alphaModFix/>
            </a:blip>
            <a:srcRect b="0" l="70542" r="0" t="0"/>
            <a:stretch/>
          </p:blipFill>
          <p:spPr>
            <a:xfrm>
              <a:off x="2345766" y="3879075"/>
              <a:ext cx="1422575" cy="809625"/>
            </a:xfrm>
            <a:prstGeom prst="rect">
              <a:avLst/>
            </a:prstGeom>
            <a:noFill/>
            <a:ln>
              <a:noFill/>
            </a:ln>
          </p:spPr>
        </p:pic>
        <p:pic>
          <p:nvPicPr>
            <p:cNvPr id="156" name="Google Shape;156;p21"/>
            <p:cNvPicPr preferRelativeResize="0"/>
            <p:nvPr/>
          </p:nvPicPr>
          <p:blipFill rotWithShape="1">
            <a:blip r:embed="rId5">
              <a:alphaModFix/>
            </a:blip>
            <a:srcRect b="0" l="0" r="78009" t="0"/>
            <a:stretch/>
          </p:blipFill>
          <p:spPr>
            <a:xfrm>
              <a:off x="1283790" y="3879075"/>
              <a:ext cx="1061975" cy="809625"/>
            </a:xfrm>
            <a:prstGeom prst="rect">
              <a:avLst/>
            </a:prstGeom>
            <a:noFill/>
            <a:ln>
              <a:noFill/>
            </a:ln>
          </p:spPr>
        </p:pic>
      </p:grpSp>
      <p:pic>
        <p:nvPicPr>
          <p:cNvPr id="157" name="Google Shape;157;p21"/>
          <p:cNvPicPr preferRelativeResize="0"/>
          <p:nvPr/>
        </p:nvPicPr>
        <p:blipFill>
          <a:blip r:embed="rId6">
            <a:alphaModFix/>
          </a:blip>
          <a:stretch>
            <a:fillRect/>
          </a:stretch>
        </p:blipFill>
        <p:spPr>
          <a:xfrm>
            <a:off x="3563875" y="4678800"/>
            <a:ext cx="2016225" cy="362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for Photon Counting with SNSPD’s</a:t>
            </a:r>
            <a:endParaRPr/>
          </a:p>
        </p:txBody>
      </p:sp>
      <p:sp>
        <p:nvSpPr>
          <p:cNvPr id="163" name="Google Shape;16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SNSPD’s offer a high speed and low noise approach to measuring photons</a:t>
            </a:r>
            <a:endParaRPr/>
          </a:p>
          <a:p>
            <a:pPr indent="-342900" lvl="0" marL="457200" rtl="0" algn="l">
              <a:lnSpc>
                <a:spcPct val="150000"/>
              </a:lnSpc>
              <a:spcBef>
                <a:spcPts val="0"/>
              </a:spcBef>
              <a:spcAft>
                <a:spcPts val="0"/>
              </a:spcAft>
              <a:buSzPts val="1800"/>
              <a:buChar char="●"/>
            </a:pPr>
            <a:r>
              <a:rPr lang="en"/>
              <a:t>Photon counting “avoids” quantum shot noise (but not classical noise)</a:t>
            </a:r>
            <a:endParaRPr/>
          </a:p>
          <a:p>
            <a:pPr indent="0" lvl="0" marL="0" rtl="0" algn="l">
              <a:lnSpc>
                <a:spcPct val="150000"/>
              </a:lnSpc>
              <a:spcBef>
                <a:spcPts val="1200"/>
              </a:spcBef>
              <a:spcAft>
                <a:spcPts val="1200"/>
              </a:spcAft>
              <a:buNone/>
            </a:pPr>
            <a:r>
              <a:t/>
            </a:r>
            <a:endParaRPr/>
          </a:p>
        </p:txBody>
      </p:sp>
      <p:pic>
        <p:nvPicPr>
          <p:cNvPr id="164" name="Google Shape;164;p22"/>
          <p:cNvPicPr preferRelativeResize="0"/>
          <p:nvPr/>
        </p:nvPicPr>
        <p:blipFill>
          <a:blip r:embed="rId3">
            <a:alphaModFix/>
          </a:blip>
          <a:stretch>
            <a:fillRect/>
          </a:stretch>
        </p:blipFill>
        <p:spPr>
          <a:xfrm>
            <a:off x="1874877" y="3573638"/>
            <a:ext cx="5394297" cy="1192175"/>
          </a:xfrm>
          <a:prstGeom prst="rect">
            <a:avLst/>
          </a:prstGeom>
          <a:noFill/>
          <a:ln>
            <a:noFill/>
          </a:ln>
        </p:spPr>
      </p:pic>
      <p:sp>
        <p:nvSpPr>
          <p:cNvPr id="165" name="Google Shape;16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6" name="Google Shape;166;p22"/>
          <p:cNvSpPr txBox="1"/>
          <p:nvPr/>
        </p:nvSpPr>
        <p:spPr>
          <a:xfrm>
            <a:off x="0" y="4688275"/>
            <a:ext cx="1419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3"/>
                </a:solidFill>
                <a:latin typeface="Proxima Nova"/>
                <a:ea typeface="Proxima Nova"/>
                <a:cs typeface="Proxima Nova"/>
                <a:sym typeface="Proxima Nova"/>
              </a:rPr>
              <a:t>QuRIOS 3/22/2024</a:t>
            </a:r>
            <a:endParaRPr sz="1100">
              <a:solidFill>
                <a:schemeClr val="accent3"/>
              </a:solidFill>
              <a:latin typeface="Proxima Nova"/>
              <a:ea typeface="Proxima Nova"/>
              <a:cs typeface="Proxima Nova"/>
              <a:sym typeface="Proxima Nova"/>
            </a:endParaRPr>
          </a:p>
        </p:txBody>
      </p:sp>
      <p:pic>
        <p:nvPicPr>
          <p:cNvPr id="167" name="Google Shape;167;p22"/>
          <p:cNvPicPr preferRelativeResize="0"/>
          <p:nvPr/>
        </p:nvPicPr>
        <p:blipFill>
          <a:blip r:embed="rId4">
            <a:alphaModFix/>
          </a:blip>
          <a:stretch>
            <a:fillRect/>
          </a:stretch>
        </p:blipFill>
        <p:spPr>
          <a:xfrm>
            <a:off x="8098150" y="144225"/>
            <a:ext cx="923000" cy="933749"/>
          </a:xfrm>
          <a:prstGeom prst="rect">
            <a:avLst/>
          </a:prstGeom>
          <a:noFill/>
          <a:ln>
            <a:noFill/>
          </a:ln>
        </p:spPr>
      </p:pic>
      <p:pic>
        <p:nvPicPr>
          <p:cNvPr id="168" name="Google Shape;168;p22"/>
          <p:cNvPicPr preferRelativeResize="0"/>
          <p:nvPr/>
        </p:nvPicPr>
        <p:blipFill>
          <a:blip r:embed="rId5">
            <a:alphaModFix/>
          </a:blip>
          <a:stretch>
            <a:fillRect/>
          </a:stretch>
        </p:blipFill>
        <p:spPr>
          <a:xfrm>
            <a:off x="485506" y="2244401"/>
            <a:ext cx="8172988" cy="1192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