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12" r:id="rId3"/>
    <p:sldId id="259" r:id="rId4"/>
    <p:sldId id="277" r:id="rId5"/>
    <p:sldId id="278" r:id="rId6"/>
    <p:sldId id="279" r:id="rId7"/>
    <p:sldId id="290" r:id="rId8"/>
    <p:sldId id="291" r:id="rId9"/>
    <p:sldId id="292" r:id="rId10"/>
    <p:sldId id="294" r:id="rId11"/>
    <p:sldId id="293" r:id="rId12"/>
    <p:sldId id="295" r:id="rId13"/>
    <p:sldId id="298" r:id="rId14"/>
    <p:sldId id="300" r:id="rId15"/>
    <p:sldId id="299" r:id="rId16"/>
    <p:sldId id="296" r:id="rId17"/>
    <p:sldId id="297" r:id="rId18"/>
    <p:sldId id="310" r:id="rId19"/>
    <p:sldId id="289" r:id="rId20"/>
    <p:sldId id="313" r:id="rId21"/>
    <p:sldId id="257" r:id="rId22"/>
    <p:sldId id="301" r:id="rId23"/>
    <p:sldId id="302" r:id="rId24"/>
    <p:sldId id="303" r:id="rId25"/>
    <p:sldId id="304" r:id="rId26"/>
    <p:sldId id="261" r:id="rId27"/>
    <p:sldId id="288" r:id="rId28"/>
    <p:sldId id="305" r:id="rId29"/>
    <p:sldId id="308" r:id="rId30"/>
    <p:sldId id="272" r:id="rId31"/>
    <p:sldId id="306" r:id="rId32"/>
    <p:sldId id="307" r:id="rId33"/>
    <p:sldId id="280" r:id="rId34"/>
    <p:sldId id="282" r:id="rId35"/>
    <p:sldId id="309" r:id="rId36"/>
    <p:sldId id="311" r:id="rId37"/>
    <p:sldId id="284" r:id="rId38"/>
    <p:sldId id="283" r:id="rId39"/>
    <p:sldId id="314" r:id="rId40"/>
    <p:sldId id="315" r:id="rId41"/>
    <p:sldId id="2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0" orient="horz" pos="2160" userDrawn="1">
          <p15:clr>
            <a:srgbClr val="A4A3A4"/>
          </p15:clr>
        </p15:guide>
        <p15:guide id="1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BF0"/>
    <a:srgbClr val="FF00E2"/>
    <a:srgbClr val="E701FF"/>
    <a:srgbClr val="7E00C4"/>
    <a:srgbClr val="A300FF"/>
    <a:srgbClr val="B001FF"/>
    <a:srgbClr val="B910C6"/>
    <a:srgbClr val="E70E00"/>
    <a:srgbClr val="876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66" autoAdjust="0"/>
    <p:restoredTop sz="96327"/>
  </p:normalViewPr>
  <p:slideViewPr>
    <p:cSldViewPr snapToGrid="0" snapToObjects="1">
      <p:cViewPr>
        <p:scale>
          <a:sx n="83" d="100"/>
          <a:sy n="83" d="100"/>
        </p:scale>
        <p:origin x="-448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333A0-5ECC-E44B-9892-DE3CF3115C8E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AE0DD-AEDC-D343-9D38-56965622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AE0DD-AEDC-D343-9D38-56965622AF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A8A5-D03A-6045-9D19-86EE830A8F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2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A8A5-D03A-6045-9D19-86EE830A8F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762C-E6BD-E04E-84E5-E248E2B81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C9621-FDBC-BF4C-BAA9-E18AC2C2B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D650-65C3-9640-8989-1F9B38EB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1BA8-75A6-6F47-873B-D705BAD70095}" type="datetime1">
              <a:rPr lang="en-GB" smtClean="0"/>
              <a:t>16/05/2022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828A9-DE68-EB47-A47B-9D10AC16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05FF8-CF35-1448-8733-069BDB2D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5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3232-AA91-0A46-BD3F-436D8B5E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5B136-B987-AF40-B2DB-77CC0FED4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4CF50-931C-D448-A984-61967D01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B15D-39AC-1841-9323-FB136476367D}" type="datetime1">
              <a:rPr lang="en-GB" smtClean="0"/>
              <a:t>16/05/2022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72AC0-5601-E747-AD85-3CBEC1DA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3D6E4-BD75-3B4E-9CCC-5778B935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4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21F08-490D-0A45-9CC3-F7C205957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770AC-B958-5843-9175-C34159710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C079A-E639-B040-8BF5-FAF34DE7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FA69-93E8-944E-B1BE-6AD3069803D6}" type="datetime1">
              <a:rPr lang="en-GB" smtClean="0"/>
              <a:t>16/05/2022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A570-3F5F-DE4F-8EE5-695000E09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884AB-44C9-704D-BE14-B38791F4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0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2801-0038-654A-847F-88BF7BCB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79A8F-860E-874F-927C-90C23B553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280A0-703F-0C4C-8723-88A1C28EC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ED7-F159-4943-BEC1-B7BDD6347598}" type="datetime1">
              <a:rPr lang="en-GB" smtClean="0"/>
              <a:t>16/05/2022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D4EF-9CFB-E14B-A949-D4F8CEC49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1FB02-9F4E-B344-A79B-6754032F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C9A3-893E-3543-A308-935E718C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E196F-1C4F-D94A-B008-BFB8C8258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59E9B-8190-DB4A-B259-2543858B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CB03-C8E8-F34D-B453-5F2D85184D3F}" type="datetime1">
              <a:rPr lang="en-GB" smtClean="0"/>
              <a:t>16/05/2022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5043F-E4FD-4D4E-B94A-02A1217B5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14176-2C6E-C04C-AF64-30DA9B30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7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574F-5434-9848-9CFC-FB3F39C02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39437-487E-F743-9ABE-8F9F2D4B7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12899-27D7-4245-B7E9-469F666D7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6B31A-4F54-4346-8B89-0909ADBB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F326-3AC0-7C46-A092-49ABEBD858A5}" type="datetime1">
              <a:rPr lang="en-GB" smtClean="0"/>
              <a:t>16/05/2022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0D6EB-2830-1C42-A22D-2B88220B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DA275-E87C-E649-98E7-EBE55F33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6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E388-6624-C246-933D-A20D2F71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DDE1A-4377-6744-B1AB-58CB7ECD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C6EB6-DABD-AF40-A948-360F00CB8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3FA4B-9DC9-4240-B0B1-F6D17618C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64FB9-B76B-BB49-A012-D3DADB8EB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ECA70-267E-134B-880B-8780E186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FBE9B-B733-3341-8F1B-5564A832FF95}" type="datetime1">
              <a:rPr lang="en-GB" smtClean="0"/>
              <a:t>16/05/2022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25D348-E49B-6D45-B9C8-9CBDB4E9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CB2EB3-07E9-BA41-8992-CDF318BF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9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DF41-2E99-7B4B-A397-DDC5EF8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3134E-05DC-6F46-BEDB-F33CD8A6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02A5-6B4F-C446-88BD-E63C53B76AAD}" type="datetime1">
              <a:rPr lang="en-GB" smtClean="0"/>
              <a:t>16/05/2022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1C5B0-F6E3-0441-803C-6BE81E02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BA690-42D6-6841-935E-99EF2F1B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E63CC-6FEF-9D44-8828-64E7AC54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37F6-5D52-5844-A599-A0D52517683B}" type="datetime1">
              <a:rPr lang="en-GB" smtClean="0"/>
              <a:t>16/05/2022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C4468-3FFC-A341-B8CF-0D9D6C10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CF74C-A015-D749-A6E4-B44389C6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6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D3A3-8EF6-9C40-B3BE-45BADE3F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91CD-C40F-6A40-B024-54EF8EAD7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4C39F-651C-C94E-B4D9-9A2B6899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43156-A6AF-7245-80B4-3F381DB5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42E9-B15E-EC41-8AB0-42E91E672F4F}" type="datetime1">
              <a:rPr lang="en-GB" smtClean="0"/>
              <a:t>16/05/2022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AB005-3F8F-3A4C-A79A-542408ED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FD587-B443-2348-9EFF-0D46012F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0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23EE-508C-7749-823C-5188F8C7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C05DA-1744-FA4D-9FE5-E20F6835C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B0538-FCBD-1F42-A166-DF1D0DF9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ED775-D53F-B749-950F-F9B0DBFCE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958D-48F8-3248-9302-45D424B74F75}" type="datetime1">
              <a:rPr lang="en-GB" smtClean="0"/>
              <a:t>16/05/2022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5E781-5085-8C43-AE72-39BC6F4E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C893E-4A9F-E342-AF58-1D779D99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8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442BA-D7EB-C646-93D2-A005F882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9B831-5EE4-3F4B-9625-EF46A2C0C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0FCC5-677B-ED44-88A0-FE1EA6D7D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E9C37-4D11-EC40-9DC8-3BD4CEEBCC0F}" type="datetime1">
              <a:rPr lang="en-GB" smtClean="0"/>
              <a:t>16/05/2022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3B29F-FF15-4845-8E19-9942E193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09E37-D404-C645-9125-8E8BE40AB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19EF4-71AF-404C-8E27-0A595111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0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26" Type="http://schemas.openxmlformats.org/officeDocument/2006/relationships/image" Target="../media/image83.svg"/><Relationship Id="rId3" Type="http://schemas.openxmlformats.org/officeDocument/2006/relationships/image" Target="../media/image60.svg"/><Relationship Id="rId21" Type="http://schemas.openxmlformats.org/officeDocument/2006/relationships/image" Target="../media/image78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24" Type="http://schemas.openxmlformats.org/officeDocument/2006/relationships/image" Target="../media/image81.emf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23" Type="http://schemas.openxmlformats.org/officeDocument/2006/relationships/image" Target="../media/image80.svg"/><Relationship Id="rId28" Type="http://schemas.openxmlformats.org/officeDocument/2006/relationships/image" Target="../media/image85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2" Type="http://schemas.openxmlformats.org/officeDocument/2006/relationships/image" Target="../media/image86.png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Relationship Id="rId14" Type="http://schemas.openxmlformats.org/officeDocument/2006/relationships/image" Target="../media/image1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image" Target="../media/image114.sv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image" Target="../media/image113.png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21.png"/><Relationship Id="rId5" Type="http://schemas.openxmlformats.org/officeDocument/2006/relationships/image" Target="../media/image116.svg"/><Relationship Id="rId15" Type="http://schemas.openxmlformats.org/officeDocument/2006/relationships/image" Target="../media/image125.png"/><Relationship Id="rId10" Type="http://schemas.openxmlformats.org/officeDocument/2006/relationships/image" Target="../media/image120.sv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12" Type="http://schemas.openxmlformats.org/officeDocument/2006/relationships/image" Target="../media/image122.svg"/><Relationship Id="rId2" Type="http://schemas.openxmlformats.org/officeDocument/2006/relationships/image" Target="../media/image127.png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21.png"/><Relationship Id="rId5" Type="http://schemas.openxmlformats.org/officeDocument/2006/relationships/image" Target="../media/image130.svg"/><Relationship Id="rId15" Type="http://schemas.openxmlformats.org/officeDocument/2006/relationships/image" Target="../media/image97.png"/><Relationship Id="rId10" Type="http://schemas.openxmlformats.org/officeDocument/2006/relationships/image" Target="../media/image120.svg"/><Relationship Id="rId4" Type="http://schemas.openxmlformats.org/officeDocument/2006/relationships/image" Target="../media/image129.png"/><Relationship Id="rId9" Type="http://schemas.openxmlformats.org/officeDocument/2006/relationships/image" Target="../media/image119.png"/><Relationship Id="rId1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13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C43458-737C-734F-9FD6-B3325E038CD2}"/>
              </a:ext>
            </a:extLst>
          </p:cNvPr>
          <p:cNvSpPr txBox="1"/>
          <p:nvPr/>
        </p:nvSpPr>
        <p:spPr>
          <a:xfrm>
            <a:off x="729049" y="-21037"/>
            <a:ext cx="10733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 for Quantum Gravity and Dark Matter with Laser Interferometers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B70BEC-6A41-7F4C-8E61-F3F660A18520}"/>
              </a:ext>
            </a:extLst>
          </p:cNvPr>
          <p:cNvSpPr/>
          <p:nvPr/>
        </p:nvSpPr>
        <p:spPr>
          <a:xfrm>
            <a:off x="10554319" y="6631513"/>
            <a:ext cx="23425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GB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NASA/JPL-Caltech</a:t>
            </a:r>
            <a:endParaRPr lang="en-GB" sz="8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2D89D-047C-1143-B7E2-728AEAAA108A}"/>
              </a:ext>
            </a:extLst>
          </p:cNvPr>
          <p:cNvSpPr txBox="1"/>
          <p:nvPr/>
        </p:nvSpPr>
        <p:spPr>
          <a:xfrm>
            <a:off x="65758" y="17643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Sander Vermeulen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 Exploration Institute, Cardiff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6DBF44-DBF9-6B49-A668-039CA85B53E1}"/>
              </a:ext>
            </a:extLst>
          </p:cNvPr>
          <p:cNvSpPr/>
          <p:nvPr/>
        </p:nvSpPr>
        <p:spPr>
          <a:xfrm>
            <a:off x="6357980" y="4664136"/>
            <a:ext cx="3947598" cy="1967377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B84396-BCF0-314F-A6CC-9F799C1557E6}"/>
              </a:ext>
            </a:extLst>
          </p:cNvPr>
          <p:cNvSpPr/>
          <p:nvPr/>
        </p:nvSpPr>
        <p:spPr>
          <a:xfrm>
            <a:off x="2003613" y="5136777"/>
            <a:ext cx="4701216" cy="2332082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43CA3B-761A-0B45-A26F-5E13357A5367}"/>
              </a:ext>
            </a:extLst>
          </p:cNvPr>
          <p:cNvSpPr/>
          <p:nvPr/>
        </p:nvSpPr>
        <p:spPr>
          <a:xfrm>
            <a:off x="41520" y="3744686"/>
            <a:ext cx="1844902" cy="919450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66CBEF-9AD1-684A-90CA-26F1016574E9}"/>
              </a:ext>
            </a:extLst>
          </p:cNvPr>
          <p:cNvSpPr/>
          <p:nvPr/>
        </p:nvSpPr>
        <p:spPr>
          <a:xfrm>
            <a:off x="1195407" y="3629675"/>
            <a:ext cx="1844902" cy="919450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3175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189DE4-5EF8-7140-A590-245CE6F47427}"/>
              </a:ext>
            </a:extLst>
          </p:cNvPr>
          <p:cNvSpPr/>
          <p:nvPr/>
        </p:nvSpPr>
        <p:spPr>
          <a:xfrm>
            <a:off x="10673421" y="3565957"/>
            <a:ext cx="1346392" cy="707885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2540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8B3AB2-64AC-6048-8633-9A25ED10BF06}"/>
              </a:ext>
            </a:extLst>
          </p:cNvPr>
          <p:cNvSpPr/>
          <p:nvPr/>
        </p:nvSpPr>
        <p:spPr>
          <a:xfrm>
            <a:off x="9980029" y="3514181"/>
            <a:ext cx="1346392" cy="707885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2540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6ED38A-7233-BF40-AF0A-FE3BEB574960}"/>
              </a:ext>
            </a:extLst>
          </p:cNvPr>
          <p:cNvSpPr/>
          <p:nvPr/>
        </p:nvSpPr>
        <p:spPr>
          <a:xfrm>
            <a:off x="6875943" y="3580683"/>
            <a:ext cx="960603" cy="244243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889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800233-FE47-5A4C-9E16-CBB6A3CFB14B}"/>
              </a:ext>
            </a:extLst>
          </p:cNvPr>
          <p:cNvSpPr/>
          <p:nvPr/>
        </p:nvSpPr>
        <p:spPr>
          <a:xfrm>
            <a:off x="5558730" y="3518405"/>
            <a:ext cx="842069" cy="214105"/>
          </a:xfrm>
          <a:prstGeom prst="ellipse">
            <a:avLst/>
          </a:prstGeom>
          <a:solidFill>
            <a:srgbClr val="7030A0">
              <a:alpha val="60000"/>
            </a:srgbClr>
          </a:solidFill>
          <a:ln w="63500">
            <a:noFill/>
          </a:ln>
          <a:effectLst>
            <a:softEdge rad="889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66EDA-663E-0ED6-01A8-9BFFD6381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7864B-5757-484E-1F0C-29EDD8C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EF4-71AF-404C-8E27-0A59511112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6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Interferometric measurement in holography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10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F48313-35A9-5161-6D2A-BEB9024BCF01}"/>
              </a:ext>
            </a:extLst>
          </p:cNvPr>
          <p:cNvGrpSpPr/>
          <p:nvPr/>
        </p:nvGrpSpPr>
        <p:grpSpPr>
          <a:xfrm>
            <a:off x="7254304" y="951063"/>
            <a:ext cx="4624695" cy="4612508"/>
            <a:chOff x="190830" y="1308133"/>
            <a:chExt cx="4624695" cy="46125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BDDAA7B-2DB6-E3ED-43B6-417BCE467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3017" y="1308133"/>
              <a:ext cx="4612508" cy="461250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1A27C6C-6AB0-DD0F-9328-ADBFA2ED4A97}"/>
                </a:ext>
              </a:extLst>
            </p:cNvPr>
            <p:cNvSpPr/>
            <p:nvPr/>
          </p:nvSpPr>
          <p:spPr>
            <a:xfrm>
              <a:off x="190830" y="2946218"/>
              <a:ext cx="4612509" cy="1345752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124451-68EB-8F3A-7B3D-80B9DF1449B9}"/>
              </a:ext>
            </a:extLst>
          </p:cNvPr>
          <p:cNvGrpSpPr/>
          <p:nvPr/>
        </p:nvGrpSpPr>
        <p:grpSpPr>
          <a:xfrm>
            <a:off x="8066226" y="2317729"/>
            <a:ext cx="3013038" cy="1533498"/>
            <a:chOff x="1001681" y="2525354"/>
            <a:chExt cx="3583082" cy="182362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F443D9-54D5-86F0-9A83-FF1E3222BE3C}"/>
                </a:ext>
              </a:extLst>
            </p:cNvPr>
            <p:cNvSpPr/>
            <p:nvPr/>
          </p:nvSpPr>
          <p:spPr>
            <a:xfrm>
              <a:off x="1001681" y="2599678"/>
              <a:ext cx="453589" cy="45358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reflection endPos="0" dir="5400000" sy="-100000" algn="bl" rotWithShape="0"/>
            </a:effectLst>
            <a:scene3d>
              <a:camera prst="isometricOffAxis2Right">
                <a:rot lat="2483347" lon="389679" rev="3961793"/>
              </a:camera>
              <a:lightRig rig="balanced" dir="t">
                <a:rot lat="0" lon="0" rev="7200000"/>
              </a:lightRig>
            </a:scene3d>
            <a:sp3d extrusionH="127000" contourW="12700" prstMaterial="powder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EF6BDFE-6147-E621-A71C-4528F0926238}"/>
                </a:ext>
              </a:extLst>
            </p:cNvPr>
            <p:cNvSpPr/>
            <p:nvPr/>
          </p:nvSpPr>
          <p:spPr>
            <a:xfrm>
              <a:off x="4106971" y="2525354"/>
              <a:ext cx="477792" cy="47779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reflection endPos="0" dir="5400000" sy="-100000" algn="bl" rotWithShape="0"/>
            </a:effectLst>
            <a:scene3d>
              <a:camera prst="isometricOffAxis2Right">
                <a:rot lat="1795791" lon="13045189" rev="20955494"/>
              </a:camera>
              <a:lightRig rig="balanced" dir="t">
                <a:rot lat="0" lon="0" rev="7200000"/>
              </a:lightRig>
            </a:scene3d>
            <a:sp3d extrusionH="127000" contourW="12700" prstMaterial="powder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A192015-E809-AC9C-6B3D-002352C24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9836" y="2826473"/>
              <a:ext cx="1518011" cy="873958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0594AEF-297C-8BD7-2215-054D09A78F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8476" y="2850351"/>
              <a:ext cx="1481360" cy="843859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E226FBB-65E7-4748-76AE-3ED86A274F7B}"/>
                </a:ext>
              </a:extLst>
            </p:cNvPr>
            <p:cNvSpPr/>
            <p:nvPr/>
          </p:nvSpPr>
          <p:spPr>
            <a:xfrm>
              <a:off x="2668016" y="3439139"/>
              <a:ext cx="516363" cy="516363"/>
            </a:xfrm>
            <a:prstGeom prst="ellipse">
              <a:avLst/>
            </a:prstGeom>
            <a:solidFill>
              <a:schemeClr val="accent1">
                <a:alpha val="45153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reflection endPos="0" dir="5400000" sy="-100000" algn="bl" rotWithShape="0"/>
              <a:softEdge rad="0"/>
            </a:effectLst>
            <a:scene3d>
              <a:camera prst="isometricOffAxis2Right">
                <a:rot lat="5400000" lon="10799999" rev="16200000"/>
              </a:camera>
              <a:lightRig rig="balanced" dir="t">
                <a:rot lat="0" lon="0" rev="7200000"/>
              </a:lightRig>
            </a:scene3d>
            <a:sp3d extrusionH="190500" contourW="12700" prstMaterial="clear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9878389-2FA7-C53F-FEF5-A751BCBE5862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2018069" y="3692429"/>
              <a:ext cx="725514" cy="417185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B8201A-5669-0618-6C44-6ECEC19E173B}"/>
                </a:ext>
              </a:extLst>
            </p:cNvPr>
            <p:cNvCxnSpPr>
              <a:cxnSpLocks/>
            </p:cNvCxnSpPr>
            <p:nvPr/>
          </p:nvCxnSpPr>
          <p:spPr>
            <a:xfrm>
              <a:off x="2729201" y="3700431"/>
              <a:ext cx="743565" cy="428090"/>
            </a:xfrm>
            <a:prstGeom prst="line">
              <a:avLst/>
            </a:prstGeom>
            <a:ln w="31750" cap="rnd">
              <a:solidFill>
                <a:srgbClr val="FF0000"/>
              </a:solidFill>
              <a:prstDash val="sysDash"/>
              <a:rou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31EF4526-A04F-4BEC-3B2E-71C9822E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800000">
              <a:off x="1657607" y="4063421"/>
              <a:ext cx="386342" cy="28555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6E030C31-1E56-16F5-A05A-39167AB9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00000">
              <a:off x="3455573" y="4052208"/>
              <a:ext cx="152400" cy="2159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D3DA01-BE8A-CF29-000A-5344C2F7B2F7}"/>
              </a:ext>
            </a:extLst>
          </p:cNvPr>
          <p:cNvGrpSpPr/>
          <p:nvPr/>
        </p:nvGrpSpPr>
        <p:grpSpPr>
          <a:xfrm>
            <a:off x="10592109" y="5375682"/>
            <a:ext cx="1414910" cy="1146086"/>
            <a:chOff x="10684599" y="5346789"/>
            <a:chExt cx="1414910" cy="114608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BE49B70-23B4-AA32-3DF9-A66047DD5702}"/>
                </a:ext>
              </a:extLst>
            </p:cNvPr>
            <p:cNvGrpSpPr/>
            <p:nvPr/>
          </p:nvGrpSpPr>
          <p:grpSpPr>
            <a:xfrm>
              <a:off x="10684599" y="5346789"/>
              <a:ext cx="1414910" cy="1146086"/>
              <a:chOff x="881134" y="4896782"/>
              <a:chExt cx="1971260" cy="1596732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620808D-54B2-6A09-477D-10DF6BD5FB29}"/>
                  </a:ext>
                </a:extLst>
              </p:cNvPr>
              <p:cNvSpPr txBox="1"/>
              <p:nvPr/>
            </p:nvSpPr>
            <p:spPr>
              <a:xfrm>
                <a:off x="1903684" y="6064718"/>
                <a:ext cx="948710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19A95A8-B375-D42D-6DAA-7CEBC4466431}"/>
                  </a:ext>
                </a:extLst>
              </p:cNvPr>
              <p:cNvSpPr txBox="1"/>
              <p:nvPr/>
            </p:nvSpPr>
            <p:spPr>
              <a:xfrm>
                <a:off x="881134" y="4896782"/>
                <a:ext cx="998796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A85F862-5CB4-7312-7DAF-5A93B0DDD7E3}"/>
                  </a:ext>
                </a:extLst>
              </p:cNvPr>
              <p:cNvGrpSpPr/>
              <p:nvPr/>
            </p:nvGrpSpPr>
            <p:grpSpPr>
              <a:xfrm>
                <a:off x="1256877" y="5239562"/>
                <a:ext cx="866627" cy="865298"/>
                <a:chOff x="3134839" y="1555640"/>
                <a:chExt cx="866627" cy="865298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94732F20-DA80-DBB8-38C8-FF8749331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34839" y="1555640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679DD3E-6616-822C-7D49-D17DD8783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3568817" y="1988289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E9EEF8E-66DB-C9B6-9E8B-F23EC8F06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4296" y="5923158"/>
              <a:ext cx="304616" cy="289939"/>
            </a:xfrm>
            <a:prstGeom prst="line">
              <a:avLst/>
            </a:prstGeom>
            <a:ln w="2540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51F3425-A32A-CE36-B3CA-81B83F1F1E5C}"/>
                </a:ext>
              </a:extLst>
            </p:cNvPr>
            <p:cNvSpPr txBox="1"/>
            <p:nvPr/>
          </p:nvSpPr>
          <p:spPr>
            <a:xfrm>
              <a:off x="11142457" y="5699245"/>
              <a:ext cx="680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0C4ADA-8FF3-62CB-D9DA-38BCE605CD65}"/>
              </a:ext>
            </a:extLst>
          </p:cNvPr>
          <p:cNvSpPr txBox="1"/>
          <p:nvPr/>
        </p:nvSpPr>
        <p:spPr>
          <a:xfrm>
            <a:off x="189039" y="2602548"/>
            <a:ext cx="7077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 fluctuations gravitate, perturbing geodesics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646C9D-397A-10C6-D48B-5BCFC1FE9402}"/>
              </a:ext>
            </a:extLst>
          </p:cNvPr>
          <p:cNvSpPr txBox="1"/>
          <p:nvPr/>
        </p:nvSpPr>
        <p:spPr>
          <a:xfrm>
            <a:off x="189039" y="1178337"/>
            <a:ext cx="75371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Degrees of freedom can undergo quantum fluctuations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9EDE88-9DFD-29B0-FCA6-F2673B91C60C}"/>
              </a:ext>
            </a:extLst>
          </p:cNvPr>
          <p:cNvSpPr txBox="1"/>
          <p:nvPr/>
        </p:nvSpPr>
        <p:spPr>
          <a:xfrm>
            <a:off x="189039" y="3277131"/>
            <a:ext cx="4612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Light cone/horizon fluctuates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53B488-3F5F-0CA5-5CC9-A1C2FBA7B3DC}"/>
              </a:ext>
            </a:extLst>
          </p:cNvPr>
          <p:cNvSpPr txBox="1"/>
          <p:nvPr/>
        </p:nvSpPr>
        <p:spPr>
          <a:xfrm>
            <a:off x="10428270" y="501216"/>
            <a:ext cx="1763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Verlinde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&amp; Zurek (2019)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150811-1122-8F09-4703-AF8D98B08EE1}"/>
              </a:ext>
            </a:extLst>
          </p:cNvPr>
          <p:cNvGrpSpPr/>
          <p:nvPr/>
        </p:nvGrpSpPr>
        <p:grpSpPr>
          <a:xfrm>
            <a:off x="3653562" y="3247309"/>
            <a:ext cx="3630111" cy="3595858"/>
            <a:chOff x="6258196" y="1155804"/>
            <a:chExt cx="5244262" cy="538465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531DC53-2F8E-D161-D2DB-7BF3900D43F8}"/>
                </a:ext>
              </a:extLst>
            </p:cNvPr>
            <p:cNvGrpSpPr/>
            <p:nvPr/>
          </p:nvGrpSpPr>
          <p:grpSpPr>
            <a:xfrm>
              <a:off x="6659298" y="1155804"/>
              <a:ext cx="4843160" cy="5114638"/>
              <a:chOff x="6659298" y="1155804"/>
              <a:chExt cx="4843160" cy="511463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FA2B891-295D-A43B-6A61-1926FAC19607}"/>
                  </a:ext>
                </a:extLst>
              </p:cNvPr>
              <p:cNvSpPr/>
              <p:nvPr/>
            </p:nvSpPr>
            <p:spPr>
              <a:xfrm rot="5400000" flipV="1">
                <a:off x="6502433" y="3668153"/>
                <a:ext cx="429056" cy="115325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03B0326-2835-A2EE-8B45-42B826E719FA}"/>
                  </a:ext>
                </a:extLst>
              </p:cNvPr>
              <p:cNvCxnSpPr>
                <a:cxnSpLocks/>
                <a:stCxn id="68" idx="2"/>
              </p:cNvCxnSpPr>
              <p:nvPr/>
            </p:nvCxnSpPr>
            <p:spPr>
              <a:xfrm rot="16200000" flipH="1">
                <a:off x="6801484" y="3698955"/>
                <a:ext cx="2252534" cy="2306255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96DECB2-B34C-33F1-38AE-9C7BF49E3DC7}"/>
                  </a:ext>
                </a:extLst>
              </p:cNvPr>
              <p:cNvSpPr/>
              <p:nvPr/>
            </p:nvSpPr>
            <p:spPr>
              <a:xfrm rot="5400000" flipV="1">
                <a:off x="8916395" y="5850739"/>
                <a:ext cx="584186" cy="255219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>
                      <a:alpha val="80000"/>
                    </a:srgbClr>
                  </a:gs>
                  <a:gs pos="100000">
                    <a:schemeClr val="accent1">
                      <a:lumMod val="60000"/>
                      <a:lumOff val="40000"/>
                      <a:alpha val="8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57F4EA7-D822-C9A0-3417-B7359FF4FD60}"/>
                  </a:ext>
                </a:extLst>
              </p:cNvPr>
              <p:cNvSpPr/>
              <p:nvPr/>
            </p:nvSpPr>
            <p:spPr>
              <a:xfrm rot="5400000" flipV="1">
                <a:off x="8916395" y="1320287"/>
                <a:ext cx="584186" cy="255219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>
                      <a:alpha val="80000"/>
                    </a:srgbClr>
                  </a:gs>
                  <a:gs pos="100000">
                    <a:schemeClr val="accent1">
                      <a:lumMod val="60000"/>
                      <a:lumOff val="40000"/>
                      <a:alpha val="8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84B1C64-A446-C6CF-C294-F3E4A32773ED}"/>
                  </a:ext>
                </a:extLst>
              </p:cNvPr>
              <p:cNvSpPr/>
              <p:nvPr/>
            </p:nvSpPr>
            <p:spPr>
              <a:xfrm rot="5400000">
                <a:off x="11230268" y="3642769"/>
                <a:ext cx="429056" cy="115325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A492E3E-2212-01EE-8F90-B41DF77B70DD}"/>
                  </a:ext>
                </a:extLst>
              </p:cNvPr>
              <p:cNvCxnSpPr>
                <a:cxnSpLocks/>
                <a:stCxn id="73" idx="2"/>
              </p:cNvCxnSpPr>
              <p:nvPr/>
            </p:nvCxnSpPr>
            <p:spPr>
              <a:xfrm rot="16200000" flipH="1" flipV="1">
                <a:off x="9095047" y="3686262"/>
                <a:ext cx="2277917" cy="2306255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9350E5C-D399-42D4-FA76-E9C5BAFF0453}"/>
                  </a:ext>
                </a:extLst>
              </p:cNvPr>
              <p:cNvCxnSpPr>
                <a:cxnSpLocks/>
                <a:endCxn id="73" idx="2"/>
              </p:cNvCxnSpPr>
              <p:nvPr/>
            </p:nvCxnSpPr>
            <p:spPr>
              <a:xfrm rot="16200000" flipH="1">
                <a:off x="9107738" y="1421036"/>
                <a:ext cx="2252534" cy="2306255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6F51C4A-D016-4C2C-1D11-E2173EC95854}"/>
                  </a:ext>
                </a:extLst>
              </p:cNvPr>
              <p:cNvCxnSpPr>
                <a:cxnSpLocks/>
                <a:endCxn id="68" idx="2"/>
              </p:cNvCxnSpPr>
              <p:nvPr/>
            </p:nvCxnSpPr>
            <p:spPr>
              <a:xfrm rot="16200000" flipH="1" flipV="1">
                <a:off x="6788792" y="1433729"/>
                <a:ext cx="2277919" cy="2306255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B937B9B-87D9-36F8-49B2-00E2BD7D0604}"/>
                </a:ext>
              </a:extLst>
            </p:cNvPr>
            <p:cNvGrpSpPr/>
            <p:nvPr/>
          </p:nvGrpSpPr>
          <p:grpSpPr>
            <a:xfrm>
              <a:off x="6258196" y="5019406"/>
              <a:ext cx="2698780" cy="1521049"/>
              <a:chOff x="6258196" y="5019406"/>
              <a:chExt cx="2698780" cy="152104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8A83965-E195-C53F-1ACA-A2333EBEE6C8}"/>
                  </a:ext>
                </a:extLst>
              </p:cNvPr>
              <p:cNvGrpSpPr/>
              <p:nvPr/>
            </p:nvGrpSpPr>
            <p:grpSpPr>
              <a:xfrm>
                <a:off x="6258196" y="5019406"/>
                <a:ext cx="2698780" cy="1521049"/>
                <a:chOff x="-5285756" y="4440668"/>
                <a:chExt cx="3759955" cy="2119132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27590BF-31AA-99F0-7557-DDC332E73D56}"/>
                    </a:ext>
                  </a:extLst>
                </p:cNvPr>
                <p:cNvSpPr txBox="1"/>
                <p:nvPr/>
              </p:nvSpPr>
              <p:spPr>
                <a:xfrm>
                  <a:off x="-3820021" y="5665261"/>
                  <a:ext cx="2294220" cy="894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space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1F9511F2-7CF9-32C3-8D03-0505B24AD5AB}"/>
                    </a:ext>
                  </a:extLst>
                </p:cNvPr>
                <p:cNvSpPr txBox="1"/>
                <p:nvPr/>
              </p:nvSpPr>
              <p:spPr>
                <a:xfrm>
                  <a:off x="-5285756" y="4440668"/>
                  <a:ext cx="1971257" cy="894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time</a:t>
                  </a:r>
                  <a:endParaRPr lang="en-NL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0F6AA5B8-566F-FC36-B006-C6081DC60DD1}"/>
                    </a:ext>
                  </a:extLst>
                </p:cNvPr>
                <p:cNvGrpSpPr/>
                <p:nvPr/>
              </p:nvGrpSpPr>
              <p:grpSpPr>
                <a:xfrm>
                  <a:off x="-4589812" y="5142223"/>
                  <a:ext cx="866623" cy="865298"/>
                  <a:chOff x="-2711850" y="1458301"/>
                  <a:chExt cx="866623" cy="865298"/>
                </a:xfrm>
              </p:grpSpPr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3D405B45-83D6-1CEA-1E72-4122638B4A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-2711850" y="1458301"/>
                    <a:ext cx="0" cy="86529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0315367C-2AE9-209F-1448-B081924824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-2277875" y="1890950"/>
                    <a:ext cx="0" cy="86529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821AE9C-BC17-EEE5-B851-E3FE2238A0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7720" y="5853290"/>
                <a:ext cx="304616" cy="289940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78C19D9-528C-8AA4-79A7-4B4296A705F4}"/>
                  </a:ext>
                </a:extLst>
              </p:cNvPr>
              <p:cNvSpPr txBox="1"/>
              <p:nvPr/>
            </p:nvSpPr>
            <p:spPr>
              <a:xfrm>
                <a:off x="6930195" y="5433945"/>
                <a:ext cx="1690841" cy="64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803E753-4D3E-B058-8B70-F62FFE6CC139}"/>
                </a:ext>
              </a:extLst>
            </p:cNvPr>
            <p:cNvGrpSpPr/>
            <p:nvPr/>
          </p:nvGrpSpPr>
          <p:grpSpPr>
            <a:xfrm>
              <a:off x="6760254" y="1437695"/>
              <a:ext cx="4626880" cy="4569326"/>
              <a:chOff x="717856" y="1447896"/>
              <a:chExt cx="4626880" cy="4569326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A048B034-CB57-D388-531D-D9CAEB4F597D}"/>
                  </a:ext>
                </a:extLst>
              </p:cNvPr>
              <p:cNvGrpSpPr/>
              <p:nvPr/>
            </p:nvGrpSpPr>
            <p:grpSpPr>
              <a:xfrm>
                <a:off x="717856" y="1447896"/>
                <a:ext cx="4626880" cy="4540655"/>
                <a:chOff x="817216" y="1145600"/>
                <a:chExt cx="4626880" cy="4540655"/>
              </a:xfrm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1DD29281-D1FC-4FED-09BB-AFA87692C09D}"/>
                    </a:ext>
                  </a:extLst>
                </p:cNvPr>
                <p:cNvSpPr/>
                <p:nvPr/>
              </p:nvSpPr>
              <p:spPr>
                <a:xfrm>
                  <a:off x="819399" y="2780835"/>
                  <a:ext cx="4612509" cy="134575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25000"/>
                  </a:schemeClr>
                </a:solidFill>
                <a:ln w="381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65B2ED6-6994-21F8-B2C0-BA61F4325737}"/>
                    </a:ext>
                  </a:extLst>
                </p:cNvPr>
                <p:cNvCxnSpPr>
                  <a:cxnSpLocks/>
                  <a:stCxn id="72" idx="0"/>
                  <a:endCxn id="68" idx="2"/>
                </p:cNvCxnSpPr>
                <p:nvPr/>
              </p:nvCxnSpPr>
              <p:spPr>
                <a:xfrm flipH="1">
                  <a:off x="817216" y="1145600"/>
                  <a:ext cx="2306255" cy="2277919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F864453B-CB4A-4C1B-4720-8ED3FAA09195}"/>
                    </a:ext>
                  </a:extLst>
                </p:cNvPr>
                <p:cNvCxnSpPr>
                  <a:cxnSpLocks/>
                  <a:stCxn id="72" idx="0"/>
                </p:cNvCxnSpPr>
                <p:nvPr/>
              </p:nvCxnSpPr>
              <p:spPr>
                <a:xfrm>
                  <a:off x="3123471" y="1155802"/>
                  <a:ext cx="2320625" cy="2252945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60F4FEE-5B2B-F470-C141-A6285E31A8E7}"/>
                    </a:ext>
                  </a:extLst>
                </p:cNvPr>
                <p:cNvCxnSpPr>
                  <a:cxnSpLocks/>
                  <a:endCxn id="99" idx="2"/>
                </p:cNvCxnSpPr>
                <p:nvPr/>
              </p:nvCxnSpPr>
              <p:spPr>
                <a:xfrm flipH="1" flipV="1">
                  <a:off x="819399" y="3453711"/>
                  <a:ext cx="2304280" cy="2227582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C342D4FB-7245-99BE-875B-4A6B4D2230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2559" y="3408747"/>
                  <a:ext cx="2301537" cy="2277508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Isosceles Triangle 142">
                <a:extLst>
                  <a:ext uri="{FF2B5EF4-FFF2-40B4-BE49-F238E27FC236}">
                    <a16:creationId xmlns:a16="http://schemas.microsoft.com/office/drawing/2014/main" id="{D7A478FC-8DBB-CF10-4244-3F0280E93E2B}"/>
                  </a:ext>
                </a:extLst>
              </p:cNvPr>
              <p:cNvSpPr/>
              <p:nvPr/>
            </p:nvSpPr>
            <p:spPr>
              <a:xfrm rot="10800000">
                <a:off x="961406" y="4021977"/>
                <a:ext cx="3899348" cy="1995245"/>
              </a:xfrm>
              <a:custGeom>
                <a:avLst/>
                <a:gdLst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0 w 4331593"/>
                  <a:gd name="connsiteY3" fmla="*/ 2385275 h 2385275"/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2078271 w 4331593"/>
                  <a:gd name="connsiteY3" fmla="*/ 1863106 h 2385275"/>
                  <a:gd name="connsiteX4" fmla="*/ 0 w 4331593"/>
                  <a:gd name="connsiteY4" fmla="*/ 2385275 h 2385275"/>
                  <a:gd name="connsiteX0" fmla="*/ 0 w 4377872"/>
                  <a:gd name="connsiteY0" fmla="*/ 2385275 h 2498198"/>
                  <a:gd name="connsiteX1" fmla="*/ 2165797 w 4377872"/>
                  <a:gd name="connsiteY1" fmla="*/ 0 h 2498198"/>
                  <a:gd name="connsiteX2" fmla="*/ 4331593 w 4377872"/>
                  <a:gd name="connsiteY2" fmla="*/ 2385275 h 2498198"/>
                  <a:gd name="connsiteX3" fmla="*/ 3567346 w 4377872"/>
                  <a:gd name="connsiteY3" fmla="*/ 2018681 h 2498198"/>
                  <a:gd name="connsiteX4" fmla="*/ 2078271 w 4377872"/>
                  <a:gd name="connsiteY4" fmla="*/ 1863106 h 2498198"/>
                  <a:gd name="connsiteX5" fmla="*/ 0 w 4377872"/>
                  <a:gd name="connsiteY5" fmla="*/ 2385275 h 2498198"/>
                  <a:gd name="connsiteX0" fmla="*/ 0 w 4465647"/>
                  <a:gd name="connsiteY0" fmla="*/ 2385275 h 2546934"/>
                  <a:gd name="connsiteX1" fmla="*/ 2165797 w 4465647"/>
                  <a:gd name="connsiteY1" fmla="*/ 0 h 2546934"/>
                  <a:gd name="connsiteX2" fmla="*/ 4331593 w 4465647"/>
                  <a:gd name="connsiteY2" fmla="*/ 2385275 h 2546934"/>
                  <a:gd name="connsiteX3" fmla="*/ 4132496 w 4465647"/>
                  <a:gd name="connsiteY3" fmla="*/ 2253631 h 2546934"/>
                  <a:gd name="connsiteX4" fmla="*/ 3567346 w 4465647"/>
                  <a:gd name="connsiteY4" fmla="*/ 2018681 h 2546934"/>
                  <a:gd name="connsiteX5" fmla="*/ 2078271 w 4465647"/>
                  <a:gd name="connsiteY5" fmla="*/ 1863106 h 2546934"/>
                  <a:gd name="connsiteX6" fmla="*/ 0 w 4465647"/>
                  <a:gd name="connsiteY6" fmla="*/ 2385275 h 2546934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7346 w 4288433"/>
                  <a:gd name="connsiteY4" fmla="*/ 2018681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6484 w 4294917"/>
                  <a:gd name="connsiteY0" fmla="*/ 2385275 h 2476503"/>
                  <a:gd name="connsiteX1" fmla="*/ 2172281 w 4294917"/>
                  <a:gd name="connsiteY1" fmla="*/ 0 h 2476503"/>
                  <a:gd name="connsiteX2" fmla="*/ 4090427 w 4294917"/>
                  <a:gd name="connsiteY2" fmla="*/ 2112225 h 2476503"/>
                  <a:gd name="connsiteX3" fmla="*/ 4138980 w 4294917"/>
                  <a:gd name="connsiteY3" fmla="*/ 2253631 h 2476503"/>
                  <a:gd name="connsiteX4" fmla="*/ 3567480 w 4294917"/>
                  <a:gd name="connsiteY4" fmla="*/ 2028206 h 2476503"/>
                  <a:gd name="connsiteX5" fmla="*/ 2084755 w 4294917"/>
                  <a:gd name="connsiteY5" fmla="*/ 1863106 h 2476503"/>
                  <a:gd name="connsiteX6" fmla="*/ 1002079 w 4294917"/>
                  <a:gd name="connsiteY6" fmla="*/ 1996456 h 2476503"/>
                  <a:gd name="connsiteX7" fmla="*/ 6484 w 4294917"/>
                  <a:gd name="connsiteY7" fmla="*/ 2385275 h 2476503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995595 w 4288433"/>
                  <a:gd name="connsiteY6" fmla="*/ 1996456 h 2385275"/>
                  <a:gd name="connsiteX7" fmla="*/ 0 w 4288433"/>
                  <a:gd name="connsiteY7" fmla="*/ 2385275 h 2385275"/>
                  <a:gd name="connsiteX0" fmla="*/ 0 w 4150320"/>
                  <a:gd name="connsiteY0" fmla="*/ 2242361 h 2358325"/>
                  <a:gd name="connsiteX1" fmla="*/ 2027684 w 4150320"/>
                  <a:gd name="connsiteY1" fmla="*/ 0 h 2358325"/>
                  <a:gd name="connsiteX2" fmla="*/ 3945830 w 4150320"/>
                  <a:gd name="connsiteY2" fmla="*/ 2112225 h 2358325"/>
                  <a:gd name="connsiteX3" fmla="*/ 3994383 w 4150320"/>
                  <a:gd name="connsiteY3" fmla="*/ 2253631 h 2358325"/>
                  <a:gd name="connsiteX4" fmla="*/ 3422883 w 4150320"/>
                  <a:gd name="connsiteY4" fmla="*/ 2028206 h 2358325"/>
                  <a:gd name="connsiteX5" fmla="*/ 1940158 w 4150320"/>
                  <a:gd name="connsiteY5" fmla="*/ 1863106 h 2358325"/>
                  <a:gd name="connsiteX6" fmla="*/ 857482 w 4150320"/>
                  <a:gd name="connsiteY6" fmla="*/ 1996456 h 2358325"/>
                  <a:gd name="connsiteX7" fmla="*/ 0 w 4150320"/>
                  <a:gd name="connsiteY7" fmla="*/ 2242361 h 2358325"/>
                  <a:gd name="connsiteX0" fmla="*/ 0 w 4164705"/>
                  <a:gd name="connsiteY0" fmla="*/ 2242361 h 2370117"/>
                  <a:gd name="connsiteX1" fmla="*/ 2027684 w 4164705"/>
                  <a:gd name="connsiteY1" fmla="*/ 0 h 2370117"/>
                  <a:gd name="connsiteX2" fmla="*/ 3945830 w 4164705"/>
                  <a:gd name="connsiteY2" fmla="*/ 2112225 h 2370117"/>
                  <a:gd name="connsiteX3" fmla="*/ 3994383 w 4164705"/>
                  <a:gd name="connsiteY3" fmla="*/ 2253631 h 2370117"/>
                  <a:gd name="connsiteX4" fmla="*/ 3422883 w 4164705"/>
                  <a:gd name="connsiteY4" fmla="*/ 2028206 h 2370117"/>
                  <a:gd name="connsiteX5" fmla="*/ 1940158 w 4164705"/>
                  <a:gd name="connsiteY5" fmla="*/ 1863106 h 2370117"/>
                  <a:gd name="connsiteX6" fmla="*/ 857482 w 4164705"/>
                  <a:gd name="connsiteY6" fmla="*/ 1996456 h 2370117"/>
                  <a:gd name="connsiteX7" fmla="*/ 0 w 4164705"/>
                  <a:gd name="connsiteY7" fmla="*/ 2242361 h 2370117"/>
                  <a:gd name="connsiteX0" fmla="*/ 0 w 4118942"/>
                  <a:gd name="connsiteY0" fmla="*/ 2242361 h 2317911"/>
                  <a:gd name="connsiteX1" fmla="*/ 2027684 w 4118942"/>
                  <a:gd name="connsiteY1" fmla="*/ 0 h 2317911"/>
                  <a:gd name="connsiteX2" fmla="*/ 3945830 w 4118942"/>
                  <a:gd name="connsiteY2" fmla="*/ 2112225 h 2317911"/>
                  <a:gd name="connsiteX3" fmla="*/ 3870558 w 4118942"/>
                  <a:gd name="connsiteY3" fmla="*/ 2121711 h 2317911"/>
                  <a:gd name="connsiteX4" fmla="*/ 3422883 w 4118942"/>
                  <a:gd name="connsiteY4" fmla="*/ 2028206 h 2317911"/>
                  <a:gd name="connsiteX5" fmla="*/ 1940158 w 4118942"/>
                  <a:gd name="connsiteY5" fmla="*/ 1863106 h 2317911"/>
                  <a:gd name="connsiteX6" fmla="*/ 857482 w 4118942"/>
                  <a:gd name="connsiteY6" fmla="*/ 1996456 h 2317911"/>
                  <a:gd name="connsiteX7" fmla="*/ 0 w 4118942"/>
                  <a:gd name="connsiteY7" fmla="*/ 2242361 h 2317911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40158 w 4113660"/>
                  <a:gd name="connsiteY5" fmla="*/ 1863106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25870 w 4113660"/>
                  <a:gd name="connsiteY5" fmla="*/ 1835623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43170 w 3899348"/>
                  <a:gd name="connsiteY6" fmla="*/ 1996456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9348" h="2302830">
                    <a:moveTo>
                      <a:pt x="0" y="2126932"/>
                    </a:moveTo>
                    <a:lnTo>
                      <a:pt x="1813372" y="0"/>
                    </a:lnTo>
                    <a:lnTo>
                      <a:pt x="3731518" y="2112225"/>
                    </a:lnTo>
                    <a:cubicBezTo>
                      <a:pt x="4077293" y="2516934"/>
                      <a:pt x="3805316" y="2156785"/>
                      <a:pt x="3656246" y="2121711"/>
                    </a:cubicBezTo>
                    <a:cubicBezTo>
                      <a:pt x="3507176" y="2086637"/>
                      <a:pt x="3161211" y="1949464"/>
                      <a:pt x="2837096" y="1901783"/>
                    </a:cubicBezTo>
                    <a:cubicBezTo>
                      <a:pt x="2512981" y="1854102"/>
                      <a:pt x="2026941" y="1852556"/>
                      <a:pt x="1711558" y="1835623"/>
                    </a:cubicBezTo>
                    <a:cubicBezTo>
                      <a:pt x="1396175" y="1818690"/>
                      <a:pt x="1090355" y="1837968"/>
                      <a:pt x="628882" y="1946985"/>
                    </a:cubicBezTo>
                    <a:cubicBezTo>
                      <a:pt x="167409" y="2056002"/>
                      <a:pt x="50500" y="2032108"/>
                      <a:pt x="0" y="2126932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98" name="Isosceles Triangle 142">
                <a:extLst>
                  <a:ext uri="{FF2B5EF4-FFF2-40B4-BE49-F238E27FC236}">
                    <a16:creationId xmlns:a16="http://schemas.microsoft.com/office/drawing/2014/main" id="{FE532C62-9A8D-F1F2-054C-64C3ED27FCA1}"/>
                  </a:ext>
                </a:extLst>
              </p:cNvPr>
              <p:cNvSpPr/>
              <p:nvPr/>
            </p:nvSpPr>
            <p:spPr>
              <a:xfrm rot="10800000" flipH="1" flipV="1">
                <a:off x="1065691" y="1480688"/>
                <a:ext cx="4034430" cy="1995315"/>
              </a:xfrm>
              <a:custGeom>
                <a:avLst/>
                <a:gdLst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0 w 4331593"/>
                  <a:gd name="connsiteY3" fmla="*/ 2385275 h 2385275"/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2078271 w 4331593"/>
                  <a:gd name="connsiteY3" fmla="*/ 1863106 h 2385275"/>
                  <a:gd name="connsiteX4" fmla="*/ 0 w 4331593"/>
                  <a:gd name="connsiteY4" fmla="*/ 2385275 h 2385275"/>
                  <a:gd name="connsiteX0" fmla="*/ 0 w 4377872"/>
                  <a:gd name="connsiteY0" fmla="*/ 2385275 h 2498198"/>
                  <a:gd name="connsiteX1" fmla="*/ 2165797 w 4377872"/>
                  <a:gd name="connsiteY1" fmla="*/ 0 h 2498198"/>
                  <a:gd name="connsiteX2" fmla="*/ 4331593 w 4377872"/>
                  <a:gd name="connsiteY2" fmla="*/ 2385275 h 2498198"/>
                  <a:gd name="connsiteX3" fmla="*/ 3567346 w 4377872"/>
                  <a:gd name="connsiteY3" fmla="*/ 2018681 h 2498198"/>
                  <a:gd name="connsiteX4" fmla="*/ 2078271 w 4377872"/>
                  <a:gd name="connsiteY4" fmla="*/ 1863106 h 2498198"/>
                  <a:gd name="connsiteX5" fmla="*/ 0 w 4377872"/>
                  <a:gd name="connsiteY5" fmla="*/ 2385275 h 2498198"/>
                  <a:gd name="connsiteX0" fmla="*/ 0 w 4465647"/>
                  <a:gd name="connsiteY0" fmla="*/ 2385275 h 2546934"/>
                  <a:gd name="connsiteX1" fmla="*/ 2165797 w 4465647"/>
                  <a:gd name="connsiteY1" fmla="*/ 0 h 2546934"/>
                  <a:gd name="connsiteX2" fmla="*/ 4331593 w 4465647"/>
                  <a:gd name="connsiteY2" fmla="*/ 2385275 h 2546934"/>
                  <a:gd name="connsiteX3" fmla="*/ 4132496 w 4465647"/>
                  <a:gd name="connsiteY3" fmla="*/ 2253631 h 2546934"/>
                  <a:gd name="connsiteX4" fmla="*/ 3567346 w 4465647"/>
                  <a:gd name="connsiteY4" fmla="*/ 2018681 h 2546934"/>
                  <a:gd name="connsiteX5" fmla="*/ 2078271 w 4465647"/>
                  <a:gd name="connsiteY5" fmla="*/ 1863106 h 2546934"/>
                  <a:gd name="connsiteX6" fmla="*/ 0 w 4465647"/>
                  <a:gd name="connsiteY6" fmla="*/ 2385275 h 2546934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7346 w 4288433"/>
                  <a:gd name="connsiteY4" fmla="*/ 2018681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6484 w 4294917"/>
                  <a:gd name="connsiteY0" fmla="*/ 2385275 h 2476503"/>
                  <a:gd name="connsiteX1" fmla="*/ 2172281 w 4294917"/>
                  <a:gd name="connsiteY1" fmla="*/ 0 h 2476503"/>
                  <a:gd name="connsiteX2" fmla="*/ 4090427 w 4294917"/>
                  <a:gd name="connsiteY2" fmla="*/ 2112225 h 2476503"/>
                  <a:gd name="connsiteX3" fmla="*/ 4138980 w 4294917"/>
                  <a:gd name="connsiteY3" fmla="*/ 2253631 h 2476503"/>
                  <a:gd name="connsiteX4" fmla="*/ 3567480 w 4294917"/>
                  <a:gd name="connsiteY4" fmla="*/ 2028206 h 2476503"/>
                  <a:gd name="connsiteX5" fmla="*/ 2084755 w 4294917"/>
                  <a:gd name="connsiteY5" fmla="*/ 1863106 h 2476503"/>
                  <a:gd name="connsiteX6" fmla="*/ 1002079 w 4294917"/>
                  <a:gd name="connsiteY6" fmla="*/ 1996456 h 2476503"/>
                  <a:gd name="connsiteX7" fmla="*/ 6484 w 4294917"/>
                  <a:gd name="connsiteY7" fmla="*/ 2385275 h 2476503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995595 w 4288433"/>
                  <a:gd name="connsiteY6" fmla="*/ 1996456 h 2385275"/>
                  <a:gd name="connsiteX7" fmla="*/ 0 w 4288433"/>
                  <a:gd name="connsiteY7" fmla="*/ 2385275 h 2385275"/>
                  <a:gd name="connsiteX0" fmla="*/ 0 w 4150320"/>
                  <a:gd name="connsiteY0" fmla="*/ 2242361 h 2358325"/>
                  <a:gd name="connsiteX1" fmla="*/ 2027684 w 4150320"/>
                  <a:gd name="connsiteY1" fmla="*/ 0 h 2358325"/>
                  <a:gd name="connsiteX2" fmla="*/ 3945830 w 4150320"/>
                  <a:gd name="connsiteY2" fmla="*/ 2112225 h 2358325"/>
                  <a:gd name="connsiteX3" fmla="*/ 3994383 w 4150320"/>
                  <a:gd name="connsiteY3" fmla="*/ 2253631 h 2358325"/>
                  <a:gd name="connsiteX4" fmla="*/ 3422883 w 4150320"/>
                  <a:gd name="connsiteY4" fmla="*/ 2028206 h 2358325"/>
                  <a:gd name="connsiteX5" fmla="*/ 1940158 w 4150320"/>
                  <a:gd name="connsiteY5" fmla="*/ 1863106 h 2358325"/>
                  <a:gd name="connsiteX6" fmla="*/ 857482 w 4150320"/>
                  <a:gd name="connsiteY6" fmla="*/ 1996456 h 2358325"/>
                  <a:gd name="connsiteX7" fmla="*/ 0 w 4150320"/>
                  <a:gd name="connsiteY7" fmla="*/ 2242361 h 2358325"/>
                  <a:gd name="connsiteX0" fmla="*/ 0 w 4164705"/>
                  <a:gd name="connsiteY0" fmla="*/ 2242361 h 2370117"/>
                  <a:gd name="connsiteX1" fmla="*/ 2027684 w 4164705"/>
                  <a:gd name="connsiteY1" fmla="*/ 0 h 2370117"/>
                  <a:gd name="connsiteX2" fmla="*/ 3945830 w 4164705"/>
                  <a:gd name="connsiteY2" fmla="*/ 2112225 h 2370117"/>
                  <a:gd name="connsiteX3" fmla="*/ 3994383 w 4164705"/>
                  <a:gd name="connsiteY3" fmla="*/ 2253631 h 2370117"/>
                  <a:gd name="connsiteX4" fmla="*/ 3422883 w 4164705"/>
                  <a:gd name="connsiteY4" fmla="*/ 2028206 h 2370117"/>
                  <a:gd name="connsiteX5" fmla="*/ 1940158 w 4164705"/>
                  <a:gd name="connsiteY5" fmla="*/ 1863106 h 2370117"/>
                  <a:gd name="connsiteX6" fmla="*/ 857482 w 4164705"/>
                  <a:gd name="connsiteY6" fmla="*/ 1996456 h 2370117"/>
                  <a:gd name="connsiteX7" fmla="*/ 0 w 4164705"/>
                  <a:gd name="connsiteY7" fmla="*/ 2242361 h 2370117"/>
                  <a:gd name="connsiteX0" fmla="*/ 0 w 4118942"/>
                  <a:gd name="connsiteY0" fmla="*/ 2242361 h 2317911"/>
                  <a:gd name="connsiteX1" fmla="*/ 2027684 w 4118942"/>
                  <a:gd name="connsiteY1" fmla="*/ 0 h 2317911"/>
                  <a:gd name="connsiteX2" fmla="*/ 3945830 w 4118942"/>
                  <a:gd name="connsiteY2" fmla="*/ 2112225 h 2317911"/>
                  <a:gd name="connsiteX3" fmla="*/ 3870558 w 4118942"/>
                  <a:gd name="connsiteY3" fmla="*/ 2121711 h 2317911"/>
                  <a:gd name="connsiteX4" fmla="*/ 3422883 w 4118942"/>
                  <a:gd name="connsiteY4" fmla="*/ 2028206 h 2317911"/>
                  <a:gd name="connsiteX5" fmla="*/ 1940158 w 4118942"/>
                  <a:gd name="connsiteY5" fmla="*/ 1863106 h 2317911"/>
                  <a:gd name="connsiteX6" fmla="*/ 857482 w 4118942"/>
                  <a:gd name="connsiteY6" fmla="*/ 1996456 h 2317911"/>
                  <a:gd name="connsiteX7" fmla="*/ 0 w 4118942"/>
                  <a:gd name="connsiteY7" fmla="*/ 2242361 h 2317911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40158 w 4113660"/>
                  <a:gd name="connsiteY5" fmla="*/ 1863106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25870 w 4113660"/>
                  <a:gd name="connsiteY5" fmla="*/ 1835623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43170 w 3899348"/>
                  <a:gd name="connsiteY6" fmla="*/ 1996456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  <a:gd name="connsiteX0" fmla="*/ 0 w 4019998"/>
                  <a:gd name="connsiteY0" fmla="*/ 2214878 h 2302830"/>
                  <a:gd name="connsiteX1" fmla="*/ 1934022 w 4019998"/>
                  <a:gd name="connsiteY1" fmla="*/ 0 h 2302830"/>
                  <a:gd name="connsiteX2" fmla="*/ 3852168 w 4019998"/>
                  <a:gd name="connsiteY2" fmla="*/ 2112225 h 2302830"/>
                  <a:gd name="connsiteX3" fmla="*/ 3776896 w 4019998"/>
                  <a:gd name="connsiteY3" fmla="*/ 2121711 h 2302830"/>
                  <a:gd name="connsiteX4" fmla="*/ 2957746 w 4019998"/>
                  <a:gd name="connsiteY4" fmla="*/ 1901783 h 2302830"/>
                  <a:gd name="connsiteX5" fmla="*/ 1832208 w 4019998"/>
                  <a:gd name="connsiteY5" fmla="*/ 1835623 h 2302830"/>
                  <a:gd name="connsiteX6" fmla="*/ 749532 w 4019998"/>
                  <a:gd name="connsiteY6" fmla="*/ 1946985 h 2302830"/>
                  <a:gd name="connsiteX7" fmla="*/ 0 w 4019998"/>
                  <a:gd name="connsiteY7" fmla="*/ 2214878 h 2302830"/>
                  <a:gd name="connsiteX0" fmla="*/ 0 w 4034430"/>
                  <a:gd name="connsiteY0" fmla="*/ 2214878 h 2286420"/>
                  <a:gd name="connsiteX1" fmla="*/ 1934022 w 4034430"/>
                  <a:gd name="connsiteY1" fmla="*/ 0 h 2286420"/>
                  <a:gd name="connsiteX2" fmla="*/ 3871218 w 4034430"/>
                  <a:gd name="connsiteY2" fmla="*/ 2090239 h 2286420"/>
                  <a:gd name="connsiteX3" fmla="*/ 3776896 w 4034430"/>
                  <a:gd name="connsiteY3" fmla="*/ 2121711 h 2286420"/>
                  <a:gd name="connsiteX4" fmla="*/ 2957746 w 4034430"/>
                  <a:gd name="connsiteY4" fmla="*/ 1901783 h 2286420"/>
                  <a:gd name="connsiteX5" fmla="*/ 1832208 w 4034430"/>
                  <a:gd name="connsiteY5" fmla="*/ 1835623 h 2286420"/>
                  <a:gd name="connsiteX6" fmla="*/ 749532 w 4034430"/>
                  <a:gd name="connsiteY6" fmla="*/ 1946985 h 2286420"/>
                  <a:gd name="connsiteX7" fmla="*/ 0 w 4034430"/>
                  <a:gd name="connsiteY7" fmla="*/ 2214878 h 2286420"/>
                  <a:gd name="connsiteX0" fmla="*/ 0 w 4034430"/>
                  <a:gd name="connsiteY0" fmla="*/ 2231369 h 2302911"/>
                  <a:gd name="connsiteX1" fmla="*/ 1976884 w 4034430"/>
                  <a:gd name="connsiteY1" fmla="*/ 0 h 2302911"/>
                  <a:gd name="connsiteX2" fmla="*/ 3871218 w 4034430"/>
                  <a:gd name="connsiteY2" fmla="*/ 2106730 h 2302911"/>
                  <a:gd name="connsiteX3" fmla="*/ 3776896 w 4034430"/>
                  <a:gd name="connsiteY3" fmla="*/ 2138202 h 2302911"/>
                  <a:gd name="connsiteX4" fmla="*/ 2957746 w 4034430"/>
                  <a:gd name="connsiteY4" fmla="*/ 1918274 h 2302911"/>
                  <a:gd name="connsiteX5" fmla="*/ 1832208 w 4034430"/>
                  <a:gd name="connsiteY5" fmla="*/ 1852114 h 2302911"/>
                  <a:gd name="connsiteX6" fmla="*/ 749532 w 4034430"/>
                  <a:gd name="connsiteY6" fmla="*/ 1963476 h 2302911"/>
                  <a:gd name="connsiteX7" fmla="*/ 0 w 4034430"/>
                  <a:gd name="connsiteY7" fmla="*/ 2231369 h 230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34430" h="2302911">
                    <a:moveTo>
                      <a:pt x="0" y="2231369"/>
                    </a:moveTo>
                    <a:lnTo>
                      <a:pt x="1976884" y="0"/>
                    </a:lnTo>
                    <a:lnTo>
                      <a:pt x="3871218" y="2106730"/>
                    </a:lnTo>
                    <a:cubicBezTo>
                      <a:pt x="4216993" y="2511439"/>
                      <a:pt x="3929141" y="2169611"/>
                      <a:pt x="3776896" y="2138202"/>
                    </a:cubicBezTo>
                    <a:cubicBezTo>
                      <a:pt x="3624651" y="2106793"/>
                      <a:pt x="3281861" y="1965955"/>
                      <a:pt x="2957746" y="1918274"/>
                    </a:cubicBezTo>
                    <a:cubicBezTo>
                      <a:pt x="2633631" y="1870593"/>
                      <a:pt x="2147591" y="1869047"/>
                      <a:pt x="1832208" y="1852114"/>
                    </a:cubicBezTo>
                    <a:cubicBezTo>
                      <a:pt x="1516825" y="1835181"/>
                      <a:pt x="1054900" y="1900267"/>
                      <a:pt x="749532" y="1963476"/>
                    </a:cubicBezTo>
                    <a:cubicBezTo>
                      <a:pt x="444164" y="2026685"/>
                      <a:pt x="50500" y="2136545"/>
                      <a:pt x="0" y="223136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C2374830-D72F-E751-563F-49733A0EE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9443" y="1717198"/>
            <a:ext cx="2001678" cy="7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Radial horizon fluctuations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11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CE7D17-48AC-8E00-42DA-15A2B3D00A9F}"/>
              </a:ext>
            </a:extLst>
          </p:cNvPr>
          <p:cNvGrpSpPr/>
          <p:nvPr/>
        </p:nvGrpSpPr>
        <p:grpSpPr>
          <a:xfrm>
            <a:off x="6908984" y="1819879"/>
            <a:ext cx="4742079" cy="4188071"/>
            <a:chOff x="6908984" y="1819879"/>
            <a:chExt cx="4742079" cy="418807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652839-9E1C-8407-C200-27C65F40AC6C}"/>
                </a:ext>
              </a:extLst>
            </p:cNvPr>
            <p:cNvGrpSpPr/>
            <p:nvPr/>
          </p:nvGrpSpPr>
          <p:grpSpPr>
            <a:xfrm>
              <a:off x="10328643" y="4839845"/>
              <a:ext cx="1322420" cy="1168105"/>
              <a:chOff x="881134" y="4896782"/>
              <a:chExt cx="1842402" cy="162740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1DE2F8-E0D6-5328-0C19-2EC364B2B8CC}"/>
                  </a:ext>
                </a:extLst>
              </p:cNvPr>
              <p:cNvSpPr txBox="1"/>
              <p:nvPr/>
            </p:nvSpPr>
            <p:spPr>
              <a:xfrm>
                <a:off x="1774826" y="6095395"/>
                <a:ext cx="948710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D0F6F5-2A66-26B4-0267-B1F06B3B05A3}"/>
                  </a:ext>
                </a:extLst>
              </p:cNvPr>
              <p:cNvSpPr txBox="1"/>
              <p:nvPr/>
            </p:nvSpPr>
            <p:spPr>
              <a:xfrm>
                <a:off x="881134" y="4896782"/>
                <a:ext cx="998796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71D2D7B-2FDF-78B7-B6AF-C9351DC2DB21}"/>
                  </a:ext>
                </a:extLst>
              </p:cNvPr>
              <p:cNvGrpSpPr/>
              <p:nvPr/>
            </p:nvGrpSpPr>
            <p:grpSpPr>
              <a:xfrm>
                <a:off x="1256877" y="5239562"/>
                <a:ext cx="866627" cy="865298"/>
                <a:chOff x="3134839" y="1555640"/>
                <a:chExt cx="866627" cy="865298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65908E87-9AA7-E480-99D3-2BA68BCCC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34839" y="1555640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C7086ED-1BB4-8CE7-B0FA-C08AE15E0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3568817" y="1988289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365E1DE-3205-9E77-2AA0-6229BD69683B}"/>
                </a:ext>
              </a:extLst>
            </p:cNvPr>
            <p:cNvGrpSpPr/>
            <p:nvPr/>
          </p:nvGrpSpPr>
          <p:grpSpPr>
            <a:xfrm>
              <a:off x="6908984" y="1819879"/>
              <a:ext cx="4726945" cy="3851996"/>
              <a:chOff x="4784413" y="2028323"/>
              <a:chExt cx="5516716" cy="449558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D475667-17E5-072C-DF7D-18F0C6625CE5}"/>
                  </a:ext>
                </a:extLst>
              </p:cNvPr>
              <p:cNvGrpSpPr/>
              <p:nvPr/>
            </p:nvGrpSpPr>
            <p:grpSpPr>
              <a:xfrm>
                <a:off x="5219611" y="2426717"/>
                <a:ext cx="4612509" cy="3476651"/>
                <a:chOff x="6776807" y="3072930"/>
                <a:chExt cx="4612509" cy="2915642"/>
              </a:xfrm>
            </p:grpSpPr>
            <p:sp>
              <p:nvSpPr>
                <p:cNvPr id="69" name="Isosceles Triangle 68">
                  <a:extLst>
                    <a:ext uri="{FF2B5EF4-FFF2-40B4-BE49-F238E27FC236}">
                      <a16:creationId xmlns:a16="http://schemas.microsoft.com/office/drawing/2014/main" id="{9456C6D7-E2E8-07FF-7D54-BD6B8B82E08A}"/>
                    </a:ext>
                  </a:extLst>
                </p:cNvPr>
                <p:cNvSpPr/>
                <p:nvPr/>
              </p:nvSpPr>
              <p:spPr>
                <a:xfrm rot="10800000">
                  <a:off x="6924731" y="3988196"/>
                  <a:ext cx="4331593" cy="2000376"/>
                </a:xfrm>
                <a:prstGeom prst="triangl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41AE1CFA-EE69-BA70-15B7-28A8345DEB00}"/>
                    </a:ext>
                  </a:extLst>
                </p:cNvPr>
                <p:cNvGrpSpPr/>
                <p:nvPr/>
              </p:nvGrpSpPr>
              <p:grpSpPr>
                <a:xfrm>
                  <a:off x="6776807" y="3072930"/>
                  <a:ext cx="4612509" cy="2905420"/>
                  <a:chOff x="819399" y="2780835"/>
                  <a:chExt cx="4612509" cy="2905420"/>
                </a:xfrm>
              </p:grpSpPr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BF6C3718-B0B1-9FAD-B095-0B2AD914308F}"/>
                      </a:ext>
                    </a:extLst>
                  </p:cNvPr>
                  <p:cNvSpPr/>
                  <p:nvPr/>
                </p:nvSpPr>
                <p:spPr>
                  <a:xfrm>
                    <a:off x="819399" y="2780835"/>
                    <a:ext cx="4612509" cy="1345752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25400">
                    <a:solidFill>
                      <a:srgbClr val="000BF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9C2AD47C-2F7A-9EB9-641F-4BA6A837F9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75048" y="3696101"/>
                    <a:ext cx="2148631" cy="1985192"/>
                  </a:xfrm>
                  <a:prstGeom prst="line">
                    <a:avLst/>
                  </a:prstGeom>
                  <a:ln w="25400">
                    <a:solidFill>
                      <a:srgbClr val="000BF0"/>
                    </a:solidFill>
                    <a:prstDash val="solid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DD17B93A-9F62-8A6A-B71B-0B525582F5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42559" y="3696100"/>
                    <a:ext cx="2143041" cy="1990155"/>
                  </a:xfrm>
                  <a:prstGeom prst="line">
                    <a:avLst/>
                  </a:prstGeom>
                  <a:ln w="25400">
                    <a:solidFill>
                      <a:srgbClr val="000BF0"/>
                    </a:solidFill>
                    <a:prstDash val="solid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AF8ACCA-7D77-69FD-FA0F-AA84B96155E0}"/>
                  </a:ext>
                </a:extLst>
              </p:cNvPr>
              <p:cNvGrpSpPr/>
              <p:nvPr/>
            </p:nvGrpSpPr>
            <p:grpSpPr>
              <a:xfrm>
                <a:off x="5367535" y="3518093"/>
                <a:ext cx="4331593" cy="3005812"/>
                <a:chOff x="6905642" y="3606310"/>
                <a:chExt cx="4331593" cy="3005812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8CDC68B7-B827-6577-39F2-D8CFD591CD45}"/>
                    </a:ext>
                  </a:extLst>
                </p:cNvPr>
                <p:cNvCxnSpPr>
                  <a:cxnSpLocks/>
                  <a:stCxn id="69" idx="4"/>
                </p:cNvCxnSpPr>
                <p:nvPr/>
              </p:nvCxnSpPr>
              <p:spPr>
                <a:xfrm>
                  <a:off x="6905642" y="3606310"/>
                  <a:ext cx="2175236" cy="237204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A15080A8-A97F-7944-0EDE-11D43C99E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8443163" y="5974406"/>
                  <a:ext cx="633774" cy="64165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31CC19D4-BDB5-0306-5B8E-98D2F0599DCD}"/>
                    </a:ext>
                  </a:extLst>
                </p:cNvPr>
                <p:cNvCxnSpPr>
                  <a:cxnSpLocks/>
                  <a:stCxn id="69" idx="2"/>
                </p:cNvCxnSpPr>
                <p:nvPr/>
              </p:nvCxnSpPr>
              <p:spPr>
                <a:xfrm flipH="1">
                  <a:off x="9080878" y="3606310"/>
                  <a:ext cx="2156357" cy="23720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5F102451-75D4-71CB-5A6D-1FDEB1E1E8D0}"/>
                  </a:ext>
                </a:extLst>
              </p:cNvPr>
              <p:cNvGrpSpPr/>
              <p:nvPr/>
            </p:nvGrpSpPr>
            <p:grpSpPr>
              <a:xfrm>
                <a:off x="5776104" y="2671909"/>
                <a:ext cx="3485474" cy="3204514"/>
                <a:chOff x="819399" y="2998837"/>
                <a:chExt cx="4612509" cy="2687418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90C55957-4EA1-74BD-1C63-9FA2F1441901}"/>
                    </a:ext>
                  </a:extLst>
                </p:cNvPr>
                <p:cNvSpPr/>
                <p:nvPr/>
              </p:nvSpPr>
              <p:spPr>
                <a:xfrm>
                  <a:off x="819399" y="2998837"/>
                  <a:ext cx="4612509" cy="883564"/>
                </a:xfrm>
                <a:prstGeom prst="ellipse">
                  <a:avLst/>
                </a:prstGeom>
                <a:noFill/>
                <a:ln w="25400">
                  <a:solidFill>
                    <a:srgbClr val="000BF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BDC7D553-A239-C08A-D1BA-633976237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7323" y="3607171"/>
                  <a:ext cx="2156356" cy="2074121"/>
                </a:xfrm>
                <a:prstGeom prst="line">
                  <a:avLst/>
                </a:prstGeom>
                <a:ln w="25400">
                  <a:solidFill>
                    <a:srgbClr val="000BF0"/>
                  </a:solidFill>
                  <a:prstDash val="sysDot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B4713C9E-EE49-1A1F-E76D-70D28E62B0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2559" y="3607171"/>
                  <a:ext cx="2156356" cy="2079084"/>
                </a:xfrm>
                <a:prstGeom prst="line">
                  <a:avLst/>
                </a:prstGeom>
                <a:ln w="25400">
                  <a:solidFill>
                    <a:srgbClr val="000BF0"/>
                  </a:solidFill>
                  <a:prstDash val="sysDot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5559DCC9-2144-BB38-4816-A7A0B4EB265A}"/>
                  </a:ext>
                </a:extLst>
              </p:cNvPr>
              <p:cNvSpPr/>
              <p:nvPr/>
            </p:nvSpPr>
            <p:spPr>
              <a:xfrm>
                <a:off x="5220520" y="2414272"/>
                <a:ext cx="4611600" cy="1617137"/>
              </a:xfrm>
              <a:prstGeom prst="arc">
                <a:avLst>
                  <a:gd name="adj1" fmla="val 82370"/>
                  <a:gd name="adj2" fmla="val 10728227"/>
                </a:avLst>
              </a:prstGeom>
              <a:ln w="25400">
                <a:solidFill>
                  <a:srgbClr val="000B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432A2FC-51F4-AC40-5FD1-4423F603ABDB}"/>
                  </a:ext>
                </a:extLst>
              </p:cNvPr>
              <p:cNvGrpSpPr/>
              <p:nvPr/>
            </p:nvGrpSpPr>
            <p:grpSpPr>
              <a:xfrm>
                <a:off x="4784413" y="2028323"/>
                <a:ext cx="5516716" cy="3827348"/>
                <a:chOff x="-142532" y="2526552"/>
                <a:chExt cx="5516716" cy="3827348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33AE0CF-693F-A237-1A62-BDEF841E2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53331" y="4202960"/>
                  <a:ext cx="2451802" cy="2150940"/>
                </a:xfrm>
                <a:prstGeom prst="line">
                  <a:avLst/>
                </a:prstGeom>
                <a:ln w="25400">
                  <a:solidFill>
                    <a:srgbClr val="000BF0"/>
                  </a:solidFill>
                  <a:prstDash val="sysDot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10986015-8EF9-264A-868B-249DBE4CE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23047" y="4200679"/>
                  <a:ext cx="2451802" cy="2150940"/>
                </a:xfrm>
                <a:prstGeom prst="line">
                  <a:avLst/>
                </a:prstGeom>
                <a:ln w="25400">
                  <a:solidFill>
                    <a:srgbClr val="000BF0"/>
                  </a:solidFill>
                  <a:prstDash val="sysDot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DABF83FF-6A0A-E5FB-AA5A-B7909AF7E7FB}"/>
                    </a:ext>
                  </a:extLst>
                </p:cNvPr>
                <p:cNvSpPr/>
                <p:nvPr/>
              </p:nvSpPr>
              <p:spPr>
                <a:xfrm>
                  <a:off x="-142532" y="2526552"/>
                  <a:ext cx="5516716" cy="2299242"/>
                </a:xfrm>
                <a:prstGeom prst="ellipse">
                  <a:avLst/>
                </a:prstGeom>
                <a:noFill/>
                <a:ln w="25400">
                  <a:solidFill>
                    <a:srgbClr val="000BF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6FF54E7-1C43-5786-6ABE-45FA62D2CEE7}"/>
                </a:ext>
              </a:extLst>
            </p:cNvPr>
            <p:cNvCxnSpPr>
              <a:cxnSpLocks/>
              <a:stCxn id="105" idx="2"/>
              <a:endCxn id="94" idx="2"/>
            </p:cNvCxnSpPr>
            <p:nvPr/>
          </p:nvCxnSpPr>
          <p:spPr>
            <a:xfrm>
              <a:off x="6908984" y="2804921"/>
              <a:ext cx="849721" cy="1778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EF55E-166B-9091-9A82-CEC3ACE72BBA}"/>
              </a:ext>
            </a:extLst>
          </p:cNvPr>
          <p:cNvGrpSpPr/>
          <p:nvPr/>
        </p:nvGrpSpPr>
        <p:grpSpPr>
          <a:xfrm>
            <a:off x="565491" y="906146"/>
            <a:ext cx="5518942" cy="5671521"/>
            <a:chOff x="565491" y="906146"/>
            <a:chExt cx="5518942" cy="5671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32C0A3-FA0D-9080-3DD3-ED36B7469893}"/>
                </a:ext>
              </a:extLst>
            </p:cNvPr>
            <p:cNvGrpSpPr/>
            <p:nvPr/>
          </p:nvGrpSpPr>
          <p:grpSpPr>
            <a:xfrm>
              <a:off x="565491" y="906146"/>
              <a:ext cx="5518942" cy="5671521"/>
              <a:chOff x="565491" y="906146"/>
              <a:chExt cx="5518942" cy="5671521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D7D6422-3B9D-1750-1D8B-47B329B36C4A}"/>
                  </a:ext>
                </a:extLst>
              </p:cNvPr>
              <p:cNvGrpSpPr/>
              <p:nvPr/>
            </p:nvGrpSpPr>
            <p:grpSpPr>
              <a:xfrm>
                <a:off x="565491" y="906146"/>
                <a:ext cx="5029893" cy="5062178"/>
                <a:chOff x="3239025" y="516940"/>
                <a:chExt cx="5786976" cy="5824120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4D8EAD56-369B-E3CD-C159-4D1661478F1D}"/>
                    </a:ext>
                  </a:extLst>
                </p:cNvPr>
                <p:cNvGrpSpPr/>
                <p:nvPr/>
              </p:nvGrpSpPr>
              <p:grpSpPr>
                <a:xfrm>
                  <a:off x="3239025" y="516940"/>
                  <a:ext cx="5786976" cy="5824120"/>
                  <a:chOff x="3202511" y="516940"/>
                  <a:chExt cx="5786976" cy="5824120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FA02320B-EBC8-6E3A-7006-CE63D32DC91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4247074" y="1568205"/>
                    <a:ext cx="3697852" cy="3721587"/>
                    <a:chOff x="165056" y="1443222"/>
                    <a:chExt cx="4612509" cy="4612508"/>
                  </a:xfrm>
                  <a:noFill/>
                </p:grpSpPr>
                <p:sp>
                  <p:nvSpPr>
                    <p:cNvPr id="99" name="Oval 98">
                      <a:extLst>
                        <a:ext uri="{FF2B5EF4-FFF2-40B4-BE49-F238E27FC236}">
                          <a16:creationId xmlns:a16="http://schemas.microsoft.com/office/drawing/2014/main" id="{494A44EC-802E-0B86-00D4-2294A6B4C3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57" y="1443222"/>
                      <a:ext cx="4612508" cy="4612508"/>
                    </a:xfrm>
                    <a:prstGeom prst="ellipse">
                      <a:avLst/>
                    </a:prstGeom>
                    <a:grpFill/>
                    <a:ln w="25400">
                      <a:solidFill>
                        <a:srgbClr val="000BF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9C83F6F5-234D-F12F-E53D-0DC974354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056" y="2959001"/>
                      <a:ext cx="4612509" cy="1345752"/>
                    </a:xfrm>
                    <a:prstGeom prst="ellipse">
                      <a:avLst/>
                    </a:prstGeom>
                    <a:grpFill/>
                    <a:ln w="25400">
                      <a:solidFill>
                        <a:srgbClr val="000BF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A6D9D9B0-4BEF-8F2A-2314-A95B9D541308}"/>
                      </a:ext>
                    </a:extLst>
                  </p:cNvPr>
                  <p:cNvGrpSpPr/>
                  <p:nvPr/>
                </p:nvGrpSpPr>
                <p:grpSpPr>
                  <a:xfrm>
                    <a:off x="3711050" y="1028741"/>
                    <a:ext cx="4769897" cy="4800513"/>
                    <a:chOff x="165056" y="1443222"/>
                    <a:chExt cx="4612509" cy="4612508"/>
                  </a:xfrm>
                </p:grpSpPr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BAA342E4-B81E-E316-F6D4-4DD78D2CA2D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57" y="1443222"/>
                      <a:ext cx="4612508" cy="4612508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  <a:ln w="38100">
                      <a:solidFill>
                        <a:srgbClr val="000BF0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78801EC3-9D5A-4AF7-3732-59CDEE191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056" y="2959001"/>
                      <a:ext cx="4612509" cy="134575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000BF0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7CB352C5-CA1B-ED57-C257-71F48AFAD71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02511" y="516940"/>
                    <a:ext cx="5786976" cy="5824120"/>
                    <a:chOff x="165056" y="1443222"/>
                    <a:chExt cx="4612509" cy="4612508"/>
                  </a:xfrm>
                  <a:noFill/>
                </p:grpSpPr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1D4287DD-2A62-7784-E3C4-C3E8620A980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57" y="1443222"/>
                      <a:ext cx="4612508" cy="4612508"/>
                    </a:xfrm>
                    <a:prstGeom prst="ellipse">
                      <a:avLst/>
                    </a:prstGeom>
                    <a:grpFill/>
                    <a:ln w="25400">
                      <a:solidFill>
                        <a:srgbClr val="000BF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92B2266F-9266-3159-3224-7F0B0495E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056" y="2959001"/>
                      <a:ext cx="4612509" cy="1345752"/>
                    </a:xfrm>
                    <a:prstGeom prst="ellipse">
                      <a:avLst/>
                    </a:prstGeom>
                    <a:grpFill/>
                    <a:ln w="25400">
                      <a:solidFill>
                        <a:srgbClr val="000BF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2148E02F-6D27-C77F-F52A-C7D6DAC01EA8}"/>
                    </a:ext>
                  </a:extLst>
                </p:cNvPr>
                <p:cNvGrpSpPr/>
                <p:nvPr/>
              </p:nvGrpSpPr>
              <p:grpSpPr>
                <a:xfrm>
                  <a:off x="4636831" y="2433370"/>
                  <a:ext cx="3104787" cy="1389165"/>
                  <a:chOff x="1001681" y="2525354"/>
                  <a:chExt cx="3583082" cy="1603167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806ABFE8-9FF4-9372-4F33-5D90D1945059}"/>
                      </a:ext>
                    </a:extLst>
                  </p:cNvPr>
                  <p:cNvSpPr/>
                  <p:nvPr/>
                </p:nvSpPr>
                <p:spPr>
                  <a:xfrm>
                    <a:off x="1001681" y="2599678"/>
                    <a:ext cx="453589" cy="453589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  <a:effectLst>
                    <a:reflection endPos="0" dir="5400000" sy="-100000" algn="bl" rotWithShape="0"/>
                  </a:effectLst>
                  <a:scene3d>
                    <a:camera prst="isometricOffAxis2Right">
                      <a:rot lat="2483347" lon="389679" rev="3961793"/>
                    </a:camera>
                    <a:lightRig rig="balanced" dir="t">
                      <a:rot lat="0" lon="0" rev="7200000"/>
                    </a:lightRig>
                  </a:scene3d>
                  <a:sp3d extrusionH="127000" contourW="12700" prstMaterial="powde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2DD2A8E7-AEDC-3FE8-81FA-0F4078B0138A}"/>
                      </a:ext>
                    </a:extLst>
                  </p:cNvPr>
                  <p:cNvSpPr/>
                  <p:nvPr/>
                </p:nvSpPr>
                <p:spPr>
                  <a:xfrm>
                    <a:off x="4106971" y="2525354"/>
                    <a:ext cx="477792" cy="477792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  <a:effectLst>
                    <a:reflection endPos="0" dir="5400000" sy="-100000" algn="bl" rotWithShape="0"/>
                  </a:effectLst>
                  <a:scene3d>
                    <a:camera prst="isometricOffAxis2Right">
                      <a:rot lat="1795791" lon="13045189" rev="20955494"/>
                    </a:camera>
                    <a:lightRig rig="balanced" dir="t">
                      <a:rot lat="0" lon="0" rev="7200000"/>
                    </a:lightRig>
                  </a:scene3d>
                  <a:sp3d extrusionH="127000" contourW="12700" prstMaterial="powde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49E04C44-5BB1-949F-685D-CC5CA100B0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09836" y="2826473"/>
                    <a:ext cx="1518011" cy="873958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C9E894F7-BA2E-FF46-3633-0FF77079EE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28476" y="2850351"/>
                    <a:ext cx="1481360" cy="843859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AB834129-4249-CF93-1970-9ABED1E17CB9}"/>
                      </a:ext>
                    </a:extLst>
                  </p:cNvPr>
                  <p:cNvSpPr/>
                  <p:nvPr/>
                </p:nvSpPr>
                <p:spPr>
                  <a:xfrm>
                    <a:off x="2668016" y="3439139"/>
                    <a:ext cx="516363" cy="516363"/>
                  </a:xfrm>
                  <a:prstGeom prst="ellipse">
                    <a:avLst/>
                  </a:prstGeom>
                  <a:solidFill>
                    <a:schemeClr val="accent1">
                      <a:alpha val="45153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  <a:effectLst>
                    <a:reflection endPos="0" dir="5400000" sy="-100000" algn="bl" rotWithShape="0"/>
                    <a:softEdge rad="0"/>
                  </a:effectLst>
                  <a:scene3d>
                    <a:camera prst="isometricOffAxis2Right">
                      <a:rot lat="5400000" lon="10799999" rev="16200000"/>
                    </a:camera>
                    <a:lightRig rig="balanced" dir="t">
                      <a:rot lat="0" lon="0" rev="7200000"/>
                    </a:lightRig>
                  </a:scene3d>
                  <a:sp3d extrusionH="190500" contourW="12700" prstMaterial="clea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0958A8F-22D9-B7A2-411A-A79E93AF0C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18069" y="3692429"/>
                    <a:ext cx="725514" cy="417185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round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4EE4D9FF-0BA8-946F-5C06-C134539D24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29201" y="3700431"/>
                    <a:ext cx="743565" cy="428090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prstDash val="sysDash"/>
                    <a:round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855FFE8-6F21-4327-2F3A-A102DA26CA23}"/>
                  </a:ext>
                </a:extLst>
              </p:cNvPr>
              <p:cNvGrpSpPr/>
              <p:nvPr/>
            </p:nvGrpSpPr>
            <p:grpSpPr>
              <a:xfrm>
                <a:off x="4669523" y="5431581"/>
                <a:ext cx="1414910" cy="1146086"/>
                <a:chOff x="10684599" y="5346789"/>
                <a:chExt cx="1414910" cy="1146086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98FFF6C4-1F58-F1D3-D769-C0A78ABAD57D}"/>
                    </a:ext>
                  </a:extLst>
                </p:cNvPr>
                <p:cNvGrpSpPr/>
                <p:nvPr/>
              </p:nvGrpSpPr>
              <p:grpSpPr>
                <a:xfrm>
                  <a:off x="10684599" y="5346789"/>
                  <a:ext cx="1414910" cy="1146086"/>
                  <a:chOff x="881134" y="4896782"/>
                  <a:chExt cx="1971260" cy="1596732"/>
                </a:xfrm>
              </p:grpSpPr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2DDE63DE-387B-0319-927A-6CDADFCED646}"/>
                      </a:ext>
                    </a:extLst>
                  </p:cNvPr>
                  <p:cNvSpPr txBox="1"/>
                  <p:nvPr/>
                </p:nvSpPr>
                <p:spPr>
                  <a:xfrm>
                    <a:off x="1903684" y="6064718"/>
                    <a:ext cx="948710" cy="42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space</a:t>
                    </a:r>
                    <a:endParaRPr lang="en-NL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F3D6DDC5-25C1-3E55-3E63-CA25D8BAC748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34" y="4896782"/>
                    <a:ext cx="998796" cy="42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space</a:t>
                    </a:r>
                    <a:endParaRPr lang="en-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4E233C84-129E-2F13-E825-C821A45E604B}"/>
                      </a:ext>
                    </a:extLst>
                  </p:cNvPr>
                  <p:cNvGrpSpPr/>
                  <p:nvPr/>
                </p:nvGrpSpPr>
                <p:grpSpPr>
                  <a:xfrm>
                    <a:off x="1256877" y="5239562"/>
                    <a:ext cx="866627" cy="865298"/>
                    <a:chOff x="3134839" y="1555640"/>
                    <a:chExt cx="866627" cy="865298"/>
                  </a:xfrm>
                </p:grpSpPr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AAB20412-CCAF-D08F-53D0-0B52D79B50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134839" y="1555640"/>
                      <a:ext cx="0" cy="865298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1A3B76BE-6A1F-3FDE-4456-A2EBE61E87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V="1">
                      <a:off x="3568817" y="1988289"/>
                      <a:ext cx="0" cy="865298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90043CC7-CA7A-419B-7125-C3AD5448DB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54296" y="5923158"/>
                  <a:ext cx="304616" cy="28993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13B52B-E548-2B4E-5826-30EC66813A6F}"/>
                    </a:ext>
                  </a:extLst>
                </p:cNvPr>
                <p:cNvSpPr txBox="1"/>
                <p:nvPr/>
              </p:nvSpPr>
              <p:spPr>
                <a:xfrm>
                  <a:off x="11142457" y="5699245"/>
                  <a:ext cx="6809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space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28708FBB-9046-EEEE-89E5-13949CFF1BC8}"/>
                </a:ext>
              </a:extLst>
            </p:cNvPr>
            <p:cNvCxnSpPr>
              <a:cxnSpLocks/>
              <a:endCxn id="92" idx="6"/>
            </p:cNvCxnSpPr>
            <p:nvPr/>
          </p:nvCxnSpPr>
          <p:spPr>
            <a:xfrm flipV="1">
              <a:off x="4669523" y="3308171"/>
              <a:ext cx="925861" cy="54285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CCB52FFA-8310-52BD-A7A2-07A4DAFCB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3211" y="2135885"/>
            <a:ext cx="1425773" cy="3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Light cone fluctuations accumulate like a random walk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12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A13E94C-15FE-9D8C-7853-C626969BA11E}"/>
              </a:ext>
            </a:extLst>
          </p:cNvPr>
          <p:cNvGrpSpPr/>
          <p:nvPr/>
        </p:nvGrpSpPr>
        <p:grpSpPr>
          <a:xfrm>
            <a:off x="1690135" y="667882"/>
            <a:ext cx="6158317" cy="4421795"/>
            <a:chOff x="496451" y="972875"/>
            <a:chExt cx="6158317" cy="442179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54EB44-5F4C-5489-B1F0-C9C95C81F6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451" y="5356082"/>
              <a:ext cx="5429357" cy="0"/>
            </a:xfrm>
            <a:prstGeom prst="line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63F5CF1-1270-60D5-691B-AC76414964AB}"/>
                </a:ext>
              </a:extLst>
            </p:cNvPr>
            <p:cNvSpPr txBox="1"/>
            <p:nvPr/>
          </p:nvSpPr>
          <p:spPr>
            <a:xfrm>
              <a:off x="5813730" y="5086893"/>
              <a:ext cx="841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67C715F-362A-1C5C-1C3A-D162EF5E957C}"/>
                </a:ext>
              </a:extLst>
            </p:cNvPr>
            <p:cNvGrpSpPr/>
            <p:nvPr/>
          </p:nvGrpSpPr>
          <p:grpSpPr>
            <a:xfrm>
              <a:off x="820638" y="972875"/>
              <a:ext cx="4780984" cy="4383207"/>
              <a:chOff x="820638" y="972875"/>
              <a:chExt cx="4780984" cy="438320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59B35A7-5995-E6DF-FDCF-2DE24FD3649A}"/>
                  </a:ext>
                </a:extLst>
              </p:cNvPr>
              <p:cNvGrpSpPr/>
              <p:nvPr/>
            </p:nvGrpSpPr>
            <p:grpSpPr>
              <a:xfrm>
                <a:off x="820638" y="1987777"/>
                <a:ext cx="4780983" cy="3366002"/>
                <a:chOff x="677097" y="2009869"/>
                <a:chExt cx="5078356" cy="3575365"/>
              </a:xfrm>
            </p:grpSpPr>
            <p:sp>
              <p:nvSpPr>
                <p:cNvPr id="73" name="Flowchart: Merge 72">
                  <a:extLst>
                    <a:ext uri="{FF2B5EF4-FFF2-40B4-BE49-F238E27FC236}">
                      <a16:creationId xmlns:a16="http://schemas.microsoft.com/office/drawing/2014/main" id="{C98B77A5-CEA9-BE9B-5D2C-5D261918D8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7609" y="2009869"/>
                  <a:ext cx="4020919" cy="3555525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lowchart: Merge 71">
                  <a:extLst>
                    <a:ext uri="{FF2B5EF4-FFF2-40B4-BE49-F238E27FC236}">
                      <a16:creationId xmlns:a16="http://schemas.microsoft.com/office/drawing/2014/main" id="{34894A36-E08E-4131-E03B-D70D47C2ED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7097" y="2705506"/>
                  <a:ext cx="5078356" cy="2879728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sp>
              <p:nvSpPr>
                <p:cNvPr id="71" name="Flowchart: Merge 70">
                  <a:extLst>
                    <a:ext uri="{FF2B5EF4-FFF2-40B4-BE49-F238E27FC236}">
                      <a16:creationId xmlns:a16="http://schemas.microsoft.com/office/drawing/2014/main" id="{5BF453B0-AEEC-CEED-2BAD-C14A369EA6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39454" y="3429000"/>
                  <a:ext cx="2953642" cy="2156234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68" name="Flowchart: Merge 67">
                  <a:extLst>
                    <a:ext uri="{FF2B5EF4-FFF2-40B4-BE49-F238E27FC236}">
                      <a16:creationId xmlns:a16="http://schemas.microsoft.com/office/drawing/2014/main" id="{44400305-7CC6-A3AA-D773-5C45DD17D7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18777" y="4144361"/>
                  <a:ext cx="1619069" cy="1439140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sp>
              <p:nvSpPr>
                <p:cNvPr id="38" name="Flowchart: Merge 37">
                  <a:extLst>
                    <a:ext uri="{FF2B5EF4-FFF2-40B4-BE49-F238E27FC236}">
                      <a16:creationId xmlns:a16="http://schemas.microsoft.com/office/drawing/2014/main" id="{5AEE0DB0-55F5-A0A7-FF14-5D21A290EA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13012" y="4856618"/>
                  <a:ext cx="1406526" cy="728616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0497369-A9F8-B09D-E8F6-A60391C12C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1130" y="1255297"/>
                <a:ext cx="0" cy="405379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CA89D2-2656-1BBA-2AD7-140B6E9E7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11130" y="4667831"/>
                <a:ext cx="662082" cy="688251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3CF3227-35C8-C5F4-198B-2502D2813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3212" y="3997280"/>
                <a:ext cx="111380" cy="670551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50A4BDE-85D4-738F-88C9-E3224C804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4592" y="3323808"/>
                <a:ext cx="616881" cy="673472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DE46964-0405-1026-0D9A-B672F33F14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1473" y="2650337"/>
                <a:ext cx="1000149" cy="673472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1344D86-3A1B-7C88-E7A7-63D438D8C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6137" y="1987777"/>
                <a:ext cx="505484" cy="654903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B7EB3C5-2260-189E-2BE3-738FFC4CB476}"/>
                  </a:ext>
                </a:extLst>
              </p:cNvPr>
              <p:cNvSpPr txBox="1"/>
              <p:nvPr/>
            </p:nvSpPr>
            <p:spPr>
              <a:xfrm>
                <a:off x="2717603" y="972875"/>
                <a:ext cx="565264" cy="28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9CA5BFF-B470-C9BE-9D4C-547F8AB1A27D}"/>
              </a:ext>
            </a:extLst>
          </p:cNvPr>
          <p:cNvGrpSpPr/>
          <p:nvPr/>
        </p:nvGrpSpPr>
        <p:grpSpPr>
          <a:xfrm>
            <a:off x="4404814" y="1682784"/>
            <a:ext cx="1885007" cy="3611067"/>
            <a:chOff x="3211130" y="1987777"/>
            <a:chExt cx="1885007" cy="36110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C248D79-1B5C-8D92-2CC4-76397260E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1130" y="5352148"/>
              <a:ext cx="1885007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olid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B9BE2F1-7D79-37A9-F09E-9AFC4CF2CE23}"/>
                </a:ext>
              </a:extLst>
            </p:cNvPr>
            <p:cNvCxnSpPr>
              <a:cxnSpLocks/>
            </p:cNvCxnSpPr>
            <p:nvPr/>
          </p:nvCxnSpPr>
          <p:spPr>
            <a:xfrm>
              <a:off x="5096137" y="1987777"/>
              <a:ext cx="0" cy="3611067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Graphic 109">
            <a:extLst>
              <a:ext uri="{FF2B5EF4-FFF2-40B4-BE49-F238E27FC236}">
                <a16:creationId xmlns:a16="http://schemas.microsoft.com/office/drawing/2014/main" id="{465A8E32-4D1C-2716-728C-DDC8EC7B1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6926" y="5242886"/>
            <a:ext cx="2076450" cy="428625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A723B3B7-C8E2-B2EC-459E-33FCEBA12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2352" y="3556478"/>
            <a:ext cx="1104900" cy="809625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693DEFDC-0E7B-278C-A4F0-74C73E4B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2352" y="2388306"/>
            <a:ext cx="1028700" cy="33337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4782C7A-90AA-B7AD-24E3-2444BF2C63D9}"/>
              </a:ext>
            </a:extLst>
          </p:cNvPr>
          <p:cNvSpPr txBox="1"/>
          <p:nvPr/>
        </p:nvSpPr>
        <p:spPr>
          <a:xfrm>
            <a:off x="8040710" y="1784010"/>
            <a:ext cx="1825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Step size: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E5A1CB6-2319-2A3D-66D2-7CACD3AE12D9}"/>
              </a:ext>
            </a:extLst>
          </p:cNvPr>
          <p:cNvSpPr txBox="1"/>
          <p:nvPr/>
        </p:nvSpPr>
        <p:spPr>
          <a:xfrm>
            <a:off x="8040710" y="3125591"/>
            <a:ext cx="2601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Number of steps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285A6-6B1B-E832-B307-725A9C3448E9}"/>
              </a:ext>
            </a:extLst>
          </p:cNvPr>
          <p:cNvGrpSpPr/>
          <p:nvPr/>
        </p:nvGrpSpPr>
        <p:grpSpPr>
          <a:xfrm>
            <a:off x="3871341" y="5280987"/>
            <a:ext cx="3716909" cy="430887"/>
            <a:chOff x="3871341" y="5549883"/>
            <a:chExt cx="3716909" cy="430887"/>
          </a:xfrm>
        </p:grpSpPr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2ECC2806-4E51-291F-F3CE-D2870C5E7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11850" y="5549883"/>
              <a:ext cx="1676400" cy="35242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0AEABC9-32A7-E06C-D2C3-D90953D38BB3}"/>
                </a:ext>
              </a:extLst>
            </p:cNvPr>
            <p:cNvSpPr txBox="1"/>
            <p:nvPr/>
          </p:nvSpPr>
          <p:spPr>
            <a:xfrm>
              <a:off x="3871341" y="5549883"/>
              <a:ext cx="1767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Total length: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088E3D7-0827-407F-591D-A67CBB23011B}"/>
              </a:ext>
            </a:extLst>
          </p:cNvPr>
          <p:cNvSpPr txBox="1"/>
          <p:nvPr/>
        </p:nvSpPr>
        <p:spPr>
          <a:xfrm>
            <a:off x="0" y="6417178"/>
            <a:ext cx="1829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Verlinde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&amp; Zurek (2019)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Hogan (2012)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59D9C-C20E-9084-0905-6BF747ADCDFC}"/>
              </a:ext>
            </a:extLst>
          </p:cNvPr>
          <p:cNvGrpSpPr/>
          <p:nvPr/>
        </p:nvGrpSpPr>
        <p:grpSpPr>
          <a:xfrm>
            <a:off x="1944928" y="5977136"/>
            <a:ext cx="8697672" cy="769441"/>
            <a:chOff x="1944928" y="5977136"/>
            <a:chExt cx="8697672" cy="76944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792410-31D2-E01F-BD3A-16AD71576D32}"/>
                </a:ext>
              </a:extLst>
            </p:cNvPr>
            <p:cNvSpPr txBox="1"/>
            <p:nvPr/>
          </p:nvSpPr>
          <p:spPr>
            <a:xfrm>
              <a:off x="1944928" y="5977136"/>
              <a:ext cx="86976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we detect displacements			        m ?</a:t>
              </a:r>
            </a:p>
            <a:p>
              <a:endPara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0C2863-1338-2D6A-E676-390372DD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22437" y="6007747"/>
              <a:ext cx="2917240" cy="393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2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-184980" y="-72554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Cross-correlation of two co-located interferometers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13</a:t>
            </a:fld>
            <a:endParaRPr lang="en-NL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60E83-3505-2DF5-A855-82CD4AA6455E}"/>
              </a:ext>
            </a:extLst>
          </p:cNvPr>
          <p:cNvGrpSpPr/>
          <p:nvPr/>
        </p:nvGrpSpPr>
        <p:grpSpPr>
          <a:xfrm>
            <a:off x="8624925" y="488678"/>
            <a:ext cx="3382094" cy="6019381"/>
            <a:chOff x="8624925" y="488678"/>
            <a:chExt cx="3382094" cy="601938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5E7DF55-FC50-A0E8-498D-54ACF9828E96}"/>
                </a:ext>
              </a:extLst>
            </p:cNvPr>
            <p:cNvSpPr/>
            <p:nvPr/>
          </p:nvSpPr>
          <p:spPr>
            <a:xfrm>
              <a:off x="8624925" y="2491879"/>
              <a:ext cx="3157904" cy="1736911"/>
            </a:xfrm>
            <a:prstGeom prst="ellipse">
              <a:avLst/>
            </a:prstGeom>
            <a:noFill/>
            <a:ln w="25400">
              <a:solidFill>
                <a:srgbClr val="000B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A31262-B450-A97D-BEE7-EC92C0C7AA67}"/>
                </a:ext>
              </a:extLst>
            </p:cNvPr>
            <p:cNvGrpSpPr/>
            <p:nvPr/>
          </p:nvGrpSpPr>
          <p:grpSpPr>
            <a:xfrm>
              <a:off x="8693579" y="488678"/>
              <a:ext cx="3313440" cy="6019381"/>
              <a:chOff x="2864224" y="15250668"/>
              <a:chExt cx="11557351" cy="2099573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CB50362-855C-2C36-9AE8-16894547727E}"/>
                  </a:ext>
                </a:extLst>
              </p:cNvPr>
              <p:cNvGrpSpPr/>
              <p:nvPr/>
            </p:nvGrpSpPr>
            <p:grpSpPr>
              <a:xfrm>
                <a:off x="2864224" y="15250668"/>
                <a:ext cx="10499045" cy="9061614"/>
                <a:chOff x="8976095" y="18326783"/>
                <a:chExt cx="13643706" cy="12454032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2C70CD5-2E14-306B-86BC-1D004370F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76095" y="18326784"/>
                  <a:ext cx="6861824" cy="12454031"/>
                </a:xfrm>
                <a:prstGeom prst="line">
                  <a:avLst/>
                </a:prstGeom>
                <a:ln w="25400">
                  <a:solidFill>
                    <a:srgbClr val="4117F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9A50E24-EB27-5624-7BA3-FFDC451A8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42786" y="18326783"/>
                  <a:ext cx="6777015" cy="12441042"/>
                </a:xfrm>
                <a:prstGeom prst="line">
                  <a:avLst/>
                </a:prstGeom>
                <a:ln w="25400">
                  <a:solidFill>
                    <a:srgbClr val="4117F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27D95E0-EC1D-A522-1054-A935B8A6F53D}"/>
                  </a:ext>
                </a:extLst>
              </p:cNvPr>
              <p:cNvGrpSpPr/>
              <p:nvPr/>
            </p:nvGrpSpPr>
            <p:grpSpPr>
              <a:xfrm>
                <a:off x="3511855" y="22254930"/>
                <a:ext cx="9420982" cy="3807657"/>
                <a:chOff x="-12494046" y="25842122"/>
                <a:chExt cx="11644743" cy="4706430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CC3A54D-953D-840A-71F8-4A6678B1AC44}"/>
                    </a:ext>
                  </a:extLst>
                </p:cNvPr>
                <p:cNvGrpSpPr/>
                <p:nvPr/>
              </p:nvGrpSpPr>
              <p:grpSpPr>
                <a:xfrm>
                  <a:off x="-12494046" y="25842122"/>
                  <a:ext cx="11644743" cy="1903248"/>
                  <a:chOff x="18085967" y="25192710"/>
                  <a:chExt cx="11644743" cy="1903248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3DEC24B6-1D40-0D48-0C13-23DDD945ECA8}"/>
                      </a:ext>
                    </a:extLst>
                  </p:cNvPr>
                  <p:cNvSpPr/>
                  <p:nvPr/>
                </p:nvSpPr>
                <p:spPr>
                  <a:xfrm>
                    <a:off x="18085967" y="25349818"/>
                    <a:ext cx="1746140" cy="174614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  <a:prstDash val="sysDash"/>
                  </a:ln>
                  <a:effectLst>
                    <a:reflection endPos="0" dir="5400000" sy="-100000" algn="bl" rotWithShape="0"/>
                  </a:effectLst>
                  <a:scene3d>
                    <a:camera prst="isometricOffAxis2Right">
                      <a:rot lat="2483347" lon="389679" rev="3961793"/>
                    </a:camera>
                    <a:lightRig rig="balanced" dir="t">
                      <a:rot lat="0" lon="0" rev="7200000"/>
                    </a:lightRig>
                  </a:scene3d>
                  <a:sp3d extrusionH="127000" contourW="12700" prstMaterial="powde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06683D37-6526-A25A-4151-C4F42FBF68B9}"/>
                      </a:ext>
                    </a:extLst>
                  </p:cNvPr>
                  <p:cNvSpPr/>
                  <p:nvPr/>
                </p:nvSpPr>
                <p:spPr>
                  <a:xfrm>
                    <a:off x="27891399" y="25192710"/>
                    <a:ext cx="1839311" cy="1839311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  <a:prstDash val="sysDash"/>
                  </a:ln>
                  <a:effectLst>
                    <a:reflection endPos="0" dir="5400000" sy="-100000" algn="bl" rotWithShape="0"/>
                  </a:effectLst>
                  <a:scene3d>
                    <a:camera prst="isometricOffAxis2Right">
                      <a:rot lat="1795791" lon="13045189" rev="20955494"/>
                    </a:camera>
                    <a:lightRig rig="balanced" dir="t">
                      <a:rot lat="0" lon="0" rev="7200000"/>
                    </a:lightRig>
                  </a:scene3d>
                  <a:sp3d extrusionH="127000" contourW="12700" prstMaterial="powde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5086E36-0751-D179-B2E4-B609A27CFD33}"/>
                    </a:ext>
                  </a:extLst>
                </p:cNvPr>
                <p:cNvGrpSpPr/>
                <p:nvPr/>
              </p:nvGrpSpPr>
              <p:grpSpPr>
                <a:xfrm>
                  <a:off x="-11620977" y="26872300"/>
                  <a:ext cx="9627133" cy="2756598"/>
                  <a:chOff x="18959036" y="26222888"/>
                  <a:chExt cx="9627133" cy="2756598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427A4611-C601-7FCE-BFF2-DC6F2B2DA1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798130" y="26222888"/>
                    <a:ext cx="4788039" cy="2756598"/>
                  </a:xfrm>
                  <a:prstGeom prst="line">
                    <a:avLst/>
                  </a:prstGeom>
                  <a:ln w="50800" cap="rnd">
                    <a:solidFill>
                      <a:srgbClr val="FF0000"/>
                    </a:solidFill>
                    <a:prstDash val="solid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FC4C639F-9A6F-4C82-F348-F80A28D0B1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8959036" y="26222888"/>
                    <a:ext cx="4839094" cy="2756598"/>
                  </a:xfrm>
                  <a:prstGeom prst="line">
                    <a:avLst/>
                  </a:prstGeom>
                  <a:ln w="50800" cap="rnd">
                    <a:solidFill>
                      <a:srgbClr val="FF0000"/>
                    </a:solidFill>
                    <a:prstDash val="solid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F59FDCE-8646-2F0D-F966-59E8E6D1A50A}"/>
                    </a:ext>
                  </a:extLst>
                </p:cNvPr>
                <p:cNvSpPr/>
                <p:nvPr/>
              </p:nvSpPr>
              <p:spPr>
                <a:xfrm>
                  <a:off x="-7376442" y="28709241"/>
                  <a:ext cx="1839311" cy="1839311"/>
                </a:xfrm>
                <a:prstGeom prst="ellipse">
                  <a:avLst/>
                </a:prstGeom>
                <a:solidFill>
                  <a:schemeClr val="accent1">
                    <a:alpha val="45153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  <a:prstDash val="sysDash"/>
                </a:ln>
                <a:effectLst>
                  <a:reflection endPos="0" dir="5400000" sy="-100000" algn="bl" rotWithShape="0"/>
                  <a:softEdge rad="0"/>
                </a:effectLst>
                <a:scene3d>
                  <a:camera prst="isometricOffAxis2Right">
                    <a:rot lat="5400000" lon="10799999" rev="16200000"/>
                  </a:camera>
                  <a:lightRig rig="balanced" dir="t">
                    <a:rot lat="0" lon="0" rev="7200000"/>
                  </a:lightRig>
                </a:scene3d>
                <a:sp3d extrusionH="190500" contourW="12700" prstMaterial="clear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2D50AE8-A69A-FB98-675C-30AADC57B466}"/>
                  </a:ext>
                </a:extLst>
              </p:cNvPr>
              <p:cNvGrpSpPr/>
              <p:nvPr/>
            </p:nvGrpSpPr>
            <p:grpSpPr>
              <a:xfrm flipV="1">
                <a:off x="2874123" y="26168585"/>
                <a:ext cx="10476817" cy="9052163"/>
                <a:chOff x="9004981" y="18326783"/>
                <a:chExt cx="13614820" cy="12441043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13CA108-FBA1-B231-A4D7-17A3D8189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04981" y="18326784"/>
                  <a:ext cx="6832938" cy="12441042"/>
                </a:xfrm>
                <a:prstGeom prst="line">
                  <a:avLst/>
                </a:prstGeom>
                <a:ln w="25400">
                  <a:solidFill>
                    <a:srgbClr val="4117F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7F1C79B-1FD5-D3F0-9057-DBA4F7E6BE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42786" y="18326783"/>
                  <a:ext cx="6777015" cy="12441042"/>
                </a:xfrm>
                <a:prstGeom prst="line">
                  <a:avLst/>
                </a:prstGeom>
                <a:ln w="25400">
                  <a:solidFill>
                    <a:srgbClr val="4117F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36924B-CDB9-A0CD-179B-71BF077E08AF}"/>
                  </a:ext>
                </a:extLst>
              </p:cNvPr>
              <p:cNvGrpSpPr/>
              <p:nvPr/>
            </p:nvGrpSpPr>
            <p:grpSpPr>
              <a:xfrm>
                <a:off x="3406736" y="16276319"/>
                <a:ext cx="11014839" cy="19970081"/>
                <a:chOff x="3406736" y="16276319"/>
                <a:chExt cx="11014839" cy="1997008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CE16F0E6-FAB8-1B20-242B-A290A5AE577B}"/>
                    </a:ext>
                  </a:extLst>
                </p:cNvPr>
                <p:cNvGrpSpPr/>
                <p:nvPr/>
              </p:nvGrpSpPr>
              <p:grpSpPr>
                <a:xfrm>
                  <a:off x="3406736" y="16276319"/>
                  <a:ext cx="11014839" cy="19970081"/>
                  <a:chOff x="3406736" y="16276319"/>
                  <a:chExt cx="11014839" cy="19970081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820D4829-2F7C-C4BF-EF9F-56EA468248BC}"/>
                      </a:ext>
                    </a:extLst>
                  </p:cNvPr>
                  <p:cNvSpPr/>
                  <p:nvPr/>
                </p:nvSpPr>
                <p:spPr>
                  <a:xfrm>
                    <a:off x="3406736" y="23226801"/>
                    <a:ext cx="11014839" cy="60583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B05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4D50B217-8C5F-B7E1-CA40-6C2495F49801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0" y="16276319"/>
                    <a:ext cx="10507293" cy="9084832"/>
                    <a:chOff x="8965377" y="18326783"/>
                    <a:chExt cx="13654424" cy="12485943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5795AD3C-6AA1-2977-B8FB-FD3E4F144E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965377" y="18326784"/>
                      <a:ext cx="6872543" cy="12485942"/>
                    </a:xfrm>
                    <a:prstGeom prst="line">
                      <a:avLst/>
                    </a:prstGeom>
                    <a:ln w="25400">
                      <a:solidFill>
                        <a:srgbClr val="00B05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F3E11B3F-D3D2-0B2E-26BA-44B1131AAC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5842786" y="18326783"/>
                      <a:ext cx="6777015" cy="12441042"/>
                    </a:xfrm>
                    <a:prstGeom prst="line">
                      <a:avLst/>
                    </a:prstGeom>
                    <a:ln w="25400">
                      <a:solidFill>
                        <a:srgbClr val="00B05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4E87A260-2D89-735B-35B7-E19D7C9173B0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75747" y="27194237"/>
                    <a:ext cx="10476817" cy="9052163"/>
                    <a:chOff x="9004981" y="18326783"/>
                    <a:chExt cx="13614820" cy="12441043"/>
                  </a:xfrm>
                </p:grpSpPr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E3EF0078-B713-BD6A-068F-03D5C923E3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004981" y="18326784"/>
                      <a:ext cx="6832938" cy="12441042"/>
                    </a:xfrm>
                    <a:prstGeom prst="line">
                      <a:avLst/>
                    </a:prstGeom>
                    <a:ln w="25400">
                      <a:solidFill>
                        <a:srgbClr val="00B05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1DFF572D-9015-A935-DBA0-5D65680A5B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5842786" y="18326783"/>
                      <a:ext cx="6777015" cy="12441042"/>
                    </a:xfrm>
                    <a:prstGeom prst="line">
                      <a:avLst/>
                    </a:prstGeom>
                    <a:ln w="25400">
                      <a:solidFill>
                        <a:srgbClr val="00B05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0E72DDFC-F3CB-7D6F-587B-43FB30F3D70F}"/>
                    </a:ext>
                  </a:extLst>
                </p:cNvPr>
                <p:cNvGrpSpPr/>
                <p:nvPr/>
              </p:nvGrpSpPr>
              <p:grpSpPr>
                <a:xfrm>
                  <a:off x="4313479" y="23280583"/>
                  <a:ext cx="9420982" cy="3807657"/>
                  <a:chOff x="-12494046" y="25842122"/>
                  <a:chExt cx="11644743" cy="4706430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59037D18-7BC7-E989-AED8-047F21FF1058}"/>
                      </a:ext>
                    </a:extLst>
                  </p:cNvPr>
                  <p:cNvGrpSpPr/>
                  <p:nvPr/>
                </p:nvGrpSpPr>
                <p:grpSpPr>
                  <a:xfrm>
                    <a:off x="-12494046" y="25842122"/>
                    <a:ext cx="11644743" cy="1903248"/>
                    <a:chOff x="18085967" y="25192710"/>
                    <a:chExt cx="11644743" cy="1903248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FA1C5C34-F67A-0315-4AEB-CA2D84D12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85967" y="25349818"/>
                      <a:ext cx="1746140" cy="1746140"/>
                    </a:xfrm>
                    <a:prstGeom prst="ellipse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shade val="50000"/>
                        </a:schemeClr>
                      </a:solidFill>
                      <a:prstDash val="sysDash"/>
                    </a:ln>
                    <a:effectLst>
                      <a:reflection endPos="0" dir="5400000" sy="-100000" algn="bl" rotWithShape="0"/>
                    </a:effectLst>
                    <a:scene3d>
                      <a:camera prst="isometricOffAxis2Right">
                        <a:rot lat="2483347" lon="389679" rev="3961793"/>
                      </a:camera>
                      <a:lightRig rig="balanced" dir="t">
                        <a:rot lat="0" lon="0" rev="7200000"/>
                      </a:lightRig>
                    </a:scene3d>
                    <a:sp3d extrusionH="127000" contourW="12700" prstMaterial="powder">
                      <a:extrusionClr>
                        <a:schemeClr val="accent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 dirty="0"/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37C1E5D3-3F70-B880-C0B7-98E92FEEB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91399" y="25192710"/>
                      <a:ext cx="1839311" cy="1839311"/>
                    </a:xfrm>
                    <a:prstGeom prst="ellipse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shade val="50000"/>
                        </a:schemeClr>
                      </a:solidFill>
                      <a:prstDash val="sysDash"/>
                    </a:ln>
                    <a:effectLst>
                      <a:reflection endPos="0" dir="5400000" sy="-100000" algn="bl" rotWithShape="0"/>
                    </a:effectLst>
                    <a:scene3d>
                      <a:camera prst="isometricOffAxis2Right">
                        <a:rot lat="1795791" lon="13045189" rev="20955494"/>
                      </a:camera>
                      <a:lightRig rig="balanced" dir="t">
                        <a:rot lat="0" lon="0" rev="7200000"/>
                      </a:lightRig>
                    </a:scene3d>
                    <a:sp3d extrusionH="127000" contourW="12700" prstMaterial="powder">
                      <a:extrusionClr>
                        <a:schemeClr val="accent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 dirty="0"/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9AC58B98-28B8-D9AB-3B6C-DA210B7333B6}"/>
                      </a:ext>
                    </a:extLst>
                  </p:cNvPr>
                  <p:cNvGrpSpPr/>
                  <p:nvPr/>
                </p:nvGrpSpPr>
                <p:grpSpPr>
                  <a:xfrm>
                    <a:off x="-11620976" y="26872300"/>
                    <a:ext cx="9627132" cy="2756596"/>
                    <a:chOff x="18959037" y="26222888"/>
                    <a:chExt cx="9627132" cy="2756596"/>
                  </a:xfrm>
                </p:grpSpPr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33A7975E-0EC4-6FEB-2FED-B9CC8BD2043F}"/>
                        </a:ext>
                      </a:extLst>
                    </p:cNvPr>
                    <p:cNvCxnSpPr>
                      <a:cxnSpLocks/>
                      <a:endCxn id="37" idx="7"/>
                    </p:cNvCxnSpPr>
                    <p:nvPr/>
                  </p:nvCxnSpPr>
                  <p:spPr>
                    <a:xfrm flipV="1">
                      <a:off x="23798131" y="26222888"/>
                      <a:ext cx="4788038" cy="2756596"/>
                    </a:xfrm>
                    <a:prstGeom prst="line">
                      <a:avLst/>
                    </a:prstGeom>
                    <a:ln w="50800" cap="rnd">
                      <a:solidFill>
                        <a:srgbClr val="FF0000"/>
                      </a:solidFill>
                      <a:prstDash val="solid"/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B8E2B7B0-AE0C-B236-15C4-71C65E1B66D6}"/>
                        </a:ext>
                      </a:extLst>
                    </p:cNvPr>
                    <p:cNvCxnSpPr>
                      <a:cxnSpLocks/>
                      <a:endCxn id="37" idx="1"/>
                    </p:cNvCxnSpPr>
                    <p:nvPr/>
                  </p:nvCxnSpPr>
                  <p:spPr>
                    <a:xfrm flipH="1" flipV="1">
                      <a:off x="18959037" y="26222888"/>
                      <a:ext cx="4839094" cy="2756596"/>
                    </a:xfrm>
                    <a:prstGeom prst="line">
                      <a:avLst/>
                    </a:prstGeom>
                    <a:ln w="50800" cap="rnd">
                      <a:solidFill>
                        <a:srgbClr val="FF0000"/>
                      </a:solidFill>
                      <a:prstDash val="solid"/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37C85DFA-5E03-42D2-10D8-E569FAFFCEFB}"/>
                      </a:ext>
                    </a:extLst>
                  </p:cNvPr>
                  <p:cNvSpPr/>
                  <p:nvPr/>
                </p:nvSpPr>
                <p:spPr>
                  <a:xfrm>
                    <a:off x="-7376442" y="28709241"/>
                    <a:ext cx="1839311" cy="1839311"/>
                  </a:xfrm>
                  <a:prstGeom prst="ellipse">
                    <a:avLst/>
                  </a:prstGeom>
                  <a:solidFill>
                    <a:schemeClr val="accent1">
                      <a:alpha val="45153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  <a:prstDash val="sysDash"/>
                  </a:ln>
                  <a:effectLst>
                    <a:reflection endPos="0" dir="5400000" sy="-100000" algn="bl" rotWithShape="0"/>
                    <a:softEdge rad="0"/>
                  </a:effectLst>
                  <a:scene3d>
                    <a:camera prst="isometricOffAxis2Right">
                      <a:rot lat="5400000" lon="10799999" rev="16200000"/>
                    </a:camera>
                    <a:lightRig rig="balanced" dir="t">
                      <a:rot lat="0" lon="0" rev="7200000"/>
                    </a:lightRig>
                  </a:scene3d>
                  <a:sp3d extrusionH="190500" contourW="12700" prstMaterial="clea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5F5981F-B6D1-A6AF-DC3B-552B33118DDF}"/>
              </a:ext>
            </a:extLst>
          </p:cNvPr>
          <p:cNvSpPr txBox="1"/>
          <p:nvPr/>
        </p:nvSpPr>
        <p:spPr>
          <a:xfrm>
            <a:off x="697316" y="3528959"/>
            <a:ext cx="60102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pace-time fluctuations are correlated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Dominant noise is uncorrelated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ntegrate cross-spectrum over time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1E74AB-49C8-85F0-0FB0-9DCE6B8067C0}"/>
              </a:ext>
            </a:extLst>
          </p:cNvPr>
          <p:cNvGrpSpPr/>
          <p:nvPr/>
        </p:nvGrpSpPr>
        <p:grpSpPr>
          <a:xfrm>
            <a:off x="8850290" y="790181"/>
            <a:ext cx="2923181" cy="5367937"/>
            <a:chOff x="4544360" y="970616"/>
            <a:chExt cx="3013555" cy="565855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6540892-7DC9-5BEC-5078-E8C5E6B8BA45}"/>
                </a:ext>
              </a:extLst>
            </p:cNvPr>
            <p:cNvSpPr/>
            <p:nvPr/>
          </p:nvSpPr>
          <p:spPr>
            <a:xfrm rot="21280465">
              <a:off x="4544360" y="3071959"/>
              <a:ext cx="3013555" cy="1523893"/>
            </a:xfrm>
            <a:prstGeom prst="ellipse">
              <a:avLst/>
            </a:prstGeom>
            <a:noFill/>
            <a:ln w="63500" cmpd="dbl">
              <a:solidFill>
                <a:srgbClr val="FF00E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F4266D9-AE70-1568-479B-5E542838C8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269" y="970616"/>
              <a:ext cx="1458096" cy="2592532"/>
            </a:xfrm>
            <a:prstGeom prst="line">
              <a:avLst/>
            </a:prstGeom>
            <a:ln w="63500" cmpd="dbl">
              <a:solidFill>
                <a:srgbClr val="FF00E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361871-3E3D-876F-D195-46EC817FDAE8}"/>
                </a:ext>
              </a:extLst>
            </p:cNvPr>
            <p:cNvCxnSpPr>
              <a:cxnSpLocks/>
            </p:cNvCxnSpPr>
            <p:nvPr/>
          </p:nvCxnSpPr>
          <p:spPr>
            <a:xfrm>
              <a:off x="6148858" y="970616"/>
              <a:ext cx="1340743" cy="2530027"/>
            </a:xfrm>
            <a:prstGeom prst="line">
              <a:avLst/>
            </a:prstGeom>
            <a:ln w="63500" cmpd="dbl">
              <a:solidFill>
                <a:srgbClr val="FF00E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AC3F3C0-0731-EEA0-19F7-260081C956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68202" y="4124154"/>
              <a:ext cx="1387140" cy="2488295"/>
            </a:xfrm>
            <a:prstGeom prst="line">
              <a:avLst/>
            </a:prstGeom>
            <a:ln w="63500" cmpd="dbl">
              <a:solidFill>
                <a:srgbClr val="FF00E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6EE17BD-FCAA-9F25-7343-BB457B91A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4848" y="3936344"/>
              <a:ext cx="1524753" cy="2692829"/>
            </a:xfrm>
            <a:prstGeom prst="line">
              <a:avLst/>
            </a:prstGeom>
            <a:ln w="63500" cmpd="dbl">
              <a:solidFill>
                <a:srgbClr val="FF00E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38268-C356-D8DE-150F-34A51BC3342A}"/>
              </a:ext>
            </a:extLst>
          </p:cNvPr>
          <p:cNvGrpSpPr/>
          <p:nvPr/>
        </p:nvGrpSpPr>
        <p:grpSpPr>
          <a:xfrm>
            <a:off x="150224" y="283312"/>
            <a:ext cx="9195269" cy="430887"/>
            <a:chOff x="134274" y="748914"/>
            <a:chExt cx="9195269" cy="43088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B3E45C-CD56-C19F-42E7-D7E19627A778}"/>
                </a:ext>
              </a:extLst>
            </p:cNvPr>
            <p:cNvSpPr txBox="1"/>
            <p:nvPr/>
          </p:nvSpPr>
          <p:spPr>
            <a:xfrm>
              <a:off x="134274" y="748914"/>
              <a:ext cx="9195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we detect displacements		 with an interferometer? 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980B644-B07D-0402-291A-EFDC733FC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3550" y="748914"/>
              <a:ext cx="1358900" cy="419100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0D7F215-73D5-BBB4-1DF5-EADD22D8A153}"/>
              </a:ext>
            </a:extLst>
          </p:cNvPr>
          <p:cNvSpPr txBox="1"/>
          <p:nvPr/>
        </p:nvSpPr>
        <p:spPr>
          <a:xfrm>
            <a:off x="231398" y="912124"/>
            <a:ext cx="8565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LIGO/Virgo have Fabry-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Pérot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cavities and ‘slow’ output sampling, which averages down the signal..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F69269-3371-D240-0CFF-F974B478A11B}"/>
              </a:ext>
            </a:extLst>
          </p:cNvPr>
          <p:cNvSpPr txBox="1"/>
          <p:nvPr/>
        </p:nvSpPr>
        <p:spPr>
          <a:xfrm>
            <a:off x="231399" y="1886931"/>
            <a:ext cx="5620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Use a simple Michelson interferometer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DE110FC-1949-B348-8AE8-4BE0421F37A6}"/>
              </a:ext>
            </a:extLst>
          </p:cNvPr>
          <p:cNvSpPr txBox="1"/>
          <p:nvPr/>
        </p:nvSpPr>
        <p:spPr>
          <a:xfrm>
            <a:off x="236552" y="2707945"/>
            <a:ext cx="5859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Use 2 co-located interferometers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14</a:t>
            </a:fld>
            <a:endParaRPr lang="en-NL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pic>
        <p:nvPicPr>
          <p:cNvPr id="5" name="Picture 4" descr="A picture containing indoor, cluttered, messy&#10;&#10;Description automatically generated">
            <a:extLst>
              <a:ext uri="{FF2B5EF4-FFF2-40B4-BE49-F238E27FC236}">
                <a16:creationId xmlns:a16="http://schemas.microsoft.com/office/drawing/2014/main" id="{89BC0983-7649-0ECF-04E7-4C63AEE8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59" y="250614"/>
            <a:ext cx="8617527" cy="6463146"/>
          </a:xfrm>
          <a:prstGeom prst="rect">
            <a:avLst/>
          </a:prstGeom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80580E-C37C-9B28-55D7-F90A08EF943B}"/>
              </a:ext>
            </a:extLst>
          </p:cNvPr>
          <p:cNvGrpSpPr/>
          <p:nvPr/>
        </p:nvGrpSpPr>
        <p:grpSpPr>
          <a:xfrm>
            <a:off x="2654469" y="1408829"/>
            <a:ext cx="6045031" cy="2864721"/>
            <a:chOff x="2654469" y="1408829"/>
            <a:chExt cx="6045031" cy="286472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88B357-7BF2-567A-B420-00722AE04031}"/>
                </a:ext>
              </a:extLst>
            </p:cNvPr>
            <p:cNvGrpSpPr/>
            <p:nvPr/>
          </p:nvGrpSpPr>
          <p:grpSpPr>
            <a:xfrm>
              <a:off x="2654469" y="1408829"/>
              <a:ext cx="4895681" cy="1996593"/>
              <a:chOff x="2654469" y="1408829"/>
              <a:chExt cx="4895681" cy="199659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79B1D57-3D61-76FD-7030-2773F11148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54469" y="3405422"/>
                <a:ext cx="4895681" cy="0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52FF45F-C05A-7203-FF5F-3779E3FB86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76950" y="1408829"/>
                <a:ext cx="1473200" cy="1996593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AB56CC-77D9-57AE-1354-7F546A5C15AB}"/>
                </a:ext>
              </a:extLst>
            </p:cNvPr>
            <p:cNvGrpSpPr/>
            <p:nvPr/>
          </p:nvGrpSpPr>
          <p:grpSpPr>
            <a:xfrm>
              <a:off x="3765550" y="1718553"/>
              <a:ext cx="4933950" cy="2554997"/>
              <a:chOff x="3765550" y="1718553"/>
              <a:chExt cx="4933950" cy="2554997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8E6E15-EF48-2A0F-D772-C4138EDC28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65550" y="4010385"/>
                <a:ext cx="4933950" cy="263165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E6B7E7C-A6B6-26EA-B921-4732C2063D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86145" y="1718553"/>
                <a:ext cx="2013355" cy="2291832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45503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019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Cardiff IFOs Experimental Design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15</a:t>
            </a:fld>
            <a:endParaRPr lang="en-NL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F9668C-9E87-C4E2-2D3E-1A91F382853D}"/>
              </a:ext>
            </a:extLst>
          </p:cNvPr>
          <p:cNvGrpSpPr/>
          <p:nvPr/>
        </p:nvGrpSpPr>
        <p:grpSpPr>
          <a:xfrm>
            <a:off x="241310" y="1299796"/>
            <a:ext cx="5316621" cy="2266358"/>
            <a:chOff x="214313" y="1381125"/>
            <a:chExt cx="9608169" cy="4095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780645-D472-2983-D37A-D6F2F6B80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5465"/>
            <a:stretch/>
          </p:blipFill>
          <p:spPr>
            <a:xfrm>
              <a:off x="214313" y="1381125"/>
              <a:ext cx="6415088" cy="40957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D79B19-E823-D599-80DC-4520F007B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746"/>
            <a:stretch/>
          </p:blipFill>
          <p:spPr>
            <a:xfrm>
              <a:off x="6616425" y="1381125"/>
              <a:ext cx="3206057" cy="4095750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090F066-A697-9E18-6270-0905417B0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3423" y="302322"/>
            <a:ext cx="4879937" cy="48443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960AAD-A490-978F-285F-316FFFBFB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10" y="4271240"/>
            <a:ext cx="7741419" cy="24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Rotational/transverse fluctuations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16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E45934-3AE8-385F-0432-86D9ECE8226B}"/>
              </a:ext>
            </a:extLst>
          </p:cNvPr>
          <p:cNvGrpSpPr/>
          <p:nvPr/>
        </p:nvGrpSpPr>
        <p:grpSpPr>
          <a:xfrm>
            <a:off x="10597319" y="5339197"/>
            <a:ext cx="1414910" cy="1146086"/>
            <a:chOff x="10684599" y="5346789"/>
            <a:chExt cx="1414910" cy="11460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3636CC-2FCC-252E-9143-C53004CCC269}"/>
                </a:ext>
              </a:extLst>
            </p:cNvPr>
            <p:cNvGrpSpPr/>
            <p:nvPr/>
          </p:nvGrpSpPr>
          <p:grpSpPr>
            <a:xfrm>
              <a:off x="10684599" y="5346789"/>
              <a:ext cx="1414910" cy="1146086"/>
              <a:chOff x="881134" y="4896782"/>
              <a:chExt cx="1971260" cy="159673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375422-4F90-4D9B-045D-D06E42E68EAA}"/>
                  </a:ext>
                </a:extLst>
              </p:cNvPr>
              <p:cNvSpPr txBox="1"/>
              <p:nvPr/>
            </p:nvSpPr>
            <p:spPr>
              <a:xfrm>
                <a:off x="1903684" y="6064718"/>
                <a:ext cx="948710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CF72E99-FF60-C6EF-7D02-A2B28386F6E9}"/>
                  </a:ext>
                </a:extLst>
              </p:cNvPr>
              <p:cNvSpPr txBox="1"/>
              <p:nvPr/>
            </p:nvSpPr>
            <p:spPr>
              <a:xfrm>
                <a:off x="881134" y="4896782"/>
                <a:ext cx="998796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F6C8881-9028-B2BE-94A4-2954F8CE1A0E}"/>
                  </a:ext>
                </a:extLst>
              </p:cNvPr>
              <p:cNvGrpSpPr/>
              <p:nvPr/>
            </p:nvGrpSpPr>
            <p:grpSpPr>
              <a:xfrm>
                <a:off x="1256877" y="5239562"/>
                <a:ext cx="866627" cy="865298"/>
                <a:chOff x="3134839" y="1555640"/>
                <a:chExt cx="866627" cy="865298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0A4E8BA-7FF5-A31D-2983-626BCAB8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34839" y="1555640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B249258-22F0-D054-8AC4-F160405D10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3568817" y="1988289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5A8DB92-E6AA-8B6D-C5B3-1EB986AAE6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4296" y="5923158"/>
              <a:ext cx="304616" cy="289939"/>
            </a:xfrm>
            <a:prstGeom prst="line">
              <a:avLst/>
            </a:prstGeom>
            <a:ln w="2540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785908-D85E-F5F3-27EE-EA3F0B799A91}"/>
                </a:ext>
              </a:extLst>
            </p:cNvPr>
            <p:cNvSpPr txBox="1"/>
            <p:nvPr/>
          </p:nvSpPr>
          <p:spPr>
            <a:xfrm>
              <a:off x="11142457" y="5699245"/>
              <a:ext cx="680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A5C6626-465E-B0CA-837A-F0ECE152F95F}"/>
              </a:ext>
            </a:extLst>
          </p:cNvPr>
          <p:cNvGrpSpPr/>
          <p:nvPr/>
        </p:nvGrpSpPr>
        <p:grpSpPr>
          <a:xfrm>
            <a:off x="6660278" y="992034"/>
            <a:ext cx="4786475" cy="4800513"/>
            <a:chOff x="877776" y="1009629"/>
            <a:chExt cx="4786475" cy="480051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265E96D-044C-7EB6-51FE-05A1BD738FE6}"/>
                </a:ext>
              </a:extLst>
            </p:cNvPr>
            <p:cNvGrpSpPr/>
            <p:nvPr/>
          </p:nvGrpSpPr>
          <p:grpSpPr>
            <a:xfrm>
              <a:off x="877776" y="1009629"/>
              <a:ext cx="4773240" cy="4800513"/>
              <a:chOff x="877776" y="1009629"/>
              <a:chExt cx="4773240" cy="4800513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1F0F644-AA57-751C-473B-5EC50C661410}"/>
                  </a:ext>
                </a:extLst>
              </p:cNvPr>
              <p:cNvGrpSpPr/>
              <p:nvPr/>
            </p:nvGrpSpPr>
            <p:grpSpPr>
              <a:xfrm>
                <a:off x="877776" y="1009629"/>
                <a:ext cx="4773239" cy="4800513"/>
                <a:chOff x="165056" y="1309878"/>
                <a:chExt cx="4615741" cy="4612508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E4EE5463-797A-F879-F02C-F906D3233F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8289" y="1309878"/>
                  <a:ext cx="4612508" cy="4612508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ln w="38100">
                  <a:solidFill>
                    <a:srgbClr val="000BF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3D5AD01-23E8-BA38-6E3F-232B62051845}"/>
                    </a:ext>
                  </a:extLst>
                </p:cNvPr>
                <p:cNvSpPr/>
                <p:nvPr/>
              </p:nvSpPr>
              <p:spPr>
                <a:xfrm>
                  <a:off x="165056" y="2959001"/>
                  <a:ext cx="4612509" cy="1345752"/>
                </a:xfrm>
                <a:prstGeom prst="ellipse">
                  <a:avLst/>
                </a:prstGeom>
                <a:noFill/>
                <a:ln w="38100">
                  <a:solidFill>
                    <a:srgbClr val="000BF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AF44F18-4F19-EBE5-BE13-74F8B54A8DD8}"/>
                  </a:ext>
                </a:extLst>
              </p:cNvPr>
              <p:cNvGrpSpPr/>
              <p:nvPr/>
            </p:nvGrpSpPr>
            <p:grpSpPr>
              <a:xfrm>
                <a:off x="1553233" y="1352818"/>
                <a:ext cx="3418982" cy="2641648"/>
                <a:chOff x="7131686" y="1677784"/>
                <a:chExt cx="3418982" cy="264164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E3DD3CFB-9B77-E4E3-FB96-E4DE5F513F59}"/>
                    </a:ext>
                  </a:extLst>
                </p:cNvPr>
                <p:cNvSpPr/>
                <p:nvPr/>
              </p:nvSpPr>
              <p:spPr>
                <a:xfrm rot="7765778">
                  <a:off x="8623871" y="2752249"/>
                  <a:ext cx="434613" cy="43461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  <a:effectLst>
                  <a:reflection endPos="0" dir="5400000" sy="-100000" algn="bl" rotWithShape="0"/>
                </a:effectLst>
                <a:scene3d>
                  <a:camera prst="isometricOffAxis2Right">
                    <a:rot lat="19456810" lon="17824705" rev="17889841"/>
                  </a:camera>
                  <a:lightRig rig="balanced" dir="t">
                    <a:rot lat="0" lon="0" rev="7200000"/>
                  </a:lightRig>
                </a:scene3d>
                <a:sp3d extrusionH="127000" contourW="12700" prstMaterial="powder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/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C1A53DD9-79AA-0A46-3E0C-6B706F91FDFD}"/>
                    </a:ext>
                  </a:extLst>
                </p:cNvPr>
                <p:cNvGrpSpPr/>
                <p:nvPr/>
              </p:nvGrpSpPr>
              <p:grpSpPr>
                <a:xfrm>
                  <a:off x="7131686" y="2877429"/>
                  <a:ext cx="3418982" cy="1442003"/>
                  <a:chOff x="1001682" y="2623556"/>
                  <a:chExt cx="3568264" cy="1504965"/>
                </a:xfrm>
              </p:grpSpPr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6C8DD91A-75A0-1BB1-B14E-3253283B6177}"/>
                      </a:ext>
                    </a:extLst>
                  </p:cNvPr>
                  <p:cNvSpPr/>
                  <p:nvPr/>
                </p:nvSpPr>
                <p:spPr>
                  <a:xfrm rot="18329392">
                    <a:off x="1001682" y="2623556"/>
                    <a:ext cx="453589" cy="453589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  <a:effectLst>
                    <a:reflection endPos="0" dir="5400000" sy="-100000" algn="bl" rotWithShape="0"/>
                  </a:effectLst>
                  <a:scene3d>
                    <a:camera prst="isometricOffAxis2Right">
                      <a:rot lat="1858158" lon="3118695" rev="5621442"/>
                    </a:camera>
                    <a:lightRig rig="balanced" dir="t">
                      <a:rot lat="0" lon="0" rev="7200000"/>
                    </a:lightRig>
                  </a:scene3d>
                  <a:sp3d extrusionH="127000" contourW="12700" prstMaterial="powde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1C252C4B-87C6-AB43-BE63-C3168B8688B8}"/>
                      </a:ext>
                    </a:extLst>
                  </p:cNvPr>
                  <p:cNvSpPr/>
                  <p:nvPr/>
                </p:nvSpPr>
                <p:spPr>
                  <a:xfrm rot="3307181">
                    <a:off x="4092154" y="2637681"/>
                    <a:ext cx="477792" cy="477792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  <a:effectLst>
                    <a:reflection endPos="0" dir="5400000" sy="-100000" algn="bl" rotWithShape="0"/>
                  </a:effectLst>
                  <a:scene3d>
                    <a:camera prst="isometricOffAxis2Right">
                      <a:rot lat="1795791" lon="13045189" rev="20955494"/>
                    </a:camera>
                    <a:lightRig rig="balanced" dir="t">
                      <a:rot lat="0" lon="0" rev="7200000"/>
                    </a:lightRig>
                  </a:scene3d>
                  <a:sp3d extrusionH="127000" contourW="12700" prstMaterial="powde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97F06C01-60E1-8BB5-50B7-95C71C138C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09836" y="2826473"/>
                    <a:ext cx="1518011" cy="873958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3DEE2AF0-0E24-C022-B3F8-0F17EF2467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28476" y="2850351"/>
                    <a:ext cx="1481360" cy="843859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9F2EC187-472D-4349-09D7-069929916CC9}"/>
                      </a:ext>
                    </a:extLst>
                  </p:cNvPr>
                  <p:cNvSpPr/>
                  <p:nvPr/>
                </p:nvSpPr>
                <p:spPr>
                  <a:xfrm>
                    <a:off x="2668016" y="3439139"/>
                    <a:ext cx="516363" cy="516363"/>
                  </a:xfrm>
                  <a:prstGeom prst="ellipse">
                    <a:avLst/>
                  </a:prstGeom>
                  <a:solidFill>
                    <a:schemeClr val="accent1">
                      <a:alpha val="45153"/>
                    </a:schemeClr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  <a:effectLst>
                    <a:reflection endPos="0" dir="5400000" sy="-100000" algn="bl" rotWithShape="0"/>
                    <a:softEdge rad="0"/>
                  </a:effectLst>
                  <a:scene3d>
                    <a:camera prst="isometricOffAxis2Right">
                      <a:rot lat="5400000" lon="10799999" rev="16200000"/>
                    </a:camera>
                    <a:lightRig rig="balanced" dir="t">
                      <a:rot lat="0" lon="0" rev="7200000"/>
                    </a:lightRig>
                  </a:scene3d>
                  <a:sp3d extrusionH="190500" contourW="12700" prstMaterial="clear">
                    <a:extrusionClr>
                      <a:schemeClr val="accent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/>
                  </a:p>
                </p:txBody>
              </p: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682E57CD-92A2-427C-9F39-CA27EA706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18069" y="3692429"/>
                    <a:ext cx="725514" cy="417185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round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6161745E-396F-B1FF-E786-6E962FA1CF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29201" y="3700431"/>
                    <a:ext cx="743565" cy="428090"/>
                  </a:xfrm>
                  <a:prstGeom prst="line">
                    <a:avLst/>
                  </a:prstGeom>
                  <a:ln w="31750" cap="rnd">
                    <a:solidFill>
                      <a:srgbClr val="FF0000"/>
                    </a:solidFill>
                    <a:prstDash val="sysDash"/>
                    <a:round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90DDCE09-0E16-44E3-E8FC-A09AD2C51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V="1">
                  <a:off x="7637046" y="2448855"/>
                  <a:ext cx="880302" cy="1172600"/>
                </a:xfrm>
                <a:prstGeom prst="line">
                  <a:avLst/>
                </a:prstGeom>
                <a:ln w="317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6B153215-25D9-598F-2891-A92C9D05B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42242" y="1899257"/>
                  <a:ext cx="880302" cy="1172600"/>
                </a:xfrm>
                <a:prstGeom prst="line">
                  <a:avLst/>
                </a:prstGeom>
                <a:ln w="317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3386AA7D-0C34-BBB3-90BE-F2325017533B}"/>
                    </a:ext>
                  </a:extLst>
                </p:cNvPr>
                <p:cNvSpPr/>
                <p:nvPr/>
              </p:nvSpPr>
              <p:spPr>
                <a:xfrm rot="7765778" flipH="1" flipV="1">
                  <a:off x="9111950" y="1677784"/>
                  <a:ext cx="434613" cy="43461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  <a:effectLst>
                  <a:reflection endPos="0" dir="5400000" sy="-100000" algn="bl" rotWithShape="0"/>
                </a:effectLst>
                <a:scene3d>
                  <a:camera prst="isometricOffAxis2Right">
                    <a:rot lat="4319785" lon="13257037" rev="1916124"/>
                  </a:camera>
                  <a:lightRig rig="balanced" dir="t">
                    <a:rot lat="0" lon="0" rev="7200000"/>
                  </a:lightRig>
                </a:scene3d>
                <a:sp3d extrusionH="127000" contourW="12700" prstMaterial="powder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/>
                </a:p>
              </p:txBody>
            </p:sp>
          </p:grp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79D10DCC-48C8-F577-49BD-E1034D9922E2}"/>
                  </a:ext>
                </a:extLst>
              </p:cNvPr>
              <p:cNvSpPr/>
              <p:nvPr/>
            </p:nvSpPr>
            <p:spPr>
              <a:xfrm>
                <a:off x="4751016" y="2294665"/>
                <a:ext cx="900000" cy="2186799"/>
              </a:xfrm>
              <a:prstGeom prst="arc">
                <a:avLst>
                  <a:gd name="adj1" fmla="val 17134617"/>
                  <a:gd name="adj2" fmla="val 4284004"/>
                </a:avLst>
              </a:prstGeom>
              <a:ln w="63500">
                <a:solidFill>
                  <a:schemeClr val="accent6">
                    <a:lumMod val="50000"/>
                  </a:schemeClr>
                </a:solidFill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475193C0-DA2E-C506-5655-03CCFD5D7D46}"/>
                </a:ext>
              </a:extLst>
            </p:cNvPr>
            <p:cNvSpPr/>
            <p:nvPr/>
          </p:nvSpPr>
          <p:spPr>
            <a:xfrm rot="2724419">
              <a:off x="5057764" y="3129354"/>
              <a:ext cx="552942" cy="660033"/>
            </a:xfrm>
            <a:prstGeom prst="arc">
              <a:avLst>
                <a:gd name="adj1" fmla="val 13743121"/>
                <a:gd name="adj2" fmla="val 1314821"/>
              </a:avLst>
            </a:prstGeom>
            <a:ln w="63500">
              <a:solidFill>
                <a:srgbClr val="00B050"/>
              </a:solidFill>
              <a:prstDash val="solid"/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CF16632-1CAB-FB23-442D-90A205061E46}"/>
              </a:ext>
            </a:extLst>
          </p:cNvPr>
          <p:cNvGrpSpPr/>
          <p:nvPr/>
        </p:nvGrpSpPr>
        <p:grpSpPr>
          <a:xfrm>
            <a:off x="711163" y="1090437"/>
            <a:ext cx="5045725" cy="5006510"/>
            <a:chOff x="1167129" y="503299"/>
            <a:chExt cx="5045725" cy="500651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8A78D52-7B82-EE85-6650-F0FC91C5D9B7}"/>
                </a:ext>
              </a:extLst>
            </p:cNvPr>
            <p:cNvCxnSpPr>
              <a:cxnSpLocks/>
              <a:stCxn id="129" idx="0"/>
            </p:cNvCxnSpPr>
            <p:nvPr/>
          </p:nvCxnSpPr>
          <p:spPr>
            <a:xfrm flipV="1">
              <a:off x="5646645" y="3103055"/>
              <a:ext cx="1" cy="21478"/>
            </a:xfrm>
            <a:prstGeom prst="line">
              <a:avLst/>
            </a:prstGeom>
            <a:ln w="25400">
              <a:solidFill>
                <a:srgbClr val="000BF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93E5300-7D76-5D4D-3A90-0B9A910B1DBA}"/>
                </a:ext>
              </a:extLst>
            </p:cNvPr>
            <p:cNvGrpSpPr/>
            <p:nvPr/>
          </p:nvGrpSpPr>
          <p:grpSpPr>
            <a:xfrm>
              <a:off x="1167129" y="2033157"/>
              <a:ext cx="4615110" cy="3476652"/>
              <a:chOff x="1167129" y="2033157"/>
              <a:chExt cx="4615110" cy="3476652"/>
            </a:xfrm>
          </p:grpSpPr>
          <p:sp>
            <p:nvSpPr>
              <p:cNvPr id="129" name="Isosceles Triangle 142">
                <a:extLst>
                  <a:ext uri="{FF2B5EF4-FFF2-40B4-BE49-F238E27FC236}">
                    <a16:creationId xmlns:a16="http://schemas.microsoft.com/office/drawing/2014/main" id="{19A5F219-3A45-98FB-4006-13DBF132266A}"/>
                  </a:ext>
                </a:extLst>
              </p:cNvPr>
              <p:cNvSpPr/>
              <p:nvPr/>
            </p:nvSpPr>
            <p:spPr>
              <a:xfrm rot="10800000">
                <a:off x="1358212" y="3124534"/>
                <a:ext cx="4288433" cy="2385275"/>
              </a:xfrm>
              <a:custGeom>
                <a:avLst/>
                <a:gdLst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0 w 4331593"/>
                  <a:gd name="connsiteY3" fmla="*/ 2385275 h 2385275"/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2078271 w 4331593"/>
                  <a:gd name="connsiteY3" fmla="*/ 1863106 h 2385275"/>
                  <a:gd name="connsiteX4" fmla="*/ 0 w 4331593"/>
                  <a:gd name="connsiteY4" fmla="*/ 2385275 h 2385275"/>
                  <a:gd name="connsiteX0" fmla="*/ 0 w 4377872"/>
                  <a:gd name="connsiteY0" fmla="*/ 2385275 h 2498198"/>
                  <a:gd name="connsiteX1" fmla="*/ 2165797 w 4377872"/>
                  <a:gd name="connsiteY1" fmla="*/ 0 h 2498198"/>
                  <a:gd name="connsiteX2" fmla="*/ 4331593 w 4377872"/>
                  <a:gd name="connsiteY2" fmla="*/ 2385275 h 2498198"/>
                  <a:gd name="connsiteX3" fmla="*/ 3567346 w 4377872"/>
                  <a:gd name="connsiteY3" fmla="*/ 2018681 h 2498198"/>
                  <a:gd name="connsiteX4" fmla="*/ 2078271 w 4377872"/>
                  <a:gd name="connsiteY4" fmla="*/ 1863106 h 2498198"/>
                  <a:gd name="connsiteX5" fmla="*/ 0 w 4377872"/>
                  <a:gd name="connsiteY5" fmla="*/ 2385275 h 2498198"/>
                  <a:gd name="connsiteX0" fmla="*/ 0 w 4465647"/>
                  <a:gd name="connsiteY0" fmla="*/ 2385275 h 2546934"/>
                  <a:gd name="connsiteX1" fmla="*/ 2165797 w 4465647"/>
                  <a:gd name="connsiteY1" fmla="*/ 0 h 2546934"/>
                  <a:gd name="connsiteX2" fmla="*/ 4331593 w 4465647"/>
                  <a:gd name="connsiteY2" fmla="*/ 2385275 h 2546934"/>
                  <a:gd name="connsiteX3" fmla="*/ 4132496 w 4465647"/>
                  <a:gd name="connsiteY3" fmla="*/ 2253631 h 2546934"/>
                  <a:gd name="connsiteX4" fmla="*/ 3567346 w 4465647"/>
                  <a:gd name="connsiteY4" fmla="*/ 2018681 h 2546934"/>
                  <a:gd name="connsiteX5" fmla="*/ 2078271 w 4465647"/>
                  <a:gd name="connsiteY5" fmla="*/ 1863106 h 2546934"/>
                  <a:gd name="connsiteX6" fmla="*/ 0 w 4465647"/>
                  <a:gd name="connsiteY6" fmla="*/ 2385275 h 2546934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7346 w 4288433"/>
                  <a:gd name="connsiteY4" fmla="*/ 2018681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6484 w 4294917"/>
                  <a:gd name="connsiteY0" fmla="*/ 2385275 h 2476503"/>
                  <a:gd name="connsiteX1" fmla="*/ 2172281 w 4294917"/>
                  <a:gd name="connsiteY1" fmla="*/ 0 h 2476503"/>
                  <a:gd name="connsiteX2" fmla="*/ 4090427 w 4294917"/>
                  <a:gd name="connsiteY2" fmla="*/ 2112225 h 2476503"/>
                  <a:gd name="connsiteX3" fmla="*/ 4138980 w 4294917"/>
                  <a:gd name="connsiteY3" fmla="*/ 2253631 h 2476503"/>
                  <a:gd name="connsiteX4" fmla="*/ 3567480 w 4294917"/>
                  <a:gd name="connsiteY4" fmla="*/ 2028206 h 2476503"/>
                  <a:gd name="connsiteX5" fmla="*/ 2084755 w 4294917"/>
                  <a:gd name="connsiteY5" fmla="*/ 1863106 h 2476503"/>
                  <a:gd name="connsiteX6" fmla="*/ 1002079 w 4294917"/>
                  <a:gd name="connsiteY6" fmla="*/ 1996456 h 2476503"/>
                  <a:gd name="connsiteX7" fmla="*/ 6484 w 4294917"/>
                  <a:gd name="connsiteY7" fmla="*/ 2385275 h 2476503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995595 w 4288433"/>
                  <a:gd name="connsiteY6" fmla="*/ 1996456 h 2385275"/>
                  <a:gd name="connsiteX7" fmla="*/ 0 w 4288433"/>
                  <a:gd name="connsiteY7" fmla="*/ 2385275 h 238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88433" h="2385275">
                    <a:moveTo>
                      <a:pt x="0" y="2385275"/>
                    </a:moveTo>
                    <a:lnTo>
                      <a:pt x="2165797" y="0"/>
                    </a:lnTo>
                    <a:lnTo>
                      <a:pt x="4083943" y="2112225"/>
                    </a:lnTo>
                    <a:cubicBezTo>
                      <a:pt x="4429718" y="2516934"/>
                      <a:pt x="4259870" y="2314730"/>
                      <a:pt x="4132496" y="2253631"/>
                    </a:cubicBezTo>
                    <a:cubicBezTo>
                      <a:pt x="4005122" y="2192532"/>
                      <a:pt x="3921359" y="2122398"/>
                      <a:pt x="3560996" y="2028206"/>
                    </a:cubicBezTo>
                    <a:cubicBezTo>
                      <a:pt x="3200634" y="1934014"/>
                      <a:pt x="2393654" y="1880039"/>
                      <a:pt x="2078271" y="1863106"/>
                    </a:cubicBezTo>
                    <a:cubicBezTo>
                      <a:pt x="1762888" y="1846173"/>
                      <a:pt x="1341974" y="1909428"/>
                      <a:pt x="995595" y="1996456"/>
                    </a:cubicBezTo>
                    <a:cubicBezTo>
                      <a:pt x="649217" y="2083484"/>
                      <a:pt x="50500" y="2290451"/>
                      <a:pt x="0" y="2385275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86A508E1-FC67-10D9-F431-4557B74E5546}"/>
                  </a:ext>
                </a:extLst>
              </p:cNvPr>
              <p:cNvSpPr/>
              <p:nvPr/>
            </p:nvSpPr>
            <p:spPr>
              <a:xfrm>
                <a:off x="1167129" y="2033157"/>
                <a:ext cx="4612509" cy="160469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 w="25400">
                <a:solidFill>
                  <a:srgbClr val="000B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62DA043-1DC0-C826-82DD-98D2F7A824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6495" y="3103055"/>
                <a:ext cx="2165763" cy="2395912"/>
              </a:xfrm>
              <a:prstGeom prst="line">
                <a:avLst/>
              </a:prstGeom>
              <a:ln w="25400">
                <a:solidFill>
                  <a:srgbClr val="000BF0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79202CE-26E9-6B7C-8767-021023C03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5413" y="3178001"/>
                <a:ext cx="2103477" cy="2326387"/>
              </a:xfrm>
              <a:prstGeom prst="line">
                <a:avLst/>
              </a:prstGeom>
              <a:ln w="25400">
                <a:solidFill>
                  <a:srgbClr val="000BF0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id="{BA06F203-3791-91FC-1DEF-388F7A52FE32}"/>
                  </a:ext>
                </a:extLst>
              </p:cNvPr>
              <p:cNvSpPr/>
              <p:nvPr/>
            </p:nvSpPr>
            <p:spPr>
              <a:xfrm rot="2724419">
                <a:off x="5032788" y="2459836"/>
                <a:ext cx="729490" cy="769412"/>
              </a:xfrm>
              <a:prstGeom prst="arc">
                <a:avLst>
                  <a:gd name="adj1" fmla="val 16025090"/>
                  <a:gd name="adj2" fmla="val 1314821"/>
                </a:avLst>
              </a:prstGeom>
              <a:ln w="63500">
                <a:solidFill>
                  <a:srgbClr val="00B050"/>
                </a:solidFill>
                <a:headEnd type="none" w="sm" len="sm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087A621-4AB5-5305-3E7A-D21F981CAE1F}"/>
                </a:ext>
              </a:extLst>
            </p:cNvPr>
            <p:cNvGrpSpPr/>
            <p:nvPr/>
          </p:nvGrpSpPr>
          <p:grpSpPr>
            <a:xfrm>
              <a:off x="1180656" y="1179820"/>
              <a:ext cx="4612509" cy="3476652"/>
              <a:chOff x="1167129" y="2033157"/>
              <a:chExt cx="4612509" cy="3476652"/>
            </a:xfrm>
          </p:grpSpPr>
          <p:sp>
            <p:nvSpPr>
              <p:cNvPr id="124" name="Isosceles Triangle 142">
                <a:extLst>
                  <a:ext uri="{FF2B5EF4-FFF2-40B4-BE49-F238E27FC236}">
                    <a16:creationId xmlns:a16="http://schemas.microsoft.com/office/drawing/2014/main" id="{39E4048C-EE33-998C-FD54-7316FF267657}"/>
                  </a:ext>
                </a:extLst>
              </p:cNvPr>
              <p:cNvSpPr/>
              <p:nvPr/>
            </p:nvSpPr>
            <p:spPr>
              <a:xfrm rot="10800000">
                <a:off x="1358212" y="3124534"/>
                <a:ext cx="4288433" cy="2385275"/>
              </a:xfrm>
              <a:custGeom>
                <a:avLst/>
                <a:gdLst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0 w 4331593"/>
                  <a:gd name="connsiteY3" fmla="*/ 2385275 h 2385275"/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2078271 w 4331593"/>
                  <a:gd name="connsiteY3" fmla="*/ 1863106 h 2385275"/>
                  <a:gd name="connsiteX4" fmla="*/ 0 w 4331593"/>
                  <a:gd name="connsiteY4" fmla="*/ 2385275 h 2385275"/>
                  <a:gd name="connsiteX0" fmla="*/ 0 w 4377872"/>
                  <a:gd name="connsiteY0" fmla="*/ 2385275 h 2498198"/>
                  <a:gd name="connsiteX1" fmla="*/ 2165797 w 4377872"/>
                  <a:gd name="connsiteY1" fmla="*/ 0 h 2498198"/>
                  <a:gd name="connsiteX2" fmla="*/ 4331593 w 4377872"/>
                  <a:gd name="connsiteY2" fmla="*/ 2385275 h 2498198"/>
                  <a:gd name="connsiteX3" fmla="*/ 3567346 w 4377872"/>
                  <a:gd name="connsiteY3" fmla="*/ 2018681 h 2498198"/>
                  <a:gd name="connsiteX4" fmla="*/ 2078271 w 4377872"/>
                  <a:gd name="connsiteY4" fmla="*/ 1863106 h 2498198"/>
                  <a:gd name="connsiteX5" fmla="*/ 0 w 4377872"/>
                  <a:gd name="connsiteY5" fmla="*/ 2385275 h 2498198"/>
                  <a:gd name="connsiteX0" fmla="*/ 0 w 4465647"/>
                  <a:gd name="connsiteY0" fmla="*/ 2385275 h 2546934"/>
                  <a:gd name="connsiteX1" fmla="*/ 2165797 w 4465647"/>
                  <a:gd name="connsiteY1" fmla="*/ 0 h 2546934"/>
                  <a:gd name="connsiteX2" fmla="*/ 4331593 w 4465647"/>
                  <a:gd name="connsiteY2" fmla="*/ 2385275 h 2546934"/>
                  <a:gd name="connsiteX3" fmla="*/ 4132496 w 4465647"/>
                  <a:gd name="connsiteY3" fmla="*/ 2253631 h 2546934"/>
                  <a:gd name="connsiteX4" fmla="*/ 3567346 w 4465647"/>
                  <a:gd name="connsiteY4" fmla="*/ 2018681 h 2546934"/>
                  <a:gd name="connsiteX5" fmla="*/ 2078271 w 4465647"/>
                  <a:gd name="connsiteY5" fmla="*/ 1863106 h 2546934"/>
                  <a:gd name="connsiteX6" fmla="*/ 0 w 4465647"/>
                  <a:gd name="connsiteY6" fmla="*/ 2385275 h 2546934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7346 w 4288433"/>
                  <a:gd name="connsiteY4" fmla="*/ 2018681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6484 w 4294917"/>
                  <a:gd name="connsiteY0" fmla="*/ 2385275 h 2476503"/>
                  <a:gd name="connsiteX1" fmla="*/ 2172281 w 4294917"/>
                  <a:gd name="connsiteY1" fmla="*/ 0 h 2476503"/>
                  <a:gd name="connsiteX2" fmla="*/ 4090427 w 4294917"/>
                  <a:gd name="connsiteY2" fmla="*/ 2112225 h 2476503"/>
                  <a:gd name="connsiteX3" fmla="*/ 4138980 w 4294917"/>
                  <a:gd name="connsiteY3" fmla="*/ 2253631 h 2476503"/>
                  <a:gd name="connsiteX4" fmla="*/ 3567480 w 4294917"/>
                  <a:gd name="connsiteY4" fmla="*/ 2028206 h 2476503"/>
                  <a:gd name="connsiteX5" fmla="*/ 2084755 w 4294917"/>
                  <a:gd name="connsiteY5" fmla="*/ 1863106 h 2476503"/>
                  <a:gd name="connsiteX6" fmla="*/ 1002079 w 4294917"/>
                  <a:gd name="connsiteY6" fmla="*/ 1996456 h 2476503"/>
                  <a:gd name="connsiteX7" fmla="*/ 6484 w 4294917"/>
                  <a:gd name="connsiteY7" fmla="*/ 2385275 h 2476503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995595 w 4288433"/>
                  <a:gd name="connsiteY6" fmla="*/ 1996456 h 2385275"/>
                  <a:gd name="connsiteX7" fmla="*/ 0 w 4288433"/>
                  <a:gd name="connsiteY7" fmla="*/ 2385275 h 238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88433" h="2385275">
                    <a:moveTo>
                      <a:pt x="0" y="2385275"/>
                    </a:moveTo>
                    <a:lnTo>
                      <a:pt x="2165797" y="0"/>
                    </a:lnTo>
                    <a:lnTo>
                      <a:pt x="4083943" y="2112225"/>
                    </a:lnTo>
                    <a:cubicBezTo>
                      <a:pt x="4429718" y="2516934"/>
                      <a:pt x="4259870" y="2314730"/>
                      <a:pt x="4132496" y="2253631"/>
                    </a:cubicBezTo>
                    <a:cubicBezTo>
                      <a:pt x="4005122" y="2192532"/>
                      <a:pt x="3921359" y="2122398"/>
                      <a:pt x="3560996" y="2028206"/>
                    </a:cubicBezTo>
                    <a:cubicBezTo>
                      <a:pt x="3200634" y="1934014"/>
                      <a:pt x="2393654" y="1880039"/>
                      <a:pt x="2078271" y="1863106"/>
                    </a:cubicBezTo>
                    <a:cubicBezTo>
                      <a:pt x="1762888" y="1846173"/>
                      <a:pt x="1341974" y="1909428"/>
                      <a:pt x="995595" y="1996456"/>
                    </a:cubicBezTo>
                    <a:cubicBezTo>
                      <a:pt x="649217" y="2083484"/>
                      <a:pt x="50500" y="2290451"/>
                      <a:pt x="0" y="2385275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5E0F1A3-212A-A204-F176-78519DFBB576}"/>
                  </a:ext>
                </a:extLst>
              </p:cNvPr>
              <p:cNvSpPr/>
              <p:nvPr/>
            </p:nvSpPr>
            <p:spPr>
              <a:xfrm>
                <a:off x="1167129" y="2033157"/>
                <a:ext cx="4612509" cy="160469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 w="25400">
                <a:solidFill>
                  <a:srgbClr val="000B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C49452F-ED64-278E-95D6-CE923EA052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6495" y="3103055"/>
                <a:ext cx="2165763" cy="2395912"/>
              </a:xfrm>
              <a:prstGeom prst="line">
                <a:avLst/>
              </a:prstGeom>
              <a:ln w="25400">
                <a:solidFill>
                  <a:srgbClr val="000BF0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99E58E1-A49E-77BD-8366-879ED2143A6B}"/>
                  </a:ext>
                </a:extLst>
              </p:cNvPr>
              <p:cNvCxnSpPr>
                <a:cxnSpLocks/>
                <a:endCxn id="124" idx="1"/>
              </p:cNvCxnSpPr>
              <p:nvPr/>
            </p:nvCxnSpPr>
            <p:spPr>
              <a:xfrm>
                <a:off x="1395413" y="3178001"/>
                <a:ext cx="2085435" cy="2331808"/>
              </a:xfrm>
              <a:prstGeom prst="line">
                <a:avLst/>
              </a:prstGeom>
              <a:ln w="25400">
                <a:solidFill>
                  <a:srgbClr val="000BF0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2C187979-0EC3-2251-6535-C66805C12AE4}"/>
                  </a:ext>
                </a:extLst>
              </p:cNvPr>
              <p:cNvSpPr/>
              <p:nvPr/>
            </p:nvSpPr>
            <p:spPr>
              <a:xfrm rot="18875581" flipV="1">
                <a:off x="5018852" y="2429074"/>
                <a:ext cx="729490" cy="769412"/>
              </a:xfrm>
              <a:prstGeom prst="arc">
                <a:avLst>
                  <a:gd name="adj1" fmla="val 16025090"/>
                  <a:gd name="adj2" fmla="val 1314821"/>
                </a:avLst>
              </a:prstGeom>
              <a:ln w="63500">
                <a:solidFill>
                  <a:srgbClr val="00B050"/>
                </a:solidFill>
                <a:headEnd type="none" w="sm" len="sm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4D174A2-5218-0B8D-DD39-6490421683CC}"/>
                </a:ext>
              </a:extLst>
            </p:cNvPr>
            <p:cNvCxnSpPr>
              <a:cxnSpLocks/>
            </p:cNvCxnSpPr>
            <p:nvPr/>
          </p:nvCxnSpPr>
          <p:spPr>
            <a:xfrm>
              <a:off x="3486495" y="762000"/>
              <a:ext cx="0" cy="4736967"/>
            </a:xfrm>
            <a:prstGeom prst="line">
              <a:avLst/>
            </a:prstGeom>
            <a:ln w="1587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62D5C3D-6AC0-D491-9780-2E77BC90B8ED}"/>
                </a:ext>
              </a:extLst>
            </p:cNvPr>
            <p:cNvSpPr txBox="1"/>
            <p:nvPr/>
          </p:nvSpPr>
          <p:spPr>
            <a:xfrm>
              <a:off x="3229785" y="503299"/>
              <a:ext cx="565264" cy="289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9203112-BA4A-3E17-991E-DC2913F5BD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8940" y="5498967"/>
              <a:ext cx="4370698" cy="0"/>
            </a:xfrm>
            <a:prstGeom prst="line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D4D1AB5-CFF3-AB22-F74A-CAAD9016FD4F}"/>
                </a:ext>
              </a:extLst>
            </p:cNvPr>
            <p:cNvSpPr txBox="1"/>
            <p:nvPr/>
          </p:nvSpPr>
          <p:spPr>
            <a:xfrm>
              <a:off x="5371816" y="5149923"/>
              <a:ext cx="841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EE9C982-E00A-DFC7-BF4E-CECE7DF06DD1}"/>
              </a:ext>
            </a:extLst>
          </p:cNvPr>
          <p:cNvSpPr txBox="1"/>
          <p:nvPr/>
        </p:nvSpPr>
        <p:spPr>
          <a:xfrm>
            <a:off x="-707" y="6586455"/>
            <a:ext cx="1130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Hogan &amp; Kwon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Angular correlations of fluctuations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17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C61DD7-F042-EFD4-D569-C6C15A0A3551}"/>
              </a:ext>
            </a:extLst>
          </p:cNvPr>
          <p:cNvGrpSpPr/>
          <p:nvPr/>
        </p:nvGrpSpPr>
        <p:grpSpPr>
          <a:xfrm>
            <a:off x="6817452" y="1304407"/>
            <a:ext cx="5057632" cy="4845126"/>
            <a:chOff x="6427801" y="1304407"/>
            <a:chExt cx="5057632" cy="48451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B1B002-9C6E-6338-10A2-0731C01CF41D}"/>
                </a:ext>
              </a:extLst>
            </p:cNvPr>
            <p:cNvGrpSpPr/>
            <p:nvPr/>
          </p:nvGrpSpPr>
          <p:grpSpPr>
            <a:xfrm>
              <a:off x="6427801" y="1304407"/>
              <a:ext cx="5057632" cy="4845126"/>
              <a:chOff x="3678565" y="832447"/>
              <a:chExt cx="4922096" cy="471528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F9D3B5C-81CF-B09F-E346-05CE40AAE622}"/>
                  </a:ext>
                </a:extLst>
              </p:cNvPr>
              <p:cNvGrpSpPr/>
              <p:nvPr/>
            </p:nvGrpSpPr>
            <p:grpSpPr>
              <a:xfrm>
                <a:off x="4431458" y="2276305"/>
                <a:ext cx="3583082" cy="1603167"/>
                <a:chOff x="1001681" y="2525354"/>
                <a:chExt cx="3583082" cy="1603167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21D43DE3-605D-5022-E06B-0B1309D35312}"/>
                    </a:ext>
                  </a:extLst>
                </p:cNvPr>
                <p:cNvSpPr/>
                <p:nvPr/>
              </p:nvSpPr>
              <p:spPr>
                <a:xfrm>
                  <a:off x="1001681" y="2599678"/>
                  <a:ext cx="453589" cy="453589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  <a:effectLst>
                  <a:reflection endPos="0" dir="5400000" sy="-100000" algn="bl" rotWithShape="0"/>
                </a:effectLst>
                <a:scene3d>
                  <a:camera prst="isometricOffAxis2Right">
                    <a:rot lat="2483347" lon="389679" rev="3961793"/>
                  </a:camera>
                  <a:lightRig rig="balanced" dir="t">
                    <a:rot lat="0" lon="0" rev="7200000"/>
                  </a:lightRig>
                </a:scene3d>
                <a:sp3d extrusionH="127000" contourW="12700" prstMaterial="powder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409A5705-6C73-2C1C-EE01-4A94F605B6DC}"/>
                    </a:ext>
                  </a:extLst>
                </p:cNvPr>
                <p:cNvSpPr/>
                <p:nvPr/>
              </p:nvSpPr>
              <p:spPr>
                <a:xfrm>
                  <a:off x="4106971" y="2525354"/>
                  <a:ext cx="477792" cy="477792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  <a:effectLst>
                  <a:reflection endPos="0" dir="5400000" sy="-100000" algn="bl" rotWithShape="0"/>
                </a:effectLst>
                <a:scene3d>
                  <a:camera prst="isometricOffAxis2Right">
                    <a:rot lat="1795791" lon="13045189" rev="20955494"/>
                  </a:camera>
                  <a:lightRig rig="balanced" dir="t">
                    <a:rot lat="0" lon="0" rev="7200000"/>
                  </a:lightRig>
                </a:scene3d>
                <a:sp3d extrusionH="127000" contourW="12700" prstMaterial="powder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69EA885C-2381-ED89-85F0-D729AFC3A1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09836" y="2826473"/>
                  <a:ext cx="1518011" cy="873958"/>
                </a:xfrm>
                <a:prstGeom prst="line">
                  <a:avLst/>
                </a:prstGeom>
                <a:ln w="317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243B9FE-CCA6-FF4D-E513-161752A9E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28476" y="2850351"/>
                  <a:ext cx="1481360" cy="843859"/>
                </a:xfrm>
                <a:prstGeom prst="line">
                  <a:avLst/>
                </a:prstGeom>
                <a:ln w="317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91ECCDFF-6BEF-9B02-3D6E-6C976D02FD9B}"/>
                    </a:ext>
                  </a:extLst>
                </p:cNvPr>
                <p:cNvSpPr/>
                <p:nvPr/>
              </p:nvSpPr>
              <p:spPr>
                <a:xfrm>
                  <a:off x="2668016" y="3439139"/>
                  <a:ext cx="516363" cy="516363"/>
                </a:xfrm>
                <a:prstGeom prst="ellipse">
                  <a:avLst/>
                </a:prstGeom>
                <a:solidFill>
                  <a:schemeClr val="accent1">
                    <a:alpha val="45153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  <a:effectLst>
                  <a:reflection endPos="0" dir="5400000" sy="-100000" algn="bl" rotWithShape="0"/>
                  <a:softEdge rad="0"/>
                </a:effectLst>
                <a:scene3d>
                  <a:camera prst="isometricOffAxis2Right">
                    <a:rot lat="5400000" lon="10799999" rev="16200000"/>
                  </a:camera>
                  <a:lightRig rig="balanced" dir="t">
                    <a:rot lat="0" lon="0" rev="7200000"/>
                  </a:lightRig>
                </a:scene3d>
                <a:sp3d extrusionH="190500" contourW="12700" prstMaterial="clear">
                  <a:extrusionClr>
                    <a:schemeClr val="accent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0D86F1F-BF51-8D24-6226-371484B44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18069" y="3692429"/>
                  <a:ext cx="725514" cy="417185"/>
                </a:xfrm>
                <a:prstGeom prst="line">
                  <a:avLst/>
                </a:prstGeom>
                <a:ln w="31750" cap="rnd">
                  <a:solidFill>
                    <a:srgbClr val="FF0000"/>
                  </a:solidFill>
                  <a:round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12A8546D-3F7D-9279-B046-4A30E8F60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9201" y="3700431"/>
                  <a:ext cx="743565" cy="428090"/>
                </a:xfrm>
                <a:prstGeom prst="line">
                  <a:avLst/>
                </a:prstGeom>
                <a:ln w="31750" cap="rnd">
                  <a:solidFill>
                    <a:srgbClr val="FF0000"/>
                  </a:solidFill>
                  <a:prstDash val="sysDash"/>
                  <a:round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8BFF0C0D-5BF4-17F8-777A-0019902491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14" t="2469" r="4814" b="3704"/>
              <a:stretch/>
            </p:blipFill>
            <p:spPr bwMode="auto">
              <a:xfrm>
                <a:off x="3678565" y="832447"/>
                <a:ext cx="4922096" cy="4715285"/>
              </a:xfrm>
              <a:prstGeom prst="snip1Rect">
                <a:avLst>
                  <a:gd name="adj" fmla="val 31579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318DC18-67AD-C8B9-40D2-6F61D8830801}"/>
                </a:ext>
              </a:extLst>
            </p:cNvPr>
            <p:cNvGrpSpPr/>
            <p:nvPr/>
          </p:nvGrpSpPr>
          <p:grpSpPr>
            <a:xfrm>
              <a:off x="7039584" y="1734661"/>
              <a:ext cx="3924101" cy="3913761"/>
              <a:chOff x="190830" y="1666180"/>
              <a:chExt cx="4624695" cy="4612508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5B64AEA-BF5C-F2E0-BDE9-BFA4495CE3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3017" y="1666180"/>
                <a:ext cx="4612508" cy="4612508"/>
              </a:xfrm>
              <a:prstGeom prst="ellipse">
                <a:avLst/>
              </a:prstGeom>
              <a:noFill/>
              <a:ln w="25400">
                <a:solidFill>
                  <a:srgbClr val="000BF0">
                    <a:alpha val="70000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B220BD1-390E-5848-FDD7-C2638FFB4B3B}"/>
                  </a:ext>
                </a:extLst>
              </p:cNvPr>
              <p:cNvSpPr/>
              <p:nvPr/>
            </p:nvSpPr>
            <p:spPr>
              <a:xfrm>
                <a:off x="190830" y="2946218"/>
                <a:ext cx="4612509" cy="1869279"/>
              </a:xfrm>
              <a:prstGeom prst="ellipse">
                <a:avLst/>
              </a:prstGeom>
              <a:noFill/>
              <a:ln w="25400">
                <a:solidFill>
                  <a:srgbClr val="000BF0">
                    <a:alpha val="70000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8483594-40C3-FB2C-A380-69E702845201}"/>
                </a:ext>
              </a:extLst>
            </p:cNvPr>
            <p:cNvSpPr txBox="1"/>
            <p:nvPr/>
          </p:nvSpPr>
          <p:spPr>
            <a:xfrm>
              <a:off x="8818032" y="2913120"/>
              <a:ext cx="5282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</a:rPr>
                <a:t>𝛾</a:t>
              </a:r>
              <a:endParaRPr lang="en-US" sz="2800" dirty="0"/>
            </a:p>
          </p:txBody>
        </p: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34D36928-EF57-F49B-D4FC-CDA69D9D75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3702" y="3429000"/>
              <a:ext cx="1765830" cy="956807"/>
            </a:xfrm>
            <a:prstGeom prst="arc">
              <a:avLst>
                <a:gd name="adj1" fmla="val 12341969"/>
                <a:gd name="adj2" fmla="val 20038148"/>
              </a:avLst>
            </a:prstGeom>
            <a:ln w="508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48238B-5B18-AF23-C67F-A706C840A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146" y="4201571"/>
            <a:ext cx="6410019" cy="9727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0BC3FF-58B8-6438-8078-47ED1D3067C1}"/>
              </a:ext>
            </a:extLst>
          </p:cNvPr>
          <p:cNvSpPr txBox="1"/>
          <p:nvPr/>
        </p:nvSpPr>
        <p:spPr>
          <a:xfrm>
            <a:off x="316915" y="1304407"/>
            <a:ext cx="7112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‘t Hooft: BH horizon fluctuations (Hawking radiation) have angular correlations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8EF51C-CDC4-B43C-5D8C-D761B48E6856}"/>
              </a:ext>
            </a:extLst>
          </p:cNvPr>
          <p:cNvSpPr txBox="1"/>
          <p:nvPr/>
        </p:nvSpPr>
        <p:spPr>
          <a:xfrm>
            <a:off x="288146" y="2558824"/>
            <a:ext cx="667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Verlinde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&amp; Zurek: horizon responds according to Green’s function for a Laplacian</a:t>
            </a:r>
          </a:p>
        </p:txBody>
      </p:sp>
    </p:spTree>
    <p:extLst>
      <p:ext uri="{BB962C8B-B14F-4D97-AF65-F5344CB8AC3E}">
        <p14:creationId xmlns:p14="http://schemas.microsoft.com/office/powerpoint/2010/main" val="23505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18</a:t>
            </a:fld>
            <a:endParaRPr lang="en-NL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D7DE27D-FCCC-86D3-69F3-F77175AD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84" y="657806"/>
            <a:ext cx="6735416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818DAD-761A-6F38-3B11-9E79C2EB3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184981" y="2986984"/>
            <a:ext cx="5482905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EFEC38-4498-DD66-DC0A-69216EA2402D}"/>
              </a:ext>
            </a:extLst>
          </p:cNvPr>
          <p:cNvSpPr txBox="1"/>
          <p:nvPr/>
        </p:nvSpPr>
        <p:spPr>
          <a:xfrm>
            <a:off x="0" y="-23094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Interferometer geometry can be reconfigured ‘quickly’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4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D0275-414A-B342-8BB3-40C39F79C9D9}"/>
              </a:ext>
            </a:extLst>
          </p:cNvPr>
          <p:cNvSpPr txBox="1"/>
          <p:nvPr/>
        </p:nvSpPr>
        <p:spPr>
          <a:xfrm>
            <a:off x="126749" y="187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Projected sensitivities and signal strength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9327E4-6C8F-0194-E297-60BD8F43E510}"/>
              </a:ext>
            </a:extLst>
          </p:cNvPr>
          <p:cNvGrpSpPr/>
          <p:nvPr/>
        </p:nvGrpSpPr>
        <p:grpSpPr>
          <a:xfrm>
            <a:off x="1053731" y="808583"/>
            <a:ext cx="8632023" cy="6024414"/>
            <a:chOff x="1053731" y="808583"/>
            <a:chExt cx="8632023" cy="6024414"/>
          </a:xfrm>
        </p:grpSpPr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11C72A5-1001-960B-FD56-920320E4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57129" y="6145583"/>
              <a:ext cx="278952" cy="219600"/>
            </a:xfrm>
            <a:prstGeom prst="rect">
              <a:avLst/>
            </a:prstGeom>
          </p:spPr>
        </p:pic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F43E0437-6350-A35D-742B-3F171457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6300" y="6144313"/>
              <a:ext cx="284886" cy="219600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B4CBBB94-BC5E-39C7-1395-B4DE2AE65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17706" y="6146853"/>
              <a:ext cx="278952" cy="219600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6530F49-6BFB-7F4C-66B9-A40ADEFFCDE0}"/>
                </a:ext>
              </a:extLst>
            </p:cNvPr>
            <p:cNvGrpSpPr/>
            <p:nvPr/>
          </p:nvGrpSpPr>
          <p:grpSpPr>
            <a:xfrm>
              <a:off x="1053731" y="808583"/>
              <a:ext cx="8632023" cy="5313154"/>
              <a:chOff x="1254927" y="719347"/>
              <a:chExt cx="8632023" cy="5662404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8FB285C9-A0C1-21C0-625F-4A85825E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65023" y="3862388"/>
                <a:ext cx="542409" cy="233362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C294B47-5C79-D661-7385-E3D0C9DB4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265024" y="4652963"/>
                <a:ext cx="543600" cy="236626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8E7F2929-1952-4286-A575-DC3DAFCAB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65023" y="5414963"/>
                <a:ext cx="542409" cy="233362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7BA580D3-DB8E-B1F8-6919-773F8885C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265023" y="6148388"/>
                <a:ext cx="542409" cy="233362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0A0B3452-EF8E-09F9-5E92-19182DD2D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265024" y="3091072"/>
                <a:ext cx="552505" cy="237706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B197DB18-CF91-724A-A095-3CB117614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254927" y="2300497"/>
                <a:ext cx="552505" cy="237706"/>
              </a:xfrm>
              <a:prstGeom prst="rect">
                <a:avLst/>
              </a:prstGeom>
            </p:spPr>
          </p:pic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6DC45615-489D-8794-6E86-D50961E77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265024" y="1509922"/>
                <a:ext cx="558929" cy="23770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74C561C0-048B-30C1-977A-C10FAD70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271448" y="719347"/>
                <a:ext cx="552505" cy="237706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229A904-4E32-B418-A726-24B6C142F095}"/>
                  </a:ext>
                </a:extLst>
              </p:cNvPr>
              <p:cNvGrpSpPr/>
              <p:nvPr/>
            </p:nvGrpSpPr>
            <p:grpSpPr>
              <a:xfrm>
                <a:off x="1895364" y="838200"/>
                <a:ext cx="7991586" cy="5543551"/>
                <a:chOff x="1895364" y="838200"/>
                <a:chExt cx="7991586" cy="5543551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381D268-FA2F-CCDE-4F2A-23C61F999391}"/>
                    </a:ext>
                  </a:extLst>
                </p:cNvPr>
                <p:cNvGrpSpPr/>
                <p:nvPr/>
              </p:nvGrpSpPr>
              <p:grpSpPr>
                <a:xfrm>
                  <a:off x="1895364" y="838200"/>
                  <a:ext cx="7991586" cy="5543551"/>
                  <a:chOff x="1895364" y="838200"/>
                  <a:chExt cx="7991586" cy="5543551"/>
                </a:xfrm>
              </p:grpSpPr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3886DE07-DEC6-EAD6-3A8B-82FA3E9304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4">
                    <a:alphaModFix/>
                  </a:blip>
                  <a:srcRect l="9518" t="87963" r="8847" b="9096"/>
                  <a:stretch/>
                </p:blipFill>
                <p:spPr>
                  <a:xfrm>
                    <a:off x="1897801" y="6234679"/>
                    <a:ext cx="7989149" cy="147072"/>
                  </a:xfrm>
                  <a:prstGeom prst="snip2SameRect">
                    <a:avLst>
                      <a:gd name="adj1" fmla="val 10343"/>
                      <a:gd name="adj2" fmla="val 11499"/>
                    </a:avLst>
                  </a:prstGeom>
                </p:spPr>
              </p:pic>
              <p:pic>
                <p:nvPicPr>
                  <p:cNvPr id="15" name="Graphic 14">
                    <a:extLst>
                      <a:ext uri="{FF2B5EF4-FFF2-40B4-BE49-F238E27FC236}">
                        <a16:creationId xmlns:a16="http://schemas.microsoft.com/office/drawing/2014/main" id="{7061D834-2E22-3187-F6D2-FFB932A15C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5">
                    <a:extLs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rcRect l="6662" t="2249" b="-1"/>
                  <a:stretch/>
                </p:blipFill>
                <p:spPr>
                  <a:xfrm>
                    <a:off x="1895364" y="838200"/>
                    <a:ext cx="7905861" cy="2407225"/>
                  </a:xfrm>
                  <a:prstGeom prst="rect">
                    <a:avLst/>
                  </a:prstGeom>
                </p:spPr>
              </p:pic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1A952B59-B473-2F5A-C160-894AF3AE62B3}"/>
                      </a:ext>
                    </a:extLst>
                  </p:cNvPr>
                  <p:cNvGrpSpPr/>
                  <p:nvPr/>
                </p:nvGrpSpPr>
                <p:grpSpPr>
                  <a:xfrm>
                    <a:off x="1895364" y="838200"/>
                    <a:ext cx="2437" cy="5534025"/>
                    <a:chOff x="1895364" y="838200"/>
                    <a:chExt cx="2437" cy="5534025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D288B39C-945B-7F72-FB26-635BCA3026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95364" y="2419350"/>
                      <a:ext cx="2437" cy="3952875"/>
                      <a:chOff x="1895364" y="2419350"/>
                      <a:chExt cx="2437" cy="3952875"/>
                    </a:xfrm>
                  </p:grpSpPr>
                  <p:cxnSp>
                    <p:nvCxnSpPr>
                      <p:cNvPr id="25" name="Straight Connector 24">
                        <a:extLst>
                          <a:ext uri="{FF2B5EF4-FFF2-40B4-BE49-F238E27FC236}">
                            <a16:creationId xmlns:a16="http://schemas.microsoft.com/office/drawing/2014/main" id="{F932A8C0-9552-861B-D755-E80D2AE3E0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97801" y="2419350"/>
                        <a:ext cx="0" cy="7905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diamond"/>
                        <a:tailEnd type="diamon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>
                        <a:extLst>
                          <a:ext uri="{FF2B5EF4-FFF2-40B4-BE49-F238E27FC236}">
                            <a16:creationId xmlns:a16="http://schemas.microsoft.com/office/drawing/2014/main" id="{08E18694-8778-EFFA-9D33-10B09EA0E76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95364" y="3209925"/>
                        <a:ext cx="0" cy="7905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diamond"/>
                        <a:tailEnd type="diamon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>
                        <a:extLst>
                          <a:ext uri="{FF2B5EF4-FFF2-40B4-BE49-F238E27FC236}">
                            <a16:creationId xmlns:a16="http://schemas.microsoft.com/office/drawing/2014/main" id="{47F65451-ACC3-587D-7681-D97027D157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97801" y="4000500"/>
                        <a:ext cx="0" cy="7905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diamond"/>
                        <a:tailEnd type="diamon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Straight Connector 35">
                        <a:extLst>
                          <a:ext uri="{FF2B5EF4-FFF2-40B4-BE49-F238E27FC236}">
                            <a16:creationId xmlns:a16="http://schemas.microsoft.com/office/drawing/2014/main" id="{958F9377-A1C7-26E5-F4A6-A89AD87853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97801" y="4791075"/>
                        <a:ext cx="0" cy="7905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diamond"/>
                        <a:tailEnd type="diamon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Straight Connector 36">
                        <a:extLst>
                          <a:ext uri="{FF2B5EF4-FFF2-40B4-BE49-F238E27FC236}">
                            <a16:creationId xmlns:a16="http://schemas.microsoft.com/office/drawing/2014/main" id="{6DD71081-34EA-BE78-D26C-648B36E362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97801" y="5581650"/>
                        <a:ext cx="0" cy="7905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diamond"/>
                        <a:tailEnd type="diamon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AD665680-3978-F232-32B8-B50E91510D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97801" y="1628775"/>
                      <a:ext cx="0" cy="7905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diamond"/>
                      <a:tailEnd type="diamon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B398AC58-DF3E-F346-EF84-96D23C3EFF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95364" y="838200"/>
                      <a:ext cx="0" cy="7905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diamond"/>
                      <a:tailEnd type="diamon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E2A0B41-A6B4-8D10-C807-35BB50C0E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91750" y="3207068"/>
                  <a:ext cx="0" cy="3146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61F1436-21A7-4946-8C37-72FD3946DC60}"/>
                </a:ext>
              </a:extLst>
            </p:cNvPr>
            <p:cNvSpPr txBox="1"/>
            <p:nvPr/>
          </p:nvSpPr>
          <p:spPr>
            <a:xfrm>
              <a:off x="4595043" y="6432887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Frequency (Hz)</a:t>
              </a:r>
              <a:endParaRPr lang="en-NL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F6005A20-D12C-E72C-4FB1-7F19186A7EEC}"/>
              </a:ext>
            </a:extLst>
          </p:cNvPr>
          <p:cNvSpPr txBox="1"/>
          <p:nvPr/>
        </p:nvSpPr>
        <p:spPr>
          <a:xfrm rot="16200000">
            <a:off x="-1481907" y="2978800"/>
            <a:ext cx="427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Displacement ASD (m / (Hz)</a:t>
            </a:r>
            <a:r>
              <a:rPr lang="en-GB" sz="20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1/2</a:t>
            </a:r>
            <a:r>
              <a:rPr lang="en-GB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NL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F2FA55-D054-340E-764B-59A2BB4035C0}"/>
              </a:ext>
            </a:extLst>
          </p:cNvPr>
          <p:cNvGrpSpPr/>
          <p:nvPr/>
        </p:nvGrpSpPr>
        <p:grpSpPr>
          <a:xfrm>
            <a:off x="1694168" y="1550396"/>
            <a:ext cx="7905861" cy="369332"/>
            <a:chOff x="1694168" y="1550396"/>
            <a:chExt cx="7905861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99532F4-0C48-7D0E-7B9A-685166D8D32A}"/>
                </a:ext>
              </a:extLst>
            </p:cNvPr>
            <p:cNvCxnSpPr>
              <a:cxnSpLocks/>
            </p:cNvCxnSpPr>
            <p:nvPr/>
          </p:nvCxnSpPr>
          <p:spPr>
            <a:xfrm>
              <a:off x="1694168" y="1881868"/>
              <a:ext cx="7905861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5A4D5AA-C9E7-F46D-D5D6-CF133DF48C17}"/>
                </a:ext>
              </a:extLst>
            </p:cNvPr>
            <p:cNvSpPr txBox="1"/>
            <p:nvPr/>
          </p:nvSpPr>
          <p:spPr>
            <a:xfrm>
              <a:off x="1836081" y="1550396"/>
              <a:ext cx="4244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(?) </a:t>
              </a:r>
              <a:r>
                <a:rPr lang="en-GB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GQuEST</a:t>
              </a:r>
              <a:r>
                <a:rPr lang="en-GB" dirty="0">
                  <a:solidFill>
                    <a:srgbClr val="00B05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Caltech (ESTIMATE)</a:t>
              </a:r>
              <a:endParaRPr lang="en-NL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F99BA4C-0281-D7FD-2593-0A9605B28CCE}"/>
              </a:ext>
            </a:extLst>
          </p:cNvPr>
          <p:cNvSpPr txBox="1"/>
          <p:nvPr/>
        </p:nvSpPr>
        <p:spPr>
          <a:xfrm>
            <a:off x="3981396" y="1881868"/>
            <a:ext cx="229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Fermilab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Holometer</a:t>
            </a:r>
            <a:endParaRPr lang="en-NL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9A4EBD5-81A4-E289-EA45-D4094764A41F}"/>
              </a:ext>
            </a:extLst>
          </p:cNvPr>
          <p:cNvSpPr txBox="1"/>
          <p:nvPr/>
        </p:nvSpPr>
        <p:spPr>
          <a:xfrm>
            <a:off x="7884343" y="2545270"/>
            <a:ext cx="92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B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Cardiff</a:t>
            </a:r>
            <a:endParaRPr lang="en-NL" dirty="0">
              <a:solidFill>
                <a:srgbClr val="000BF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4228F1-A3A6-8FDB-3BDC-EA5ED0B5AB74}"/>
              </a:ext>
            </a:extLst>
          </p:cNvPr>
          <p:cNvGrpSpPr/>
          <p:nvPr/>
        </p:nvGrpSpPr>
        <p:grpSpPr>
          <a:xfrm>
            <a:off x="1696605" y="2253007"/>
            <a:ext cx="7893949" cy="369332"/>
            <a:chOff x="1696605" y="2219065"/>
            <a:chExt cx="7893949" cy="36933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D353ADD-4497-B66E-9BCF-525309CB9E9B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05" y="2551878"/>
              <a:ext cx="7893949" cy="0"/>
            </a:xfrm>
            <a:prstGeom prst="line">
              <a:avLst/>
            </a:prstGeom>
            <a:ln w="38100" cmpd="dbl">
              <a:solidFill>
                <a:srgbClr val="E701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9E19B9-EF87-CB62-8FC4-9AF0DE939AA6}"/>
                </a:ext>
              </a:extLst>
            </p:cNvPr>
            <p:cNvSpPr txBox="1"/>
            <p:nvPr/>
          </p:nvSpPr>
          <p:spPr>
            <a:xfrm>
              <a:off x="1836081" y="2219065"/>
              <a:ext cx="4986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E701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(?) Zurek et al. signal level (ESTIMATE 3 m arm) </a:t>
              </a:r>
              <a:endParaRPr lang="en-NL" dirty="0">
                <a:solidFill>
                  <a:srgbClr val="E701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94A232-13F8-D421-82FF-2837C66515BD}"/>
              </a:ext>
            </a:extLst>
          </p:cNvPr>
          <p:cNvGrpSpPr/>
          <p:nvPr/>
        </p:nvGrpSpPr>
        <p:grpSpPr>
          <a:xfrm>
            <a:off x="1694168" y="5001653"/>
            <a:ext cx="7893949" cy="369332"/>
            <a:chOff x="1694168" y="5001653"/>
            <a:chExt cx="7893949" cy="369332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2F422C8-9C10-E7D1-9740-0C8BC14BFC3A}"/>
                </a:ext>
              </a:extLst>
            </p:cNvPr>
            <p:cNvCxnSpPr>
              <a:cxnSpLocks/>
            </p:cNvCxnSpPr>
            <p:nvPr/>
          </p:nvCxnSpPr>
          <p:spPr>
            <a:xfrm>
              <a:off x="1694168" y="5370985"/>
              <a:ext cx="7893949" cy="0"/>
            </a:xfrm>
            <a:prstGeom prst="line">
              <a:avLst/>
            </a:prstGeom>
            <a:ln w="38100" cmpd="dbl">
              <a:solidFill>
                <a:srgbClr val="7E00C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A153032-39C0-B7D7-C4B0-6BE94580A519}"/>
                </a:ext>
              </a:extLst>
            </p:cNvPr>
            <p:cNvSpPr txBox="1"/>
            <p:nvPr/>
          </p:nvSpPr>
          <p:spPr>
            <a:xfrm>
              <a:off x="1799093" y="5001653"/>
              <a:ext cx="61980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7E00C4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Kwon &amp; Hogan signal level (transverse fluctuations, 3 m arm) </a:t>
              </a:r>
              <a:endParaRPr lang="en-NL" sz="1800" dirty="0">
                <a:solidFill>
                  <a:srgbClr val="7E00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7" name="Footer Placeholder 2">
            <a:extLst>
              <a:ext uri="{FF2B5EF4-FFF2-40B4-BE49-F238E27FC236}">
                <a16:creationId xmlns:a16="http://schemas.microsoft.com/office/drawing/2014/main" id="{E3EAD32C-1083-4DCD-AF7E-2A47C6BF4FD3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sp>
        <p:nvSpPr>
          <p:cNvPr id="108" name="Slide Number Placeholder 1">
            <a:extLst>
              <a:ext uri="{FF2B5EF4-FFF2-40B4-BE49-F238E27FC236}">
                <a16:creationId xmlns:a16="http://schemas.microsoft.com/office/drawing/2014/main" id="{00E38CBD-557D-E504-30AE-0521A9C9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19</a:t>
            </a:fld>
            <a:endParaRPr lang="en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ABDA96-DE0A-1B5F-A6D0-00CB619ECFFA}"/>
              </a:ext>
            </a:extLst>
          </p:cNvPr>
          <p:cNvGrpSpPr/>
          <p:nvPr/>
        </p:nvGrpSpPr>
        <p:grpSpPr>
          <a:xfrm>
            <a:off x="9885118" y="4499578"/>
            <a:ext cx="1848896" cy="819227"/>
            <a:chOff x="9794862" y="3186111"/>
            <a:chExt cx="1827225" cy="809625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36D7115-1186-F5E2-C14D-0A5196DD3C9F}"/>
                </a:ext>
              </a:extLst>
            </p:cNvPr>
            <p:cNvSpPr txBox="1"/>
            <p:nvPr/>
          </p:nvSpPr>
          <p:spPr>
            <a:xfrm>
              <a:off x="9794862" y="3373914"/>
              <a:ext cx="11271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Noise </a:t>
              </a:r>
            </a:p>
          </p:txBody>
        </p: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56946399-5A8F-2898-4D80-F6BBC776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679112" y="3186111"/>
              <a:ext cx="942975" cy="809625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41B32E3-2067-ABEC-5B1C-CBF759A44DCF}"/>
              </a:ext>
            </a:extLst>
          </p:cNvPr>
          <p:cNvSpPr txBox="1"/>
          <p:nvPr/>
        </p:nvSpPr>
        <p:spPr>
          <a:xfrm>
            <a:off x="67310" y="6405314"/>
            <a:ext cx="1829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Zurek (2022)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Kwon (2022)</a:t>
            </a:r>
          </a:p>
        </p:txBody>
      </p:sp>
    </p:spTree>
    <p:extLst>
      <p:ext uri="{BB962C8B-B14F-4D97-AF65-F5344CB8AC3E}">
        <p14:creationId xmlns:p14="http://schemas.microsoft.com/office/powerpoint/2010/main" val="28631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716280" y="2105561"/>
            <a:ext cx="10759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I: Searching for Quantum Gravity Phenomena with Interferometers </a:t>
            </a:r>
            <a:endParaRPr lang="en-N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610E68B-39F2-FC87-BCB9-79C7C85D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</a:t>
            </a:fld>
            <a:endParaRPr lang="en-NL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4CC5B834-D1F5-2E72-CE74-E9BD9ED7D096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426822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842010" y="2105561"/>
            <a:ext cx="10507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II: Searching for Scalar Field Dark Matter with Interferometers </a:t>
            </a:r>
            <a:endParaRPr lang="en-N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610E68B-39F2-FC87-BCB9-79C7C85D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20</a:t>
            </a:fld>
            <a:endParaRPr lang="en-NL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4CC5B834-D1F5-2E72-CE74-E9BD9ED7D096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252906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75D9E-BF7D-4D32-8B99-447251D1006E}"/>
              </a:ext>
            </a:extLst>
          </p:cNvPr>
          <p:cNvSpPr txBox="1"/>
          <p:nvPr/>
        </p:nvSpPr>
        <p:spPr>
          <a:xfrm>
            <a:off x="0" y="1068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Direct Searches for Scalar Field Dark Matter with Laser Interferometers</a:t>
            </a:r>
            <a:endParaRPr lang="en-NL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65E1E-5813-4935-BD44-6A24594DB867}"/>
              </a:ext>
            </a:extLst>
          </p:cNvPr>
          <p:cNvSpPr txBox="1"/>
          <p:nvPr/>
        </p:nvSpPr>
        <p:spPr>
          <a:xfrm>
            <a:off x="574766" y="2459708"/>
            <a:ext cx="783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4544FB6-1199-49E2-BA53-65D588F53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4" y="4242718"/>
            <a:ext cx="2378927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38808D-A39C-439C-B219-C75FBD78F825}"/>
              </a:ext>
            </a:extLst>
          </p:cNvPr>
          <p:cNvSpPr txBox="1"/>
          <p:nvPr/>
        </p:nvSpPr>
        <p:spPr>
          <a:xfrm>
            <a:off x="574765" y="2893217"/>
            <a:ext cx="844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Gravity Exploration Institute, Cardiff University</a:t>
            </a:r>
          </a:p>
          <a:p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Max-Planck-Institute for Gravitational Physics and Leibniz University Hannover</a:t>
            </a:r>
          </a:p>
          <a:p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School of Physics and Astronomy, University of Glasgow</a:t>
            </a:r>
          </a:p>
          <a:p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Fermi National Accelerator Laboratory, Batavia, Illinois 60510, USA</a:t>
            </a:r>
            <a:endParaRPr lang="en-NL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1BF88-3428-4065-93C8-497D982DA4FD}"/>
              </a:ext>
            </a:extLst>
          </p:cNvPr>
          <p:cNvSpPr txBox="1"/>
          <p:nvPr/>
        </p:nvSpPr>
        <p:spPr>
          <a:xfrm>
            <a:off x="210488" y="2260964"/>
            <a:ext cx="11981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 Lorenzo Aiello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H. Grote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P. Relton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V. Raymond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1,2,3,4</a:t>
            </a:r>
          </a:p>
          <a:p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466A79F-CB21-C742-8E51-AE6AE772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4" y="4105538"/>
            <a:ext cx="2711654" cy="2423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901DF7-866E-46A6-9EA9-475F0C8BA64A}"/>
              </a:ext>
            </a:extLst>
          </p:cNvPr>
          <p:cNvSpPr txBox="1"/>
          <p:nvPr/>
        </p:nvSpPr>
        <p:spPr>
          <a:xfrm>
            <a:off x="8410082" y="1488940"/>
            <a:ext cx="40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Lett. </a:t>
            </a:r>
            <a:r>
              <a:rPr lang="en-GB" b="1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en-GB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121101 (2022)</a:t>
            </a:r>
            <a:endParaRPr lang="en-GB" b="0" i="1" dirty="0">
              <a:solidFill>
                <a:srgbClr val="4117F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1" dirty="0">
                <a:solidFill>
                  <a:srgbClr val="4117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GB" b="0" i="0" dirty="0">
                <a:solidFill>
                  <a:srgbClr val="4117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b="1" i="0" dirty="0">
                <a:solidFill>
                  <a:srgbClr val="4117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600, </a:t>
            </a:r>
            <a:r>
              <a:rPr lang="en-GB" b="0" i="0" dirty="0">
                <a:solidFill>
                  <a:srgbClr val="4117F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424–428 (2021)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275103-B810-534F-85F0-58640EE8F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87" y="5104642"/>
            <a:ext cx="5034337" cy="10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DB4A7F2-E7CE-9659-1A57-C73B4F86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21</a:t>
            </a:fld>
            <a:endParaRPr lang="en-NL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621634C3-D760-AADD-D994-5B2EAAC88CE0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378141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A6D72E-42FF-3C48-AC40-59844C02A330}"/>
              </a:ext>
            </a:extLst>
          </p:cNvPr>
          <p:cNvSpPr txBox="1"/>
          <p:nvPr/>
        </p:nvSpPr>
        <p:spPr>
          <a:xfrm>
            <a:off x="0" y="10263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Matter, broadly speaking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36C32-069D-4942-BA0B-FA6CF6C0E252}"/>
              </a:ext>
            </a:extLst>
          </p:cNvPr>
          <p:cNvSpPr txBox="1"/>
          <p:nvPr/>
        </p:nvSpPr>
        <p:spPr>
          <a:xfrm>
            <a:off x="0" y="1014128"/>
            <a:ext cx="800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(Mostly) issues with gravitation: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275E5B-E66E-1B4C-8335-172F752C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07" y="3892549"/>
            <a:ext cx="7581900" cy="10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BFF79-9617-2745-8538-AAC62AA736D8}"/>
              </a:ext>
            </a:extLst>
          </p:cNvPr>
          <p:cNvSpPr txBox="1"/>
          <p:nvPr/>
        </p:nvSpPr>
        <p:spPr>
          <a:xfrm>
            <a:off x="7664247" y="1755057"/>
            <a:ext cx="4527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1:  add terms here (dark matter)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6C28BA-A425-2F40-BCC8-07EE50FEEB04}"/>
              </a:ext>
            </a:extLst>
          </p:cNvPr>
          <p:cNvCxnSpPr/>
          <p:nvPr/>
        </p:nvCxnSpPr>
        <p:spPr>
          <a:xfrm>
            <a:off x="8804787" y="2698955"/>
            <a:ext cx="0" cy="97339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9E146A-A76D-3E46-AE41-E8110FEE178D}"/>
              </a:ext>
            </a:extLst>
          </p:cNvPr>
          <p:cNvCxnSpPr/>
          <p:nvPr/>
        </p:nvCxnSpPr>
        <p:spPr>
          <a:xfrm flipV="1">
            <a:off x="7624915" y="3746091"/>
            <a:ext cx="309716" cy="120936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1335C4-B13E-874A-852B-CACD665D966D}"/>
              </a:ext>
            </a:extLst>
          </p:cNvPr>
          <p:cNvSpPr txBox="1"/>
          <p:nvPr/>
        </p:nvSpPr>
        <p:spPr>
          <a:xfrm>
            <a:off x="294970" y="2128683"/>
            <a:ext cx="4527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E3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2:  add terms here (modified gravity)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870CC8-E4DA-ED44-8D2C-34C1CD6B1D82}"/>
              </a:ext>
            </a:extLst>
          </p:cNvPr>
          <p:cNvCxnSpPr>
            <a:cxnSpLocks/>
          </p:cNvCxnSpPr>
          <p:nvPr/>
        </p:nvCxnSpPr>
        <p:spPr>
          <a:xfrm>
            <a:off x="1435510" y="3072581"/>
            <a:ext cx="732503" cy="938980"/>
          </a:xfrm>
          <a:prstGeom prst="straightConnector1">
            <a:avLst/>
          </a:prstGeom>
          <a:ln w="76200">
            <a:solidFill>
              <a:srgbClr val="00E3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B5B1CD-DA63-C342-ADC5-C7A3B6818497}"/>
              </a:ext>
            </a:extLst>
          </p:cNvPr>
          <p:cNvSpPr txBox="1"/>
          <p:nvPr/>
        </p:nvSpPr>
        <p:spPr>
          <a:xfrm>
            <a:off x="4134467" y="5157018"/>
            <a:ext cx="5211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3?:  replace the theory (quantum gravity?)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1DABFC-AC80-AD44-AB95-EDBB8D4ED7C6}"/>
              </a:ext>
            </a:extLst>
          </p:cNvPr>
          <p:cNvCxnSpPr/>
          <p:nvPr/>
        </p:nvCxnSpPr>
        <p:spPr>
          <a:xfrm>
            <a:off x="1917290" y="4350774"/>
            <a:ext cx="8391833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0A6231F-E640-3240-A5D7-E531D5F3EAF1}"/>
              </a:ext>
            </a:extLst>
          </p:cNvPr>
          <p:cNvSpPr/>
          <p:nvPr/>
        </p:nvSpPr>
        <p:spPr>
          <a:xfrm>
            <a:off x="7512907" y="1668162"/>
            <a:ext cx="4584357" cy="113682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422F143-262B-ABEF-7EFB-66648918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22</a:t>
            </a:fld>
            <a:endParaRPr lang="en-NL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50A0B95-2BBD-D4CD-61A7-037AD330C2E5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4435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A6D72E-42FF-3C48-AC40-59844C02A330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Developments: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36C32-069D-4942-BA0B-FA6CF6C0E252}"/>
              </a:ext>
            </a:extLst>
          </p:cNvPr>
          <p:cNvSpPr txBox="1"/>
          <p:nvPr/>
        </p:nvSpPr>
        <p:spPr>
          <a:xfrm>
            <a:off x="167951" y="1132115"/>
            <a:ext cx="1222069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WIMPs were not detected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(miracle)</a:t>
            </a:r>
          </a:p>
          <a:p>
            <a:pPr marL="571500" indent="-571500">
              <a:buFontTx/>
              <a:buChar char="-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DM is now in trouble, it does not explain: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distribution in galaxies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(central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overdensity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observed)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galaxies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(too few observed, too aligned)</a:t>
            </a:r>
          </a:p>
          <a:p>
            <a:pPr marL="1028700" lvl="1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Baryonic Tully-Fischer relation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(rotation velocity strongly correlated with luminous matter)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Renzo’s Rule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(features in rotation curve strongly correlated with luminous matter)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Bullet Cluster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(high velocities very improbable with particle DM due to friction)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EABD4A7-4004-76C3-C180-FE638D7A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23</a:t>
            </a:fld>
            <a:endParaRPr lang="en-N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0D291D3-21FB-5489-D6CB-AE35D9D7687D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4362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3106D9E-56FD-BD43-9D27-270494021488}"/>
              </a:ext>
            </a:extLst>
          </p:cNvPr>
          <p:cNvSpPr txBox="1"/>
          <p:nvPr/>
        </p:nvSpPr>
        <p:spPr>
          <a:xfrm>
            <a:off x="144200" y="1512126"/>
            <a:ext cx="1112548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is simpler than other solutions to the problem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 has explained all normal matter, and does not preclude the existence of extra matter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QFT provides machinery to quickly make </a:t>
            </a:r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testable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predictions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6D72E-42FF-3C48-AC40-59844C02A330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still study (particle) DM?</a:t>
            </a:r>
          </a:p>
        </p:txBody>
      </p:sp>
      <p:pic>
        <p:nvPicPr>
          <p:cNvPr id="41" name="Picture 40" descr="Diagram, timeline&#10;&#10;Description automatically generated">
            <a:extLst>
              <a:ext uri="{FF2B5EF4-FFF2-40B4-BE49-F238E27FC236}">
                <a16:creationId xmlns:a16="http://schemas.microsoft.com/office/drawing/2014/main" id="{966BCE1E-371A-8E49-9769-BDC2A31C8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726" y="4335695"/>
            <a:ext cx="6459232" cy="242726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3703927-1B94-0B81-B133-DF473A74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24</a:t>
            </a:fld>
            <a:endParaRPr lang="en-N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3B2591B-7E52-1EAF-9985-619C59758747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14671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A close up of a sign&#10;&#10;Description automatically generated">
            <a:extLst>
              <a:ext uri="{FF2B5EF4-FFF2-40B4-BE49-F238E27FC236}">
                <a16:creationId xmlns:a16="http://schemas.microsoft.com/office/drawing/2014/main" id="{7C262569-3E80-1F42-A8CF-E417D1D84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132" name="Footer Placeholder 8">
            <a:extLst>
              <a:ext uri="{FF2B5EF4-FFF2-40B4-BE49-F238E27FC236}">
                <a16:creationId xmlns:a16="http://schemas.microsoft.com/office/drawing/2014/main" id="{25DEC0F6-033D-C845-B888-37895CF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lide Number Placeholder 9">
            <a:extLst>
              <a:ext uri="{FF2B5EF4-FFF2-40B4-BE49-F238E27FC236}">
                <a16:creationId xmlns:a16="http://schemas.microsoft.com/office/drawing/2014/main" id="{0B72FC9F-9245-E440-B03F-9113733A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E85A68D-D2A4-D54B-AE70-7E3658C0263F}"/>
              </a:ext>
            </a:extLst>
          </p:cNvPr>
          <p:cNvGrpSpPr/>
          <p:nvPr/>
        </p:nvGrpSpPr>
        <p:grpSpPr>
          <a:xfrm>
            <a:off x="7866182" y="2979882"/>
            <a:ext cx="3984473" cy="3317546"/>
            <a:chOff x="7697311" y="1350245"/>
            <a:chExt cx="4366125" cy="3635317"/>
          </a:xfrm>
        </p:grpSpPr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9181F16F-D26E-1C4B-AACA-0A4DA3409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3376" r="8120" b="5439"/>
            <a:stretch/>
          </p:blipFill>
          <p:spPr>
            <a:xfrm>
              <a:off x="7697311" y="1596325"/>
              <a:ext cx="4366125" cy="2888755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1022E79D-7470-8248-BB20-19786AA4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3400" y="4448473"/>
              <a:ext cx="1034098" cy="537089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4595AA6-5DEB-ED42-9C6B-A7F4870CCE1C}"/>
                </a:ext>
              </a:extLst>
            </p:cNvPr>
            <p:cNvSpPr txBox="1"/>
            <p:nvPr/>
          </p:nvSpPr>
          <p:spPr>
            <a:xfrm>
              <a:off x="8320796" y="1350245"/>
              <a:ext cx="3686150" cy="33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Viralised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DM frequency distribution 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71F208C3-8E32-344C-88ED-440C60281670}"/>
              </a:ext>
            </a:extLst>
          </p:cNvPr>
          <p:cNvSpPr txBox="1"/>
          <p:nvPr/>
        </p:nvSpPr>
        <p:spPr>
          <a:xfrm>
            <a:off x="0" y="-4193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Sub-eV scalar field Dark Matter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(includes WISP/VULF,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Dilaton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Modulus, Relaxion, …)</a:t>
            </a:r>
            <a:endParaRPr lang="en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A63C968-809D-2541-8AF9-7439B67650D3}"/>
              </a:ext>
            </a:extLst>
          </p:cNvPr>
          <p:cNvSpPr txBox="1"/>
          <p:nvPr/>
        </p:nvSpPr>
        <p:spPr>
          <a:xfrm>
            <a:off x="134127" y="1625760"/>
            <a:ext cx="9910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Produced in early Universe by e.g. ‘misalignment mechanism’, manifests as oscillating field with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density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ρ</a:t>
            </a:r>
            <a:r>
              <a:rPr lang="en-US" sz="2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N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" name="Graphic 150">
            <a:extLst>
              <a:ext uri="{FF2B5EF4-FFF2-40B4-BE49-F238E27FC236}">
                <a16:creationId xmlns:a16="http://schemas.microsoft.com/office/drawing/2014/main" id="{751E762F-4126-8045-B1A5-3A177A4D4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511" y="3008749"/>
            <a:ext cx="5528209" cy="963422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6507A70-5D54-FF4F-908A-BFFFF8BDC632}"/>
              </a:ext>
            </a:extLst>
          </p:cNvPr>
          <p:cNvSpPr txBox="1"/>
          <p:nvPr/>
        </p:nvSpPr>
        <p:spPr>
          <a:xfrm>
            <a:off x="134126" y="4878880"/>
            <a:ext cx="7732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Trapped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virialised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gravitational potential wells of e.g. galaxies</a:t>
            </a:r>
            <a:endParaRPr lang="en-NL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FF5EFC-23A9-C848-9400-A2330F1EBE6C}"/>
              </a:ext>
            </a:extLst>
          </p:cNvPr>
          <p:cNvCxnSpPr>
            <a:cxnSpLocks/>
          </p:cNvCxnSpPr>
          <p:nvPr/>
        </p:nvCxnSpPr>
        <p:spPr>
          <a:xfrm>
            <a:off x="8741588" y="4522573"/>
            <a:ext cx="62853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9A379D4F-921D-DB40-8601-14140593D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1322" y="4645792"/>
            <a:ext cx="533094" cy="3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B24ABB2-D2CC-443F-BF5D-F820D6403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EC23B-8BB2-7A47-9693-622755BE75A6}"/>
              </a:ext>
            </a:extLst>
          </p:cNvPr>
          <p:cNvSpPr txBox="1"/>
          <p:nvPr/>
        </p:nvSpPr>
        <p:spPr>
          <a:xfrm>
            <a:off x="5122333" y="431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oter Placeholder 8">
            <a:extLst>
              <a:ext uri="{FF2B5EF4-FFF2-40B4-BE49-F238E27FC236}">
                <a16:creationId xmlns:a16="http://schemas.microsoft.com/office/drawing/2014/main" id="{34832038-DE01-F548-896B-DDE0C84D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8B0F4B9E-61DD-6E4C-B7C2-886992A9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ADA6C2-CCA0-6F45-8EEA-0E451AAD1BD1}"/>
              </a:ext>
            </a:extLst>
          </p:cNvPr>
          <p:cNvSpPr txBox="1"/>
          <p:nvPr/>
        </p:nvSpPr>
        <p:spPr>
          <a:xfrm>
            <a:off x="-2" y="4985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Scalar DM changes size and refractive index of solids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D2008A-7AE7-4F44-857D-26D70C61ED93}"/>
              </a:ext>
            </a:extLst>
          </p:cNvPr>
          <p:cNvSpPr txBox="1"/>
          <p:nvPr/>
        </p:nvSpPr>
        <p:spPr>
          <a:xfrm>
            <a:off x="134127" y="3245114"/>
            <a:ext cx="996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Scalar DM changes electron mass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𝑚</a:t>
            </a:r>
            <a:r>
              <a:rPr lang="en-GB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fine structure constant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𝛼</a:t>
            </a:r>
            <a:endParaRPr lang="en-N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8BDFB6-34C8-0049-BC09-19271F20BE50}"/>
              </a:ext>
            </a:extLst>
          </p:cNvPr>
          <p:cNvSpPr txBox="1"/>
          <p:nvPr/>
        </p:nvSpPr>
        <p:spPr>
          <a:xfrm>
            <a:off x="134126" y="5632715"/>
            <a:ext cx="837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Causes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oscillatory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changes of size </a:t>
            </a:r>
            <a:r>
              <a:rPr lang="en-GB" sz="24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GB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refractive index </a:t>
            </a:r>
            <a:r>
              <a:rPr lang="en-GB" sz="24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GB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solids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6E84493-32E8-0E46-8B1E-30559E25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4830" y="4115684"/>
            <a:ext cx="1473200" cy="787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F80E38C-1F55-EF40-87A2-84613F7E4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4733" y="4083934"/>
            <a:ext cx="1282700" cy="8509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9562A46-8E49-8F4D-86FC-2E9E3A516CEE}"/>
              </a:ext>
            </a:extLst>
          </p:cNvPr>
          <p:cNvSpPr txBox="1"/>
          <p:nvPr/>
        </p:nvSpPr>
        <p:spPr>
          <a:xfrm>
            <a:off x="134126" y="1117471"/>
            <a:ext cx="8400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Couples to SM photon and electron fields with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strength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𝛾, 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NL" sz="20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3893FAFC-E004-D048-BFB1-341D140EF1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8048" y="1847743"/>
            <a:ext cx="4552416" cy="8344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E35041-E978-FB4A-AB03-EE227702DB63}"/>
              </a:ext>
            </a:extLst>
          </p:cNvPr>
          <p:cNvSpPr txBox="1"/>
          <p:nvPr/>
        </p:nvSpPr>
        <p:spPr>
          <a:xfrm>
            <a:off x="-1" y="6611779"/>
            <a:ext cx="1684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Grote &amp; Stadnik (2019)</a:t>
            </a:r>
            <a:endParaRPr lang="en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0BF32-DE0F-4044-957E-DF586C89C5B4}"/>
              </a:ext>
            </a:extLst>
          </p:cNvPr>
          <p:cNvGrpSpPr/>
          <p:nvPr/>
        </p:nvGrpSpPr>
        <p:grpSpPr>
          <a:xfrm>
            <a:off x="9057445" y="3929090"/>
            <a:ext cx="2939241" cy="2469873"/>
            <a:chOff x="8850055" y="2665898"/>
            <a:chExt cx="2939241" cy="246987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B9D19AA-DBF8-CF40-AD3E-61854F4AE05E}"/>
                </a:ext>
              </a:extLst>
            </p:cNvPr>
            <p:cNvGrpSpPr/>
            <p:nvPr/>
          </p:nvGrpSpPr>
          <p:grpSpPr>
            <a:xfrm>
              <a:off x="8850055" y="2665898"/>
              <a:ext cx="2939241" cy="2469873"/>
              <a:chOff x="7963618" y="3412530"/>
              <a:chExt cx="2939241" cy="246987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0CD7D5A-0C4A-9540-8032-E5C37570885C}"/>
                  </a:ext>
                </a:extLst>
              </p:cNvPr>
              <p:cNvGrpSpPr/>
              <p:nvPr/>
            </p:nvGrpSpPr>
            <p:grpSpPr>
              <a:xfrm>
                <a:off x="7982059" y="3412530"/>
                <a:ext cx="2895207" cy="2469873"/>
                <a:chOff x="7735116" y="3681332"/>
                <a:chExt cx="2303651" cy="196522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F6E0C57-A8C6-0647-93D8-58306775E949}"/>
                    </a:ext>
                  </a:extLst>
                </p:cNvPr>
                <p:cNvSpPr/>
                <p:nvPr/>
              </p:nvSpPr>
              <p:spPr>
                <a:xfrm rot="5400000">
                  <a:off x="7904331" y="3512117"/>
                  <a:ext cx="1965222" cy="2303651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  <a:alpha val="50000"/>
                      </a:schemeClr>
                    </a:gs>
                    <a:gs pos="99000">
                      <a:schemeClr val="accent1">
                        <a:lumMod val="75000"/>
                        <a:alpha val="50000"/>
                      </a:schemeClr>
                    </a:gs>
                    <a:gs pos="48000">
                      <a:schemeClr val="bg1">
                        <a:alpha val="50000"/>
                      </a:schemeClr>
                    </a:gs>
                    <a:gs pos="63000">
                      <a:schemeClr val="accent1">
                        <a:lumMod val="20000"/>
                        <a:lumOff val="80000"/>
                        <a:alpha val="50000"/>
                      </a:schemeClr>
                    </a:gs>
                    <a:gs pos="29000">
                      <a:schemeClr val="accent1">
                        <a:lumMod val="20000"/>
                        <a:lumOff val="80000"/>
                        <a:alpha val="50000"/>
                      </a:schemeClr>
                    </a:gs>
                  </a:gsLst>
                  <a:lin ang="0" scaled="1"/>
                </a:gradFill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59DFBA0-F021-4C48-A1B3-5C72532B630F}"/>
                    </a:ext>
                  </a:extLst>
                </p:cNvPr>
                <p:cNvSpPr/>
                <p:nvPr/>
              </p:nvSpPr>
              <p:spPr>
                <a:xfrm rot="5400000">
                  <a:off x="8259627" y="3976138"/>
                  <a:ext cx="1279571" cy="134252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  <a:alpha val="80000"/>
                      </a:schemeClr>
                    </a:gs>
                    <a:gs pos="99000">
                      <a:schemeClr val="accent1">
                        <a:lumMod val="75000"/>
                        <a:alpha val="80000"/>
                      </a:schemeClr>
                    </a:gs>
                    <a:gs pos="48000">
                      <a:schemeClr val="bg1">
                        <a:alpha val="80000"/>
                      </a:schemeClr>
                    </a:gs>
                    <a:gs pos="64000">
                      <a:schemeClr val="accent1">
                        <a:lumMod val="20000"/>
                        <a:lumOff val="80000"/>
                        <a:alpha val="8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  <a:alpha val="80000"/>
                      </a:schemeClr>
                    </a:gs>
                  </a:gsLst>
                  <a:lin ang="0" scaled="1"/>
                </a:gra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95159A62-0728-F645-85C0-DCDBC289F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106771" y="4305899"/>
                <a:ext cx="285983" cy="776240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EC036412-7571-9742-94D4-B19F44022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371324" y="4315752"/>
                <a:ext cx="116678" cy="316698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9FB88BF-8E0D-8944-852A-2BD741A97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01699" y="4204976"/>
                <a:ext cx="1687273" cy="1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249C65E-E02A-7D42-AC1E-B5B923302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618" y="4208369"/>
                <a:ext cx="65105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A049ED3F-AEC2-D040-A869-948F41A29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426750" y="4304767"/>
                <a:ext cx="285983" cy="776240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4E4AA03-CC4F-C74F-9C1A-F98285A38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77754" y="4205329"/>
                <a:ext cx="625105" cy="1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D90030E-C5FC-F84C-B7F0-C99BB3CB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233152" y="4113742"/>
              <a:ext cx="190500" cy="1524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FF07EDF-2E0B-4D41-8A8E-D9CCBC7E5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98830" y="4772489"/>
              <a:ext cx="990600" cy="266700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2B00072-007B-1545-8318-D6C9E375D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317" y="4362723"/>
              <a:ext cx="0" cy="409766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8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4C98C9C-9303-EF46-998E-82A68BE16E3F}"/>
              </a:ext>
            </a:extLst>
          </p:cNvPr>
          <p:cNvGrpSpPr/>
          <p:nvPr/>
        </p:nvGrpSpPr>
        <p:grpSpPr>
          <a:xfrm>
            <a:off x="7406064" y="1361336"/>
            <a:ext cx="218810" cy="3406852"/>
            <a:chOff x="4121127" y="1557831"/>
            <a:chExt cx="538924" cy="8391019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6FDAD8C-B477-D146-AECB-72EE390875ED}"/>
                </a:ext>
              </a:extLst>
            </p:cNvPr>
            <p:cNvGrpSpPr/>
            <p:nvPr/>
          </p:nvGrpSpPr>
          <p:grpSpPr>
            <a:xfrm>
              <a:off x="4121127" y="5751514"/>
              <a:ext cx="514676" cy="4197336"/>
              <a:chOff x="4133410" y="746289"/>
              <a:chExt cx="502436" cy="3882655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79401A5E-9B5E-4843-9D09-98986725F4DF}"/>
                  </a:ext>
                </a:extLst>
              </p:cNvPr>
              <p:cNvGrpSpPr/>
              <p:nvPr/>
            </p:nvGrpSpPr>
            <p:grpSpPr>
              <a:xfrm rot="5400000">
                <a:off x="3417777" y="1470885"/>
                <a:ext cx="1942666" cy="493473"/>
                <a:chOff x="4901578" y="2829749"/>
                <a:chExt cx="5241440" cy="1198500"/>
              </a:xfrm>
              <a:scene3d>
                <a:camera prst="orthographicFront">
                  <a:rot lat="0" lon="0" rev="0"/>
                </a:camera>
                <a:lightRig rig="threePt" dir="t"/>
              </a:scene3d>
            </p:grpSpPr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id="{3F7D9C31-23B5-C946-B682-B83679A96229}"/>
                    </a:ext>
                  </a:extLst>
                </p:cNvPr>
                <p:cNvSpPr/>
                <p:nvPr/>
              </p:nvSpPr>
              <p:spPr>
                <a:xfrm>
                  <a:off x="4901578" y="2829750"/>
                  <a:ext cx="1751963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D503D4D0-F54B-A846-B690-A3D14B85B977}"/>
                    </a:ext>
                  </a:extLst>
                </p:cNvPr>
                <p:cNvSpPr/>
                <p:nvPr/>
              </p:nvSpPr>
              <p:spPr>
                <a:xfrm>
                  <a:off x="6653540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6E1FA05C-D7DA-164E-86FA-8B0161940241}"/>
                    </a:ext>
                  </a:extLst>
                </p:cNvPr>
                <p:cNvSpPr/>
                <p:nvPr/>
              </p:nvSpPr>
              <p:spPr>
                <a:xfrm>
                  <a:off x="8398279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6582F483-409E-5046-AA78-AC86E34B5356}"/>
                  </a:ext>
                </a:extLst>
              </p:cNvPr>
              <p:cNvGrpSpPr/>
              <p:nvPr/>
            </p:nvGrpSpPr>
            <p:grpSpPr>
              <a:xfrm rot="5400000">
                <a:off x="3410152" y="3412213"/>
                <a:ext cx="1939989" cy="493473"/>
                <a:chOff x="4908801" y="2829749"/>
                <a:chExt cx="5234217" cy="1198499"/>
              </a:xfrm>
              <a:scene3d>
                <a:camera prst="orthographicFront">
                  <a:rot lat="0" lon="0" rev="0"/>
                </a:camera>
                <a:lightRig rig="threePt" dir="t"/>
              </a:scene3d>
            </p:grpSpPr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C80698C9-798D-2C47-95C1-E71CB7411513}"/>
                    </a:ext>
                  </a:extLst>
                </p:cNvPr>
                <p:cNvSpPr/>
                <p:nvPr/>
              </p:nvSpPr>
              <p:spPr>
                <a:xfrm>
                  <a:off x="4908801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id="{AD271F7B-3598-6B40-B3C9-A9BB92F97FE4}"/>
                    </a:ext>
                  </a:extLst>
                </p:cNvPr>
                <p:cNvSpPr/>
                <p:nvPr/>
              </p:nvSpPr>
              <p:spPr>
                <a:xfrm>
                  <a:off x="6653540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id="{2B8BD3FC-360D-D74F-ACCF-012E725B6567}"/>
                    </a:ext>
                  </a:extLst>
                </p:cNvPr>
                <p:cNvSpPr/>
                <p:nvPr/>
              </p:nvSpPr>
              <p:spPr>
                <a:xfrm>
                  <a:off x="8398279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2EB69FE-EA6B-0845-AFB7-4624D552E7E0}"/>
                </a:ext>
              </a:extLst>
            </p:cNvPr>
            <p:cNvGrpSpPr/>
            <p:nvPr/>
          </p:nvGrpSpPr>
          <p:grpSpPr>
            <a:xfrm>
              <a:off x="4145374" y="1557831"/>
              <a:ext cx="514677" cy="4193681"/>
              <a:chOff x="4133409" y="748966"/>
              <a:chExt cx="502437" cy="3879275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222664EE-F747-CF44-9BCA-0919B0108A6C}"/>
                  </a:ext>
                </a:extLst>
              </p:cNvPr>
              <p:cNvGrpSpPr/>
              <p:nvPr/>
            </p:nvGrpSpPr>
            <p:grpSpPr>
              <a:xfrm rot="5400000">
                <a:off x="3419115" y="1472224"/>
                <a:ext cx="1939989" cy="493473"/>
                <a:chOff x="4908801" y="2829749"/>
                <a:chExt cx="5234217" cy="1198499"/>
              </a:xfrm>
              <a:scene3d>
                <a:camera prst="orthographicFront">
                  <a:rot lat="0" lon="0" rev="0"/>
                </a:camera>
                <a:lightRig rig="threePt" dir="t"/>
              </a:scene3d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2199E01-AF4A-2242-A01B-52919C47D7BA}"/>
                    </a:ext>
                  </a:extLst>
                </p:cNvPr>
                <p:cNvSpPr/>
                <p:nvPr/>
              </p:nvSpPr>
              <p:spPr>
                <a:xfrm>
                  <a:off x="4908801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FBC40FE1-C929-F54C-A347-4A736E586147}"/>
                    </a:ext>
                  </a:extLst>
                </p:cNvPr>
                <p:cNvSpPr/>
                <p:nvPr/>
              </p:nvSpPr>
              <p:spPr>
                <a:xfrm>
                  <a:off x="6653540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A7EB5B6E-2841-9444-96D6-B7DFED087B82}"/>
                    </a:ext>
                  </a:extLst>
                </p:cNvPr>
                <p:cNvSpPr/>
                <p:nvPr/>
              </p:nvSpPr>
              <p:spPr>
                <a:xfrm>
                  <a:off x="8398279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A6195F09-8ECB-8542-A814-CC4124C5F3A6}"/>
                  </a:ext>
                </a:extLst>
              </p:cNvPr>
              <p:cNvGrpSpPr/>
              <p:nvPr/>
            </p:nvGrpSpPr>
            <p:grpSpPr>
              <a:xfrm rot="5400000">
                <a:off x="3410504" y="3411860"/>
                <a:ext cx="1939286" cy="493476"/>
                <a:chOff x="4908801" y="2829743"/>
                <a:chExt cx="5232319" cy="1198505"/>
              </a:xfrm>
              <a:scene3d>
                <a:camera prst="orthographicFront">
                  <a:rot lat="0" lon="0" rev="0"/>
                </a:camera>
                <a:lightRig rig="threePt" dir="t"/>
              </a:scene3d>
            </p:grpSpPr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E8742AC1-F674-1A47-A333-1F8BCBA99AFF}"/>
                    </a:ext>
                  </a:extLst>
                </p:cNvPr>
                <p:cNvSpPr/>
                <p:nvPr/>
              </p:nvSpPr>
              <p:spPr>
                <a:xfrm>
                  <a:off x="4908801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A13B2091-1A97-3144-8712-9370CEBC1BF1}"/>
                    </a:ext>
                  </a:extLst>
                </p:cNvPr>
                <p:cNvSpPr/>
                <p:nvPr/>
              </p:nvSpPr>
              <p:spPr>
                <a:xfrm>
                  <a:off x="6653540" y="2829749"/>
                  <a:ext cx="17447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24FB4D51-F20E-D047-8101-DDFCF6ECF068}"/>
                    </a:ext>
                  </a:extLst>
                </p:cNvPr>
                <p:cNvSpPr/>
                <p:nvPr/>
              </p:nvSpPr>
              <p:spPr>
                <a:xfrm>
                  <a:off x="8398281" y="2829743"/>
                  <a:ext cx="1742839" cy="1198499"/>
                </a:xfrm>
                <a:custGeom>
                  <a:avLst/>
                  <a:gdLst>
                    <a:gd name="connsiteX0" fmla="*/ 0 w 5704764"/>
                    <a:gd name="connsiteY0" fmla="*/ 1952539 h 3918726"/>
                    <a:gd name="connsiteX1" fmla="*/ 1897039 w 5704764"/>
                    <a:gd name="connsiteY1" fmla="*/ 55500 h 3918726"/>
                    <a:gd name="connsiteX2" fmla="*/ 3807725 w 5704764"/>
                    <a:gd name="connsiteY2" fmla="*/ 3863226 h 3918726"/>
                    <a:gd name="connsiteX3" fmla="*/ 5704764 w 5704764"/>
                    <a:gd name="connsiteY3" fmla="*/ 1966187 h 39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764" h="3918726">
                      <a:moveTo>
                        <a:pt x="0" y="1952539"/>
                      </a:moveTo>
                      <a:cubicBezTo>
                        <a:pt x="631209" y="844795"/>
                        <a:pt x="1262418" y="-262948"/>
                        <a:pt x="1897039" y="55500"/>
                      </a:cubicBezTo>
                      <a:cubicBezTo>
                        <a:pt x="2531660" y="373948"/>
                        <a:pt x="3173104" y="3544778"/>
                        <a:pt x="3807725" y="3863226"/>
                      </a:cubicBezTo>
                      <a:cubicBezTo>
                        <a:pt x="4442346" y="4181674"/>
                        <a:pt x="5073555" y="3073930"/>
                        <a:pt x="5704764" y="196618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7F6642-E3F6-E847-B2AB-10C81A24CF27}"/>
              </a:ext>
            </a:extLst>
          </p:cNvPr>
          <p:cNvSpPr txBox="1"/>
          <p:nvPr/>
        </p:nvSpPr>
        <p:spPr>
          <a:xfrm>
            <a:off x="10193715" y="4860282"/>
            <a:ext cx="1847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D718F-7C48-DF4A-9EA5-B13DABB02723}"/>
              </a:ext>
            </a:extLst>
          </p:cNvPr>
          <p:cNvSpPr txBox="1"/>
          <p:nvPr/>
        </p:nvSpPr>
        <p:spPr>
          <a:xfrm>
            <a:off x="10727668" y="4751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898C56-8590-C64A-93AA-1A8A1C1802AC}"/>
              </a:ext>
            </a:extLst>
          </p:cNvPr>
          <p:cNvGrpSpPr/>
          <p:nvPr/>
        </p:nvGrpSpPr>
        <p:grpSpPr>
          <a:xfrm>
            <a:off x="7526485" y="4668506"/>
            <a:ext cx="3615496" cy="214163"/>
            <a:chOff x="4417723" y="9703335"/>
            <a:chExt cx="8904906" cy="52748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3C4BC19-713B-3F43-B425-FB65C1B5A327}"/>
                </a:ext>
              </a:extLst>
            </p:cNvPr>
            <p:cNvGrpSpPr/>
            <p:nvPr/>
          </p:nvGrpSpPr>
          <p:grpSpPr>
            <a:xfrm>
              <a:off x="5746121" y="9703338"/>
              <a:ext cx="7576508" cy="527477"/>
              <a:chOff x="5806956" y="9352156"/>
              <a:chExt cx="7263641" cy="50569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ADFCFA-D6B3-0643-BBA1-233D404C4984}"/>
                  </a:ext>
                </a:extLst>
              </p:cNvPr>
              <p:cNvGrpSpPr/>
              <p:nvPr/>
            </p:nvGrpSpPr>
            <p:grpSpPr>
              <a:xfrm rot="5400000">
                <a:off x="7541238" y="7617874"/>
                <a:ext cx="493423" cy="3961988"/>
                <a:chOff x="4133410" y="748966"/>
                <a:chExt cx="502436" cy="3879978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8DFCCC86-CE22-A649-A396-CE05B2F5B0BD}"/>
                    </a:ext>
                  </a:extLst>
                </p:cNvPr>
                <p:cNvGrpSpPr/>
                <p:nvPr/>
              </p:nvGrpSpPr>
              <p:grpSpPr>
                <a:xfrm rot="5400000">
                  <a:off x="3419115" y="1472224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100" name="Freeform 99">
                    <a:extLst>
                      <a:ext uri="{FF2B5EF4-FFF2-40B4-BE49-F238E27FC236}">
                        <a16:creationId xmlns:a16="http://schemas.microsoft.com/office/drawing/2014/main" id="{D302BE27-A80D-5244-A94C-984CB1B9D8F1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Freeform 100">
                    <a:extLst>
                      <a:ext uri="{FF2B5EF4-FFF2-40B4-BE49-F238E27FC236}">
                        <a16:creationId xmlns:a16="http://schemas.microsoft.com/office/drawing/2014/main" id="{12EAFAA8-4749-A64F-A519-7C919F6803C4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Freeform 101">
                    <a:extLst>
                      <a:ext uri="{FF2B5EF4-FFF2-40B4-BE49-F238E27FC236}">
                        <a16:creationId xmlns:a16="http://schemas.microsoft.com/office/drawing/2014/main" id="{42F30E57-BD34-4A45-BAFF-EC0104EEBD91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89B4965-EB9F-394F-BBBB-77F9BAA5E13F}"/>
                    </a:ext>
                  </a:extLst>
                </p:cNvPr>
                <p:cNvGrpSpPr/>
                <p:nvPr/>
              </p:nvGrpSpPr>
              <p:grpSpPr>
                <a:xfrm rot="5400000">
                  <a:off x="3410152" y="3412213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97" name="Freeform 96">
                    <a:extLst>
                      <a:ext uri="{FF2B5EF4-FFF2-40B4-BE49-F238E27FC236}">
                        <a16:creationId xmlns:a16="http://schemas.microsoft.com/office/drawing/2014/main" id="{AE95F25C-EAE7-6049-AE7B-82EA96F96244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A3459A44-59C0-024B-A6F9-EC90A894C704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Freeform 98">
                    <a:extLst>
                      <a:ext uri="{FF2B5EF4-FFF2-40B4-BE49-F238E27FC236}">
                        <a16:creationId xmlns:a16="http://schemas.microsoft.com/office/drawing/2014/main" id="{1050FB91-DEC6-8149-9A99-9B3B92E7A340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BC057D1-DCE0-D04D-B32B-F1BC05B275BD}"/>
                  </a:ext>
                </a:extLst>
              </p:cNvPr>
              <p:cNvGrpSpPr/>
              <p:nvPr/>
            </p:nvGrpSpPr>
            <p:grpSpPr>
              <a:xfrm rot="5400000">
                <a:off x="11173058" y="7960311"/>
                <a:ext cx="493424" cy="3301655"/>
                <a:chOff x="4133410" y="1395630"/>
                <a:chExt cx="502437" cy="3233314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599BE1EA-358B-DE41-92E6-65BC9404063C}"/>
                    </a:ext>
                  </a:extLst>
                </p:cNvPr>
                <p:cNvGrpSpPr/>
                <p:nvPr/>
              </p:nvGrpSpPr>
              <p:grpSpPr>
                <a:xfrm rot="5400000">
                  <a:off x="3742447" y="1795556"/>
                  <a:ext cx="1293326" cy="493474"/>
                  <a:chOff x="6653540" y="2829747"/>
                  <a:chExt cx="3489478" cy="1198501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FB462C8C-E016-A648-994B-383B36D09475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7"/>
                    <a:ext cx="1744739" cy="1198500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>
                    <a:extLst>
                      <a:ext uri="{FF2B5EF4-FFF2-40B4-BE49-F238E27FC236}">
                        <a16:creationId xmlns:a16="http://schemas.microsoft.com/office/drawing/2014/main" id="{5D7CCC27-E9FA-4C4C-B56B-24E8A46610E7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B08DD09E-93D8-644E-9034-70D1A877C03A}"/>
                    </a:ext>
                  </a:extLst>
                </p:cNvPr>
                <p:cNvGrpSpPr/>
                <p:nvPr/>
              </p:nvGrpSpPr>
              <p:grpSpPr>
                <a:xfrm rot="5400000">
                  <a:off x="3410152" y="3412213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FC4A308B-AB90-C347-8FCA-21337F6257BA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A0E12DF8-B0ED-1649-885B-7E5AA4A4D954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Freeform 91">
                    <a:extLst>
                      <a:ext uri="{FF2B5EF4-FFF2-40B4-BE49-F238E27FC236}">
                        <a16:creationId xmlns:a16="http://schemas.microsoft.com/office/drawing/2014/main" id="{62D3872F-BC22-5844-B7C4-BA7C79C10231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5367CE5-5A06-8148-99D5-4565CC364DC9}"/>
                </a:ext>
              </a:extLst>
            </p:cNvPr>
            <p:cNvGrpSpPr/>
            <p:nvPr/>
          </p:nvGrpSpPr>
          <p:grpSpPr>
            <a:xfrm rot="10800000">
              <a:off x="4417723" y="9703335"/>
              <a:ext cx="1328396" cy="505495"/>
              <a:chOff x="6653542" y="2829751"/>
              <a:chExt cx="3489476" cy="1198499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52E2398-3D50-3540-B7E3-0F4F59171798}"/>
                  </a:ext>
                </a:extLst>
              </p:cNvPr>
              <p:cNvSpPr/>
              <p:nvPr/>
            </p:nvSpPr>
            <p:spPr>
              <a:xfrm>
                <a:off x="6653542" y="2829751"/>
                <a:ext cx="1744738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9CF19BC1-A0C5-2F41-ADEC-0B5F92CB2ED5}"/>
                  </a:ext>
                </a:extLst>
              </p:cNvPr>
              <p:cNvSpPr/>
              <p:nvPr/>
            </p:nvSpPr>
            <p:spPr>
              <a:xfrm>
                <a:off x="8398280" y="2829751"/>
                <a:ext cx="1744738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10B76A-D985-654B-AA48-4D1B29702D18}"/>
              </a:ext>
            </a:extLst>
          </p:cNvPr>
          <p:cNvGrpSpPr/>
          <p:nvPr/>
        </p:nvGrpSpPr>
        <p:grpSpPr>
          <a:xfrm rot="5400000">
            <a:off x="6563933" y="3910579"/>
            <a:ext cx="208965" cy="1702992"/>
            <a:chOff x="4133410" y="748966"/>
            <a:chExt cx="502436" cy="387997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97A6CD8-CC22-FD47-A64E-A70048E28C06}"/>
                </a:ext>
              </a:extLst>
            </p:cNvPr>
            <p:cNvGrpSpPr/>
            <p:nvPr/>
          </p:nvGrpSpPr>
          <p:grpSpPr>
            <a:xfrm rot="5400000">
              <a:off x="3419115" y="1472224"/>
              <a:ext cx="1939989" cy="493473"/>
              <a:chOff x="4908801" y="2829749"/>
              <a:chExt cx="5234217" cy="1198499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A732A5-A668-934E-8DFD-8920FA1A6605}"/>
                  </a:ext>
                </a:extLst>
              </p:cNvPr>
              <p:cNvSpPr/>
              <p:nvPr/>
            </p:nvSpPr>
            <p:spPr>
              <a:xfrm>
                <a:off x="4908801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stealth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5540BEA-EF16-FE49-84F0-7690CCDDC2B3}"/>
                  </a:ext>
                </a:extLst>
              </p:cNvPr>
              <p:cNvSpPr/>
              <p:nvPr/>
            </p:nvSpPr>
            <p:spPr>
              <a:xfrm>
                <a:off x="6653540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stealth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6609C66-9607-8645-AE83-4A2BA2CCB23F}"/>
                  </a:ext>
                </a:extLst>
              </p:cNvPr>
              <p:cNvSpPr/>
              <p:nvPr/>
            </p:nvSpPr>
            <p:spPr>
              <a:xfrm>
                <a:off x="8398279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stealth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E4A354A-45F6-1844-936D-08FCEA8FEF65}"/>
                </a:ext>
              </a:extLst>
            </p:cNvPr>
            <p:cNvGrpSpPr/>
            <p:nvPr/>
          </p:nvGrpSpPr>
          <p:grpSpPr>
            <a:xfrm rot="5400000">
              <a:off x="3410152" y="3412213"/>
              <a:ext cx="1939989" cy="493473"/>
              <a:chOff x="4908801" y="2829749"/>
              <a:chExt cx="5234217" cy="1198499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355B107B-0B0D-C345-BA12-270FD9A936FB}"/>
                  </a:ext>
                </a:extLst>
              </p:cNvPr>
              <p:cNvSpPr/>
              <p:nvPr/>
            </p:nvSpPr>
            <p:spPr>
              <a:xfrm>
                <a:off x="4908801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stealth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280798B-EB55-F04F-BE97-54081059861E}"/>
                  </a:ext>
                </a:extLst>
              </p:cNvPr>
              <p:cNvSpPr/>
              <p:nvPr/>
            </p:nvSpPr>
            <p:spPr>
              <a:xfrm>
                <a:off x="6653540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stealth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9788F6F-540B-A249-A948-44E94A7A0BF1}"/>
                  </a:ext>
                </a:extLst>
              </p:cNvPr>
              <p:cNvSpPr/>
              <p:nvPr/>
            </p:nvSpPr>
            <p:spPr>
              <a:xfrm>
                <a:off x="8398279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stealth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6B8F9-DF32-AB4F-B6D9-0F5133FAA653}"/>
              </a:ext>
            </a:extLst>
          </p:cNvPr>
          <p:cNvSpPr/>
          <p:nvPr/>
        </p:nvSpPr>
        <p:spPr>
          <a:xfrm rot="18900000">
            <a:off x="6963960" y="4800807"/>
            <a:ext cx="1213784" cy="38770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  <a:gs pos="47000">
                <a:schemeClr val="bg1">
                  <a:alpha val="50000"/>
                </a:schemeClr>
              </a:gs>
              <a:gs pos="64000">
                <a:schemeClr val="accent1">
                  <a:lumMod val="20000"/>
                  <a:lumOff val="80000"/>
                  <a:alpha val="50000"/>
                </a:schemeClr>
              </a:gs>
              <a:gs pos="29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1"/>
          </a:gra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8C0E4D-5A2D-3848-8265-53BDBB94B7E5}"/>
              </a:ext>
            </a:extLst>
          </p:cNvPr>
          <p:cNvGrpSpPr/>
          <p:nvPr/>
        </p:nvGrpSpPr>
        <p:grpSpPr>
          <a:xfrm rot="5400000">
            <a:off x="6563933" y="3910580"/>
            <a:ext cx="208965" cy="1702992"/>
            <a:chOff x="4133410" y="748966"/>
            <a:chExt cx="502436" cy="38799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8BA5E46-4AD7-6E4D-AA09-08515BB56521}"/>
                </a:ext>
              </a:extLst>
            </p:cNvPr>
            <p:cNvGrpSpPr/>
            <p:nvPr/>
          </p:nvGrpSpPr>
          <p:grpSpPr>
            <a:xfrm rot="5400000">
              <a:off x="3419115" y="1472224"/>
              <a:ext cx="1939989" cy="493473"/>
              <a:chOff x="4908801" y="2829749"/>
              <a:chExt cx="5234217" cy="1198499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9576EDF-5925-B04A-830E-365589211819}"/>
                  </a:ext>
                </a:extLst>
              </p:cNvPr>
              <p:cNvSpPr/>
              <p:nvPr/>
            </p:nvSpPr>
            <p:spPr>
              <a:xfrm>
                <a:off x="4908801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BE37F3F-6035-9E42-BE3F-C1C63A8B0728}"/>
                  </a:ext>
                </a:extLst>
              </p:cNvPr>
              <p:cNvSpPr/>
              <p:nvPr/>
            </p:nvSpPr>
            <p:spPr>
              <a:xfrm>
                <a:off x="6653540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CC16192-FEF7-8342-AA0A-B197567C6FA4}"/>
                  </a:ext>
                </a:extLst>
              </p:cNvPr>
              <p:cNvSpPr/>
              <p:nvPr/>
            </p:nvSpPr>
            <p:spPr>
              <a:xfrm>
                <a:off x="8398279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3F889C5-5228-5D4E-A5F3-D42D1910A9B0}"/>
                </a:ext>
              </a:extLst>
            </p:cNvPr>
            <p:cNvGrpSpPr/>
            <p:nvPr/>
          </p:nvGrpSpPr>
          <p:grpSpPr>
            <a:xfrm rot="5400000">
              <a:off x="3410152" y="3412213"/>
              <a:ext cx="1939989" cy="493473"/>
              <a:chOff x="4908801" y="2829749"/>
              <a:chExt cx="5234217" cy="1198499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B18E4E8-10F9-FC40-BF6E-14070672D137}"/>
                  </a:ext>
                </a:extLst>
              </p:cNvPr>
              <p:cNvSpPr/>
              <p:nvPr/>
            </p:nvSpPr>
            <p:spPr>
              <a:xfrm>
                <a:off x="4908801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A1F81FF-0487-6046-88A3-0A5B1671D0C6}"/>
                  </a:ext>
                </a:extLst>
              </p:cNvPr>
              <p:cNvSpPr/>
              <p:nvPr/>
            </p:nvSpPr>
            <p:spPr>
              <a:xfrm>
                <a:off x="6653540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10D0877-2A9B-3641-8293-F9D02DF6A73A}"/>
                  </a:ext>
                </a:extLst>
              </p:cNvPr>
              <p:cNvSpPr/>
              <p:nvPr/>
            </p:nvSpPr>
            <p:spPr>
              <a:xfrm>
                <a:off x="8398279" y="2829749"/>
                <a:ext cx="1744739" cy="1198499"/>
              </a:xfrm>
              <a:custGeom>
                <a:avLst/>
                <a:gdLst>
                  <a:gd name="connsiteX0" fmla="*/ 0 w 5704764"/>
                  <a:gd name="connsiteY0" fmla="*/ 1952539 h 3918726"/>
                  <a:gd name="connsiteX1" fmla="*/ 1897039 w 5704764"/>
                  <a:gd name="connsiteY1" fmla="*/ 55500 h 3918726"/>
                  <a:gd name="connsiteX2" fmla="*/ 3807725 w 5704764"/>
                  <a:gd name="connsiteY2" fmla="*/ 3863226 h 3918726"/>
                  <a:gd name="connsiteX3" fmla="*/ 5704764 w 5704764"/>
                  <a:gd name="connsiteY3" fmla="*/ 1966187 h 391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4764" h="3918726">
                    <a:moveTo>
                      <a:pt x="0" y="1952539"/>
                    </a:moveTo>
                    <a:cubicBezTo>
                      <a:pt x="631209" y="844795"/>
                      <a:pt x="1262418" y="-262948"/>
                      <a:pt x="1897039" y="55500"/>
                    </a:cubicBezTo>
                    <a:cubicBezTo>
                      <a:pt x="2531660" y="373948"/>
                      <a:pt x="3173104" y="3544778"/>
                      <a:pt x="3807725" y="3863226"/>
                    </a:cubicBezTo>
                    <a:cubicBezTo>
                      <a:pt x="4442346" y="4181674"/>
                      <a:pt x="5073555" y="3073930"/>
                      <a:pt x="5704764" y="196618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A1203B4-3778-DF4A-9032-3D1E14970874}"/>
              </a:ext>
            </a:extLst>
          </p:cNvPr>
          <p:cNvSpPr/>
          <p:nvPr/>
        </p:nvSpPr>
        <p:spPr>
          <a:xfrm>
            <a:off x="7035843" y="1058272"/>
            <a:ext cx="941375" cy="3030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  <a:gs pos="48000">
                <a:schemeClr val="bg1"/>
              </a:gs>
              <a:gs pos="64000">
                <a:schemeClr val="accent1">
                  <a:lumMod val="20000"/>
                  <a:lumOff val="80000"/>
                </a:schemeClr>
              </a:gs>
              <a:gs pos="3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8E5F677-6387-2D40-A4F3-EF82DE353021}"/>
              </a:ext>
            </a:extLst>
          </p:cNvPr>
          <p:cNvSpPr/>
          <p:nvPr/>
        </p:nvSpPr>
        <p:spPr>
          <a:xfrm rot="5400000">
            <a:off x="10830640" y="4611159"/>
            <a:ext cx="941375" cy="3030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  <a:gs pos="48000">
                <a:schemeClr val="bg1"/>
              </a:gs>
              <a:gs pos="64000">
                <a:schemeClr val="accent1">
                  <a:lumMod val="20000"/>
                  <a:lumOff val="80000"/>
                </a:schemeClr>
              </a:gs>
              <a:gs pos="3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0EB934A-D605-4EFA-A0BC-546A2245AF41}"/>
              </a:ext>
            </a:extLst>
          </p:cNvPr>
          <p:cNvGrpSpPr/>
          <p:nvPr/>
        </p:nvGrpSpPr>
        <p:grpSpPr>
          <a:xfrm>
            <a:off x="6694707" y="1015751"/>
            <a:ext cx="4800702" cy="5773669"/>
            <a:chOff x="6694707" y="1015751"/>
            <a:chExt cx="4800702" cy="577366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1D77FE7-21FF-E24D-ACA2-8B9601816F08}"/>
                </a:ext>
              </a:extLst>
            </p:cNvPr>
            <p:cNvCxnSpPr>
              <a:cxnSpLocks/>
            </p:cNvCxnSpPr>
            <p:nvPr/>
          </p:nvCxnSpPr>
          <p:spPr>
            <a:xfrm>
              <a:off x="7323441" y="4771124"/>
              <a:ext cx="0" cy="1293224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964CD9A-140C-4618-870D-7B392A1EBFE2}"/>
                </a:ext>
              </a:extLst>
            </p:cNvPr>
            <p:cNvGrpSpPr/>
            <p:nvPr/>
          </p:nvGrpSpPr>
          <p:grpSpPr>
            <a:xfrm>
              <a:off x="6694707" y="1015751"/>
              <a:ext cx="4800702" cy="5773669"/>
              <a:chOff x="6694707" y="1015751"/>
              <a:chExt cx="4800702" cy="5773669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0C2F6E9-5401-5A4A-B404-966BCDB16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3061" y="5377541"/>
                <a:ext cx="0" cy="777453"/>
              </a:xfrm>
              <a:prstGeom prst="line">
                <a:avLst/>
              </a:prstGeom>
              <a:ln w="15875">
                <a:solidFill>
                  <a:srgbClr val="0005FF"/>
                </a:solidFill>
                <a:prstDash val="sysDot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2E6BBAA-4FA2-074E-84D2-6FA2980FF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7703" y="5238876"/>
                <a:ext cx="0" cy="1119822"/>
              </a:xfrm>
              <a:prstGeom prst="line">
                <a:avLst/>
              </a:prstGeom>
              <a:ln w="6350">
                <a:solidFill>
                  <a:srgbClr val="0005FF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AD3F29E8-F737-479B-869B-6DBE4CE3FE40}"/>
                  </a:ext>
                </a:extLst>
              </p:cNvPr>
              <p:cNvGrpSpPr/>
              <p:nvPr/>
            </p:nvGrpSpPr>
            <p:grpSpPr>
              <a:xfrm>
                <a:off x="6694707" y="1015751"/>
                <a:ext cx="4800702" cy="4363912"/>
                <a:chOff x="6054627" y="1107191"/>
                <a:chExt cx="4800702" cy="4363912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6909654A-E773-F841-8160-9412650E88FE}"/>
                    </a:ext>
                  </a:extLst>
                </p:cNvPr>
                <p:cNvSpPr/>
                <p:nvPr/>
              </p:nvSpPr>
              <p:spPr>
                <a:xfrm>
                  <a:off x="6264717" y="1107191"/>
                  <a:ext cx="1218705" cy="392349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  <a:alpha val="30000"/>
                      </a:schemeClr>
                    </a:gs>
                    <a:gs pos="100000">
                      <a:schemeClr val="accent1">
                        <a:lumMod val="75000"/>
                        <a:alpha val="30000"/>
                      </a:schemeClr>
                    </a:gs>
                    <a:gs pos="48000">
                      <a:schemeClr val="bg1">
                        <a:alpha val="30000"/>
                      </a:schemeClr>
                    </a:gs>
                    <a:gs pos="64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</a:gsLst>
                  <a:lin ang="0" scaled="1"/>
                </a:gradFill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58D4758C-8B42-481D-B551-186469681528}"/>
                    </a:ext>
                  </a:extLst>
                </p:cNvPr>
                <p:cNvGrpSpPr/>
                <p:nvPr/>
              </p:nvGrpSpPr>
              <p:grpSpPr>
                <a:xfrm>
                  <a:off x="6054627" y="1499539"/>
                  <a:ext cx="4800702" cy="3971564"/>
                  <a:chOff x="6054627" y="1499539"/>
                  <a:chExt cx="4800702" cy="3971564"/>
                </a:xfrm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C97B413-61C1-D349-A42E-2C70ACCA94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49802" y="4665575"/>
                    <a:ext cx="1218706" cy="392349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75000"/>
                          <a:alpha val="30000"/>
                        </a:schemeClr>
                      </a:gs>
                      <a:gs pos="100000">
                        <a:schemeClr val="accent1">
                          <a:lumMod val="75000"/>
                          <a:alpha val="30000"/>
                        </a:schemeClr>
                      </a:gs>
                      <a:gs pos="48000">
                        <a:schemeClr val="bg1">
                          <a:alpha val="30000"/>
                        </a:schemeClr>
                      </a:gs>
                      <a:gs pos="64000">
                        <a:schemeClr val="accent1">
                          <a:lumMod val="20000"/>
                          <a:lumOff val="80000"/>
                          <a:alpha val="30000"/>
                        </a:schemeClr>
                      </a:gs>
                      <a:gs pos="30000">
                        <a:schemeClr val="accent1">
                          <a:lumMod val="20000"/>
                          <a:lumOff val="80000"/>
                          <a:alpha val="30000"/>
                        </a:schemeClr>
                      </a:gs>
                    </a:gsLst>
                    <a:lin ang="0" scaled="1"/>
                  </a:gradFill>
                  <a:ln w="2540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E9D9D95E-8905-4196-B953-D9E0B8714E28}"/>
                      </a:ext>
                    </a:extLst>
                  </p:cNvPr>
                  <p:cNvGrpSpPr/>
                  <p:nvPr/>
                </p:nvGrpSpPr>
                <p:grpSpPr>
                  <a:xfrm>
                    <a:off x="6054627" y="1499539"/>
                    <a:ext cx="4411106" cy="3913146"/>
                    <a:chOff x="6687087" y="1405979"/>
                    <a:chExt cx="4411106" cy="3913146"/>
                  </a:xfrm>
                </p:grpSpPr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19D92BE6-C0FF-1F4D-92A4-B855C5B61E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23441" y="4671839"/>
                      <a:ext cx="3774752" cy="214557"/>
                      <a:chOff x="3917630" y="9711546"/>
                      <a:chExt cx="9297151" cy="528450"/>
                    </a:xfrm>
                  </p:grpSpPr>
                  <p:grpSp>
                    <p:nvGrpSpPr>
                      <p:cNvPr id="60" name="Group 59">
                        <a:extLst>
                          <a:ext uri="{FF2B5EF4-FFF2-40B4-BE49-F238E27FC236}">
                            <a16:creationId xmlns:a16="http://schemas.microsoft.com/office/drawing/2014/main" id="{ABDC9EFF-7912-6646-8CE4-8B679A2439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17630" y="9711546"/>
                        <a:ext cx="2261218" cy="514677"/>
                        <a:chOff x="2755713" y="12591703"/>
                        <a:chExt cx="2641323" cy="493424"/>
                      </a:xfrm>
                    </p:grpSpPr>
                    <p:sp>
                      <p:nvSpPr>
                        <p:cNvPr id="77" name="Freeform 76">
                          <a:extLst>
                            <a:ext uri="{FF2B5EF4-FFF2-40B4-BE49-F238E27FC236}">
                              <a16:creationId xmlns:a16="http://schemas.microsoft.com/office/drawing/2014/main" id="{4611B36B-3C88-8E46-8D7D-8C5DEAC570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4736705" y="12600506"/>
                          <a:ext cx="660331" cy="484621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  <a:scene3d>
                          <a:camera prst="orthographicFront">
                            <a:rot lat="0" lon="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78" name="Group 77">
                          <a:extLst>
                            <a:ext uri="{FF2B5EF4-FFF2-40B4-BE49-F238E27FC236}">
                              <a16:creationId xmlns:a16="http://schemas.microsoft.com/office/drawing/2014/main" id="{0A80BBA4-018D-9146-B993-4F2726CF524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0800000">
                          <a:off x="2755713" y="12591703"/>
                          <a:ext cx="1980993" cy="484621"/>
                          <a:chOff x="4908798" y="2829751"/>
                          <a:chExt cx="5234218" cy="1198499"/>
                        </a:xfrm>
                        <a:scene3d>
                          <a:camera prst="orthographicFront">
                            <a:rot lat="0" lon="0" rev="0"/>
                          </a:camera>
                          <a:lightRig rig="threePt" dir="t"/>
                        </a:scene3d>
                      </p:grpSpPr>
                      <p:sp>
                        <p:nvSpPr>
                          <p:cNvPr id="79" name="Freeform 78">
                            <a:extLst>
                              <a:ext uri="{FF2B5EF4-FFF2-40B4-BE49-F238E27FC236}">
                                <a16:creationId xmlns:a16="http://schemas.microsoft.com/office/drawing/2014/main" id="{7C33EF02-AF79-CE4D-9642-43A4CFEC9C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08798" y="2829751"/>
                            <a:ext cx="1744738" cy="1198499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0" name="Freeform 79">
                            <a:extLst>
                              <a:ext uri="{FF2B5EF4-FFF2-40B4-BE49-F238E27FC236}">
                                <a16:creationId xmlns:a16="http://schemas.microsoft.com/office/drawing/2014/main" id="{20D67FB3-7627-904F-B551-F308B84F453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653542" y="2829751"/>
                            <a:ext cx="1744738" cy="1198499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1" name="Freeform 80">
                            <a:extLst>
                              <a:ext uri="{FF2B5EF4-FFF2-40B4-BE49-F238E27FC236}">
                                <a16:creationId xmlns:a16="http://schemas.microsoft.com/office/drawing/2014/main" id="{F99A3687-CEA1-B141-B310-8A49207CF6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398279" y="2829751"/>
                            <a:ext cx="1744737" cy="1198499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1" name="Group 60">
                        <a:extLst>
                          <a:ext uri="{FF2B5EF4-FFF2-40B4-BE49-F238E27FC236}">
                            <a16:creationId xmlns:a16="http://schemas.microsoft.com/office/drawing/2014/main" id="{84ED87BA-8DE2-484C-B4C0-8BDEC9BEE23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185234" y="9720727"/>
                        <a:ext cx="7029547" cy="519269"/>
                        <a:chOff x="4825414" y="10402497"/>
                        <a:chExt cx="6605328" cy="497826"/>
                      </a:xfrm>
                    </p:grpSpPr>
                    <p:grpSp>
                      <p:nvGrpSpPr>
                        <p:cNvPr id="62" name="Group 61">
                          <a:extLst>
                            <a:ext uri="{FF2B5EF4-FFF2-40B4-BE49-F238E27FC236}">
                              <a16:creationId xmlns:a16="http://schemas.microsoft.com/office/drawing/2014/main" id="{7351A7FE-8373-D441-8558-1BD2CB2F51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25414" y="10402497"/>
                          <a:ext cx="5284666" cy="497826"/>
                          <a:chOff x="5397038" y="12587301"/>
                          <a:chExt cx="5284666" cy="497826"/>
                        </a:xfrm>
                      </p:grpSpPr>
                      <p:sp>
                        <p:nvSpPr>
                          <p:cNvPr id="66" name="Freeform 65">
                            <a:extLst>
                              <a:ext uri="{FF2B5EF4-FFF2-40B4-BE49-F238E27FC236}">
                                <a16:creationId xmlns:a16="http://schemas.microsoft.com/office/drawing/2014/main" id="{F8D1DD20-367C-BE4B-9F0F-937CB89915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6057370" y="12600506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" name="Freeform 66">
                            <a:extLst>
                              <a:ext uri="{FF2B5EF4-FFF2-40B4-BE49-F238E27FC236}">
                                <a16:creationId xmlns:a16="http://schemas.microsoft.com/office/drawing/2014/main" id="{1DB2F4AA-52F6-4544-B7A3-176986C476B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5397038" y="12600506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68" name="Group 67">
                            <a:extLst>
                              <a:ext uri="{FF2B5EF4-FFF2-40B4-BE49-F238E27FC236}">
                                <a16:creationId xmlns:a16="http://schemas.microsoft.com/office/drawing/2014/main" id="{77EBDF14-3043-F04D-93A3-3A8DFA5B292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 rot="5400000">
                            <a:off x="8453998" y="10853019"/>
                            <a:ext cx="493423" cy="3961988"/>
                            <a:chOff x="4133410" y="748966"/>
                            <a:chExt cx="502436" cy="3879978"/>
                          </a:xfrm>
                        </p:grpSpPr>
                        <p:grpSp>
                          <p:nvGrpSpPr>
                            <p:cNvPr id="69" name="Group 68">
                              <a:extLst>
                                <a:ext uri="{FF2B5EF4-FFF2-40B4-BE49-F238E27FC236}">
                                  <a16:creationId xmlns:a16="http://schemas.microsoft.com/office/drawing/2014/main" id="{AE45AF60-897A-6C41-8636-E0287C4373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rot="5400000">
                              <a:off x="3419115" y="1472224"/>
                              <a:ext cx="1939989" cy="493473"/>
                              <a:chOff x="4908801" y="2829749"/>
                              <a:chExt cx="5234217" cy="1198499"/>
                            </a:xfrm>
                            <a:scene3d>
                              <a:camera prst="orthographicFront">
                                <a:rot lat="0" lon="0" rev="0"/>
                              </a:camera>
                              <a:lightRig rig="threePt" dir="t"/>
                            </a:scene3d>
                          </p:grpSpPr>
                          <p:sp>
                            <p:nvSpPr>
                              <p:cNvPr id="74" name="Freeform 73">
                                <a:extLst>
                                  <a:ext uri="{FF2B5EF4-FFF2-40B4-BE49-F238E27FC236}">
                                    <a16:creationId xmlns:a16="http://schemas.microsoft.com/office/drawing/2014/main" id="{383BB230-CECD-C04C-9ACE-F7282A1EC9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08801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" name="Freeform 74">
                                <a:extLst>
                                  <a:ext uri="{FF2B5EF4-FFF2-40B4-BE49-F238E27FC236}">
                                    <a16:creationId xmlns:a16="http://schemas.microsoft.com/office/drawing/2014/main" id="{AE132528-7B0F-2E43-9F28-4E55DFECAA8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653540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" name="Freeform 75">
                                <a:extLst>
                                  <a:ext uri="{FF2B5EF4-FFF2-40B4-BE49-F238E27FC236}">
                                    <a16:creationId xmlns:a16="http://schemas.microsoft.com/office/drawing/2014/main" id="{ADB94081-A9B2-3A4E-A1CA-611F802E9EF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398279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0" name="Group 69">
                              <a:extLst>
                                <a:ext uri="{FF2B5EF4-FFF2-40B4-BE49-F238E27FC236}">
                                  <a16:creationId xmlns:a16="http://schemas.microsoft.com/office/drawing/2014/main" id="{4E473C7F-063A-8A4B-88E7-179D8BFA328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rot="5400000">
                              <a:off x="3410152" y="3412213"/>
                              <a:ext cx="1939989" cy="493473"/>
                              <a:chOff x="4908801" y="2829749"/>
                              <a:chExt cx="5234217" cy="1198499"/>
                            </a:xfrm>
                            <a:scene3d>
                              <a:camera prst="orthographicFront">
                                <a:rot lat="0" lon="0" rev="0"/>
                              </a:camera>
                              <a:lightRig rig="threePt" dir="t"/>
                            </a:scene3d>
                          </p:grpSpPr>
                          <p:sp>
                            <p:nvSpPr>
                              <p:cNvPr id="71" name="Freeform 70">
                                <a:extLst>
                                  <a:ext uri="{FF2B5EF4-FFF2-40B4-BE49-F238E27FC236}">
                                    <a16:creationId xmlns:a16="http://schemas.microsoft.com/office/drawing/2014/main" id="{D8DF7C1A-710E-8149-84A9-7C4DCE8AD1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08801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2" name="Freeform 71">
                                <a:extLst>
                                  <a:ext uri="{FF2B5EF4-FFF2-40B4-BE49-F238E27FC236}">
                                    <a16:creationId xmlns:a16="http://schemas.microsoft.com/office/drawing/2014/main" id="{582324CB-CF89-6A4D-BD97-F653F73B680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653540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3" name="Freeform 72">
                                <a:extLst>
                                  <a:ext uri="{FF2B5EF4-FFF2-40B4-BE49-F238E27FC236}">
                                    <a16:creationId xmlns:a16="http://schemas.microsoft.com/office/drawing/2014/main" id="{A1CF5A28-9D0E-9849-A6E8-84248A4B401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398279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63" name="Group 62">
                          <a:extLst>
                            <a:ext uri="{FF2B5EF4-FFF2-40B4-BE49-F238E27FC236}">
                              <a16:creationId xmlns:a16="http://schemas.microsoft.com/office/drawing/2014/main" id="{0DB5638D-49BE-574B-8A3F-6EE1DD84DE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110079" y="10413643"/>
                          <a:ext cx="1320663" cy="484621"/>
                          <a:chOff x="7138587" y="12578399"/>
                          <a:chExt cx="1320663" cy="484621"/>
                        </a:xfrm>
                      </p:grpSpPr>
                      <p:sp>
                        <p:nvSpPr>
                          <p:cNvPr id="64" name="Freeform 63">
                            <a:extLst>
                              <a:ext uri="{FF2B5EF4-FFF2-40B4-BE49-F238E27FC236}">
                                <a16:creationId xmlns:a16="http://schemas.microsoft.com/office/drawing/2014/main" id="{D5F3A9D7-EA75-C64E-BD90-6CFAB3B14D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7798919" y="12578399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" name="Freeform 64">
                            <a:extLst>
                              <a:ext uri="{FF2B5EF4-FFF2-40B4-BE49-F238E27FC236}">
                                <a16:creationId xmlns:a16="http://schemas.microsoft.com/office/drawing/2014/main" id="{7D861E55-AA47-6242-878B-47B5E0C6816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7138587" y="12578399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40EB8361-3FA6-F64B-AEA4-313D2A21C8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26108" y="1405979"/>
                      <a:ext cx="210829" cy="3362209"/>
                      <a:chOff x="2421618" y="2645958"/>
                      <a:chExt cx="497826" cy="7975241"/>
                    </a:xfrm>
                  </p:grpSpPr>
                  <p:grpSp>
                    <p:nvGrpSpPr>
                      <p:cNvPr id="41" name="Group 40">
                        <a:extLst>
                          <a:ext uri="{FF2B5EF4-FFF2-40B4-BE49-F238E27FC236}">
                            <a16:creationId xmlns:a16="http://schemas.microsoft.com/office/drawing/2014/main" id="{01AD426A-9A63-424E-A9A3-EBB293785707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-699102" y="7002653"/>
                        <a:ext cx="6739266" cy="497826"/>
                        <a:chOff x="4825414" y="10402497"/>
                        <a:chExt cx="6605328" cy="497826"/>
                      </a:xfrm>
                    </p:grpSpPr>
                    <p:grpSp>
                      <p:nvGrpSpPr>
                        <p:cNvPr id="45" name="Group 44">
                          <a:extLst>
                            <a:ext uri="{FF2B5EF4-FFF2-40B4-BE49-F238E27FC236}">
                              <a16:creationId xmlns:a16="http://schemas.microsoft.com/office/drawing/2014/main" id="{7512AF74-FD92-9848-AE33-74090E2DBB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25414" y="10402497"/>
                          <a:ext cx="5284666" cy="497826"/>
                          <a:chOff x="5397038" y="12587301"/>
                          <a:chExt cx="5284666" cy="497826"/>
                        </a:xfrm>
                      </p:grpSpPr>
                      <p:sp>
                        <p:nvSpPr>
                          <p:cNvPr id="49" name="Freeform 48">
                            <a:extLst>
                              <a:ext uri="{FF2B5EF4-FFF2-40B4-BE49-F238E27FC236}">
                                <a16:creationId xmlns:a16="http://schemas.microsoft.com/office/drawing/2014/main" id="{54950B65-E7AC-D14E-90F7-AC51A893FE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6057370" y="12600506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 dirty="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" name="Freeform 49">
                            <a:extLst>
                              <a:ext uri="{FF2B5EF4-FFF2-40B4-BE49-F238E27FC236}">
                                <a16:creationId xmlns:a16="http://schemas.microsoft.com/office/drawing/2014/main" id="{65AB98C7-55A4-2743-909F-CAEB4F3826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5397038" y="12600506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 dirty="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1" name="Group 50">
                            <a:extLst>
                              <a:ext uri="{FF2B5EF4-FFF2-40B4-BE49-F238E27FC236}">
                                <a16:creationId xmlns:a16="http://schemas.microsoft.com/office/drawing/2014/main" id="{A9B9D179-6E5B-064E-BFE4-5A863EDB90E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 rot="5400000">
                            <a:off x="8453998" y="10853019"/>
                            <a:ext cx="493423" cy="3961988"/>
                            <a:chOff x="4133410" y="748966"/>
                            <a:chExt cx="502436" cy="3879978"/>
                          </a:xfrm>
                        </p:grpSpPr>
                        <p:grpSp>
                          <p:nvGrpSpPr>
                            <p:cNvPr id="52" name="Group 51">
                              <a:extLst>
                                <a:ext uri="{FF2B5EF4-FFF2-40B4-BE49-F238E27FC236}">
                                  <a16:creationId xmlns:a16="http://schemas.microsoft.com/office/drawing/2014/main" id="{0F81F5EF-971D-1F4D-9880-B6903461ADB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rot="5400000">
                              <a:off x="3419115" y="1472224"/>
                              <a:ext cx="1939989" cy="493473"/>
                              <a:chOff x="4908801" y="2829749"/>
                              <a:chExt cx="5234217" cy="1198499"/>
                            </a:xfrm>
                            <a:scene3d>
                              <a:camera prst="orthographicFront">
                                <a:rot lat="0" lon="0" rev="0"/>
                              </a:camera>
                              <a:lightRig rig="threePt" dir="t"/>
                            </a:scene3d>
                          </p:grpSpPr>
                          <p:sp>
                            <p:nvSpPr>
                              <p:cNvPr id="57" name="Freeform 56">
                                <a:extLst>
                                  <a:ext uri="{FF2B5EF4-FFF2-40B4-BE49-F238E27FC236}">
                                    <a16:creationId xmlns:a16="http://schemas.microsoft.com/office/drawing/2014/main" id="{542F20D4-2F3F-0F46-9F78-18E164A8922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08801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8" name="Freeform 57">
                                <a:extLst>
                                  <a:ext uri="{FF2B5EF4-FFF2-40B4-BE49-F238E27FC236}">
                                    <a16:creationId xmlns:a16="http://schemas.microsoft.com/office/drawing/2014/main" id="{2629B2D1-815B-5745-A5DA-5C1EAD32F19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653540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9" name="Freeform 58">
                                <a:extLst>
                                  <a:ext uri="{FF2B5EF4-FFF2-40B4-BE49-F238E27FC236}">
                                    <a16:creationId xmlns:a16="http://schemas.microsoft.com/office/drawing/2014/main" id="{8E394A17-A25B-B24B-BA3D-63A29E1C138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398279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3" name="Group 52">
                              <a:extLst>
                                <a:ext uri="{FF2B5EF4-FFF2-40B4-BE49-F238E27FC236}">
                                  <a16:creationId xmlns:a16="http://schemas.microsoft.com/office/drawing/2014/main" id="{32593927-F076-3744-BDE7-88289743DA0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rot="5400000">
                              <a:off x="3410152" y="3412213"/>
                              <a:ext cx="1939989" cy="493473"/>
                              <a:chOff x="4908801" y="2829749"/>
                              <a:chExt cx="5234217" cy="1198499"/>
                            </a:xfrm>
                            <a:scene3d>
                              <a:camera prst="orthographicFront">
                                <a:rot lat="0" lon="0" rev="0"/>
                              </a:camera>
                              <a:lightRig rig="threePt" dir="t"/>
                            </a:scene3d>
                          </p:grpSpPr>
                          <p:sp>
                            <p:nvSpPr>
                              <p:cNvPr id="54" name="Freeform 53">
                                <a:extLst>
                                  <a:ext uri="{FF2B5EF4-FFF2-40B4-BE49-F238E27FC236}">
                                    <a16:creationId xmlns:a16="http://schemas.microsoft.com/office/drawing/2014/main" id="{F4E4319D-3858-F84F-B2FE-9703B721847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08801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" name="Freeform 54">
                                <a:extLst>
                                  <a:ext uri="{FF2B5EF4-FFF2-40B4-BE49-F238E27FC236}">
                                    <a16:creationId xmlns:a16="http://schemas.microsoft.com/office/drawing/2014/main" id="{21992472-9C11-674A-86F4-8FC0649A246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653540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" name="Freeform 55">
                                <a:extLst>
                                  <a:ext uri="{FF2B5EF4-FFF2-40B4-BE49-F238E27FC236}">
                                    <a16:creationId xmlns:a16="http://schemas.microsoft.com/office/drawing/2014/main" id="{EC35C556-8BC9-A448-88A4-26CE28C50B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398279" y="2829749"/>
                                <a:ext cx="1744739" cy="1198499"/>
                              </a:xfrm>
                              <a:custGeom>
                                <a:avLst/>
                                <a:gdLst>
                                  <a:gd name="connsiteX0" fmla="*/ 0 w 5704764"/>
                                  <a:gd name="connsiteY0" fmla="*/ 1952539 h 3918726"/>
                                  <a:gd name="connsiteX1" fmla="*/ 1897039 w 5704764"/>
                                  <a:gd name="connsiteY1" fmla="*/ 55500 h 3918726"/>
                                  <a:gd name="connsiteX2" fmla="*/ 3807725 w 5704764"/>
                                  <a:gd name="connsiteY2" fmla="*/ 3863226 h 3918726"/>
                                  <a:gd name="connsiteX3" fmla="*/ 5704764 w 5704764"/>
                                  <a:gd name="connsiteY3" fmla="*/ 1966187 h 391872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5704764" h="3918726">
                                    <a:moveTo>
                                      <a:pt x="0" y="1952539"/>
                                    </a:moveTo>
                                    <a:cubicBezTo>
                                      <a:pt x="631209" y="844795"/>
                                      <a:pt x="1262418" y="-262948"/>
                                      <a:pt x="1897039" y="55500"/>
                                    </a:cubicBezTo>
                                    <a:cubicBezTo>
                                      <a:pt x="2531660" y="373948"/>
                                      <a:pt x="3173104" y="3544778"/>
                                      <a:pt x="3807725" y="3863226"/>
                                    </a:cubicBezTo>
                                    <a:cubicBezTo>
                                      <a:pt x="4442346" y="4181674"/>
                                      <a:pt x="5073555" y="3073930"/>
                                      <a:pt x="5704764" y="1966187"/>
                                    </a:cubicBezTo>
                                  </a:path>
                                </a:pathLst>
                              </a:custGeom>
                              <a:noFill/>
                              <a:ln w="38100">
                                <a:solidFill>
                                  <a:srgbClr val="FF0000"/>
                                </a:solidFill>
                                <a:prstDash val="sysDot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sz="288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46" name="Group 45">
                          <a:extLst>
                            <a:ext uri="{FF2B5EF4-FFF2-40B4-BE49-F238E27FC236}">
                              <a16:creationId xmlns:a16="http://schemas.microsoft.com/office/drawing/2014/main" id="{5B53E75C-D891-624F-9E8E-F5F9A2BC42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110079" y="10413643"/>
                          <a:ext cx="1320663" cy="484621"/>
                          <a:chOff x="7138587" y="12578399"/>
                          <a:chExt cx="1320663" cy="484621"/>
                        </a:xfrm>
                      </p:grpSpPr>
                      <p:sp>
                        <p:nvSpPr>
                          <p:cNvPr id="47" name="Freeform 46">
                            <a:extLst>
                              <a:ext uri="{FF2B5EF4-FFF2-40B4-BE49-F238E27FC236}">
                                <a16:creationId xmlns:a16="http://schemas.microsoft.com/office/drawing/2014/main" id="{BFE8445E-A7B9-CA41-8D30-905D54B854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7798919" y="12578399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8" name="Freeform 47">
                            <a:extLst>
                              <a:ext uri="{FF2B5EF4-FFF2-40B4-BE49-F238E27FC236}">
                                <a16:creationId xmlns:a16="http://schemas.microsoft.com/office/drawing/2014/main" id="{DC692373-87B4-8F4F-A0E8-3E9877BCAA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7138587" y="12578399"/>
                            <a:ext cx="660331" cy="484621"/>
                          </a:xfrm>
                          <a:custGeom>
                            <a:avLst/>
                            <a:gdLst>
                              <a:gd name="connsiteX0" fmla="*/ 0 w 5704764"/>
                              <a:gd name="connsiteY0" fmla="*/ 1952539 h 3918726"/>
                              <a:gd name="connsiteX1" fmla="*/ 1897039 w 5704764"/>
                              <a:gd name="connsiteY1" fmla="*/ 55500 h 3918726"/>
                              <a:gd name="connsiteX2" fmla="*/ 3807725 w 5704764"/>
                              <a:gd name="connsiteY2" fmla="*/ 3863226 h 3918726"/>
                              <a:gd name="connsiteX3" fmla="*/ 5704764 w 5704764"/>
                              <a:gd name="connsiteY3" fmla="*/ 1966187 h 3918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704764" h="3918726">
                                <a:moveTo>
                                  <a:pt x="0" y="1952539"/>
                                </a:moveTo>
                                <a:cubicBezTo>
                                  <a:pt x="631209" y="844795"/>
                                  <a:pt x="1262418" y="-262948"/>
                                  <a:pt x="1897039" y="55500"/>
                                </a:cubicBezTo>
                                <a:cubicBezTo>
                                  <a:pt x="2531660" y="373948"/>
                                  <a:pt x="3173104" y="3544778"/>
                                  <a:pt x="3807725" y="3863226"/>
                                </a:cubicBezTo>
                                <a:cubicBezTo>
                                  <a:pt x="4442346" y="4181674"/>
                                  <a:pt x="5073555" y="3073930"/>
                                  <a:pt x="5704764" y="1966187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000"/>
                            </a:solidFill>
                            <a:prstDash val="sysDot"/>
                          </a:ln>
                          <a:scene3d>
                            <a:camera prst="orthographicFront">
                              <a:rot lat="0" lon="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88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F6B5932A-650C-9A47-B344-F3D5E878C5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27549" y="2645958"/>
                        <a:ext cx="484621" cy="1233853"/>
                        <a:chOff x="777401" y="4866347"/>
                        <a:chExt cx="484621" cy="1233853"/>
                      </a:xfrm>
                    </p:grpSpPr>
                    <p:sp>
                      <p:nvSpPr>
                        <p:cNvPr id="43" name="Freeform 42">
                          <a:extLst>
                            <a:ext uri="{FF2B5EF4-FFF2-40B4-BE49-F238E27FC236}">
                              <a16:creationId xmlns:a16="http://schemas.microsoft.com/office/drawing/2014/main" id="{D6383010-0789-7149-9E89-20BAF6A2EF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739646" y="4904102"/>
                          <a:ext cx="560131" cy="484621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  <a:scene3d>
                          <a:camera prst="orthographicFront">
                            <a:rot lat="0" lon="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" name="Freeform 43">
                          <a:extLst>
                            <a:ext uri="{FF2B5EF4-FFF2-40B4-BE49-F238E27FC236}">
                              <a16:creationId xmlns:a16="http://schemas.microsoft.com/office/drawing/2014/main" id="{CE025EC0-EFC5-204E-AF84-97B09822E1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82851" y="5521029"/>
                          <a:ext cx="673721" cy="484621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  <a:scene3d>
                          <a:camera prst="orthographicFront">
                            <a:rot lat="0" lon="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A01E7CD3-CCB7-3A4B-BC88-C44ECEF8758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6687087" y="4661914"/>
                      <a:ext cx="1771567" cy="65721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1">
                            <a:lumMod val="75000"/>
                            <a:alpha val="30000"/>
                          </a:schemeClr>
                        </a:gs>
                        <a:gs pos="100000">
                          <a:schemeClr val="accent1">
                            <a:lumMod val="75000"/>
                            <a:alpha val="30000"/>
                          </a:schemeClr>
                        </a:gs>
                        <a:gs pos="48000">
                          <a:schemeClr val="bg1">
                            <a:alpha val="30000"/>
                          </a:schemeClr>
                        </a:gs>
                        <a:gs pos="64000">
                          <a:schemeClr val="accent1">
                            <a:lumMod val="20000"/>
                            <a:lumOff val="80000"/>
                            <a:alpha val="30000"/>
                          </a:schemeClr>
                        </a:gs>
                        <a:gs pos="30000">
                          <a:schemeClr val="accent1">
                            <a:lumMod val="20000"/>
                            <a:lumOff val="80000"/>
                            <a:alpha val="30000"/>
                          </a:schemeClr>
                        </a:gs>
                      </a:gsLst>
                      <a:lin ang="0" scaled="1"/>
                    </a:gradFill>
                    <a:ln w="254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DED7E13C-4D1A-4368-B1A3-A3756306F009}"/>
                  </a:ext>
                </a:extLst>
              </p:cNvPr>
              <p:cNvGrpSpPr/>
              <p:nvPr/>
            </p:nvGrpSpPr>
            <p:grpSpPr>
              <a:xfrm>
                <a:off x="7331061" y="4776107"/>
                <a:ext cx="3818539" cy="2013313"/>
                <a:chOff x="6690981" y="4844687"/>
                <a:chExt cx="3818539" cy="2013313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16D4141-83BE-1344-8C2F-B60F9FD01E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9847" y="6452258"/>
                  <a:ext cx="3629673" cy="0"/>
                </a:xfrm>
                <a:prstGeom prst="line">
                  <a:avLst/>
                </a:prstGeom>
                <a:ln w="34925">
                  <a:solidFill>
                    <a:srgbClr val="0005FF"/>
                  </a:solidFill>
                  <a:headEnd type="arrow"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5BA1312-914D-438E-9038-41D22A1655EC}"/>
                    </a:ext>
                  </a:extLst>
                </p:cNvPr>
                <p:cNvGrpSpPr/>
                <p:nvPr/>
              </p:nvGrpSpPr>
              <p:grpSpPr>
                <a:xfrm>
                  <a:off x="6690981" y="4844687"/>
                  <a:ext cx="3779620" cy="2013313"/>
                  <a:chOff x="6690981" y="4844687"/>
                  <a:chExt cx="3779620" cy="2013313"/>
                </a:xfrm>
              </p:grpSpPr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8365FD37-D14C-434D-97F1-B3D7B60A47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690981" y="6245618"/>
                    <a:ext cx="3779620" cy="2937"/>
                  </a:xfrm>
                  <a:prstGeom prst="line">
                    <a:avLst/>
                  </a:prstGeom>
                  <a:ln w="34925">
                    <a:solidFill>
                      <a:srgbClr val="0005FF"/>
                    </a:solidFill>
                    <a:prstDash val="sysDash"/>
                    <a:headEnd type="arrow"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9675AB3A-3096-A942-9D4D-4DF3C7C2CF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80308" y="4863614"/>
                    <a:ext cx="0" cy="1588646"/>
                  </a:xfrm>
                  <a:prstGeom prst="line">
                    <a:avLst/>
                  </a:prstGeom>
                  <a:ln w="6350">
                    <a:solidFill>
                      <a:srgbClr val="0005FF"/>
                    </a:solidFill>
                    <a:prstDash val="solid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" name="Graphic 3">
                    <a:extLst>
                      <a:ext uri="{FF2B5EF4-FFF2-40B4-BE49-F238E27FC236}">
                        <a16:creationId xmlns:a16="http://schemas.microsoft.com/office/drawing/2014/main" id="{BB94BC45-F167-8F43-A726-0F688A3480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02256" y="6584246"/>
                    <a:ext cx="357070" cy="273754"/>
                  </a:xfrm>
                  <a:prstGeom prst="rect">
                    <a:avLst/>
                  </a:prstGeom>
                </p:spPr>
              </p:pic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CB012CC8-6A21-3E40-B95B-1B42F3B15B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32924" y="5752738"/>
                    <a:ext cx="357070" cy="368972"/>
                  </a:xfrm>
                  <a:prstGeom prst="rect">
                    <a:avLst/>
                  </a:prstGeom>
                </p:spPr>
              </p:pic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033C94C2-939D-D24F-8EF8-1E8DD0AE5F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90981" y="4844687"/>
                    <a:ext cx="0" cy="1400931"/>
                  </a:xfrm>
                  <a:prstGeom prst="line">
                    <a:avLst/>
                  </a:prstGeom>
                  <a:ln w="15875">
                    <a:solidFill>
                      <a:srgbClr val="0005FF"/>
                    </a:solidFill>
                    <a:prstDash val="sysDot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131" name="Picture 130" descr="A close up of a sign&#10;&#10;Description automatically generated">
            <a:extLst>
              <a:ext uri="{FF2B5EF4-FFF2-40B4-BE49-F238E27FC236}">
                <a16:creationId xmlns:a16="http://schemas.microsoft.com/office/drawing/2014/main" id="{7C262569-3E80-1F42-A8CF-E417D1D8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132" name="Footer Placeholder 8">
            <a:extLst>
              <a:ext uri="{FF2B5EF4-FFF2-40B4-BE49-F238E27FC236}">
                <a16:creationId xmlns:a16="http://schemas.microsoft.com/office/drawing/2014/main" id="{25DEC0F6-033D-C845-B888-37895CF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lide Number Placeholder 9">
            <a:extLst>
              <a:ext uri="{FF2B5EF4-FFF2-40B4-BE49-F238E27FC236}">
                <a16:creationId xmlns:a16="http://schemas.microsoft.com/office/drawing/2014/main" id="{0B72FC9F-9245-E440-B03F-9113733A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7C2B6C2-B6B8-2B4D-83CA-7ABE76A2EBD2}"/>
              </a:ext>
            </a:extLst>
          </p:cNvPr>
          <p:cNvSpPr txBox="1"/>
          <p:nvPr/>
        </p:nvSpPr>
        <p:spPr>
          <a:xfrm>
            <a:off x="0" y="-261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Scalar DM Couples to an Interferometer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A99FB77-1EBA-124D-91EB-1ACF212479E6}"/>
              </a:ext>
            </a:extLst>
          </p:cNvPr>
          <p:cNvSpPr txBox="1"/>
          <p:nvPr/>
        </p:nvSpPr>
        <p:spPr>
          <a:xfrm>
            <a:off x="0" y="6611779"/>
            <a:ext cx="1588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Grote &amp; Stadnik (2019)</a:t>
            </a:r>
            <a:endParaRPr lang="en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671F13DD-88DB-D543-815C-771363E81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101" y="1654690"/>
            <a:ext cx="5537200" cy="850900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09813-5789-7940-91B6-58418962BC4B}"/>
              </a:ext>
            </a:extLst>
          </p:cNvPr>
          <p:cNvGrpSpPr/>
          <p:nvPr/>
        </p:nvGrpSpPr>
        <p:grpSpPr>
          <a:xfrm>
            <a:off x="8385079" y="2157213"/>
            <a:ext cx="3526032" cy="961530"/>
            <a:chOff x="8194557" y="1546859"/>
            <a:chExt cx="3526032" cy="961530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546D8B0-9FC1-6942-A65B-0AE388070F82}"/>
                </a:ext>
              </a:extLst>
            </p:cNvPr>
            <p:cNvCxnSpPr>
              <a:cxnSpLocks/>
            </p:cNvCxnSpPr>
            <p:nvPr/>
          </p:nvCxnSpPr>
          <p:spPr>
            <a:xfrm>
              <a:off x="8409309" y="2229163"/>
              <a:ext cx="1064868" cy="0"/>
            </a:xfrm>
            <a:prstGeom prst="line">
              <a:avLst/>
            </a:prstGeom>
            <a:ln w="88900">
              <a:solidFill>
                <a:srgbClr val="4117F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16C30D5-AAE0-4F4F-9A3A-E0FC3A390E20}"/>
                </a:ext>
              </a:extLst>
            </p:cNvPr>
            <p:cNvCxnSpPr>
              <a:cxnSpLocks/>
            </p:cNvCxnSpPr>
            <p:nvPr/>
          </p:nvCxnSpPr>
          <p:spPr>
            <a:xfrm>
              <a:off x="8416038" y="1849915"/>
              <a:ext cx="996290" cy="0"/>
            </a:xfrm>
            <a:prstGeom prst="line">
              <a:avLst/>
            </a:prstGeom>
            <a:ln w="88900">
              <a:solidFill>
                <a:srgbClr val="4117F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5FAE68A-EF8D-FE4B-A2F4-A102E2EEEAAD}"/>
                </a:ext>
              </a:extLst>
            </p:cNvPr>
            <p:cNvSpPr txBox="1"/>
            <p:nvPr/>
          </p:nvSpPr>
          <p:spPr>
            <a:xfrm>
              <a:off x="9507710" y="2047337"/>
              <a:ext cx="1912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DM field CREST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F7F6201-4E02-1242-A03C-B51215357046}"/>
                </a:ext>
              </a:extLst>
            </p:cNvPr>
            <p:cNvSpPr/>
            <p:nvPr/>
          </p:nvSpPr>
          <p:spPr>
            <a:xfrm>
              <a:off x="9516253" y="1665249"/>
              <a:ext cx="21116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DM field TROUGH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C1DDB20-A69A-1044-A9EB-E9D6339AF21A}"/>
                </a:ext>
              </a:extLst>
            </p:cNvPr>
            <p:cNvSpPr/>
            <p:nvPr/>
          </p:nvSpPr>
          <p:spPr>
            <a:xfrm>
              <a:off x="8194557" y="1546859"/>
              <a:ext cx="3526032" cy="9615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5A549A2-DA99-4C86-AFD6-E90AECF1D607}"/>
              </a:ext>
            </a:extLst>
          </p:cNvPr>
          <p:cNvGrpSpPr/>
          <p:nvPr/>
        </p:nvGrpSpPr>
        <p:grpSpPr>
          <a:xfrm>
            <a:off x="674744" y="3066228"/>
            <a:ext cx="3667909" cy="3357282"/>
            <a:chOff x="6992471" y="2209800"/>
            <a:chExt cx="3667909" cy="3357282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5E07EEA-74C4-431B-9FAD-073C8ED55877}"/>
                </a:ext>
              </a:extLst>
            </p:cNvPr>
            <p:cNvGrpSpPr/>
            <p:nvPr/>
          </p:nvGrpSpPr>
          <p:grpSpPr>
            <a:xfrm>
              <a:off x="7269047" y="2209800"/>
              <a:ext cx="3391333" cy="3147679"/>
              <a:chOff x="6623589" y="3240741"/>
              <a:chExt cx="3391333" cy="314767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87BC8CB9-521F-424F-BFFC-6E9769D5C476}"/>
                  </a:ext>
                </a:extLst>
              </p:cNvPr>
              <p:cNvGrpSpPr/>
              <p:nvPr/>
            </p:nvGrpSpPr>
            <p:grpSpPr>
              <a:xfrm>
                <a:off x="6733434" y="3240741"/>
                <a:ext cx="3281488" cy="2489891"/>
                <a:chOff x="3023755" y="1754480"/>
                <a:chExt cx="3776199" cy="2893880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8785B60C-7A4E-4E8C-AD3C-51D948617478}"/>
                    </a:ext>
                  </a:extLst>
                </p:cNvPr>
                <p:cNvSpPr/>
                <p:nvPr/>
              </p:nvSpPr>
              <p:spPr>
                <a:xfrm rot="2700000">
                  <a:off x="3990619" y="2568627"/>
                  <a:ext cx="987933" cy="252910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75000"/>
                        <a:alpha val="30000"/>
                      </a:schemeClr>
                    </a:gs>
                    <a:gs pos="100000">
                      <a:schemeClr val="accent1">
                        <a:lumMod val="75000"/>
                        <a:alpha val="30000"/>
                      </a:schemeClr>
                    </a:gs>
                    <a:gs pos="48000">
                      <a:schemeClr val="bg1">
                        <a:alpha val="30000"/>
                      </a:schemeClr>
                    </a:gs>
                    <a:gs pos="64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</a:gsLst>
                  <a:lin ang="16200000" scaled="1"/>
                  <a:tileRect/>
                </a:gradFill>
                <a:ln w="19050">
                  <a:solidFill>
                    <a:schemeClr val="tx1">
                      <a:alpha val="99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B4917AE-A070-4782-8AFC-DAF1C294B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73437" y="2788701"/>
                  <a:ext cx="621855" cy="0"/>
                </a:xfrm>
                <a:prstGeom prst="line">
                  <a:avLst/>
                </a:prstGeom>
                <a:ln w="38100">
                  <a:solidFill>
                    <a:srgbClr val="4117F1"/>
                  </a:solidFill>
                  <a:prstDash val="soli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0BED47F3-05C5-44C7-BBD6-8434AF2E4C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3755" y="3613832"/>
                  <a:ext cx="3776199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C3F73BE7-9207-40DA-AF4E-AC1C426DC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98201" y="1754480"/>
                  <a:ext cx="0" cy="1842473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  <a:headEnd type="none" w="med" len="me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EF214942-D346-4F63-A8EB-F4C8012AFFEC}"/>
                    </a:ext>
                  </a:extLst>
                </p:cNvPr>
                <p:cNvSpPr/>
                <p:nvPr/>
              </p:nvSpPr>
              <p:spPr>
                <a:xfrm rot="2700000">
                  <a:off x="4200332" y="2834449"/>
                  <a:ext cx="568508" cy="199746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75000"/>
                        <a:alpha val="50000"/>
                      </a:schemeClr>
                    </a:gs>
                    <a:gs pos="100000">
                      <a:schemeClr val="accent1">
                        <a:lumMod val="75000"/>
                        <a:alpha val="50000"/>
                      </a:schemeClr>
                    </a:gs>
                    <a:gs pos="48000">
                      <a:schemeClr val="bg1">
                        <a:alpha val="30000"/>
                      </a:schemeClr>
                    </a:gs>
                    <a:gs pos="64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</a:gsLst>
                  <a:lin ang="16200000" scaled="1"/>
                  <a:tileRect/>
                </a:gradFill>
                <a:ln w="19050">
                  <a:solidFill>
                    <a:schemeClr val="tx1">
                      <a:alpha val="9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pic>
              <p:nvPicPr>
                <p:cNvPr id="159" name="Graphic 158">
                  <a:extLst>
                    <a:ext uri="{FF2B5EF4-FFF2-40B4-BE49-F238E27FC236}">
                      <a16:creationId xmlns:a16="http://schemas.microsoft.com/office/drawing/2014/main" id="{6B4C23A4-4CF4-4E9C-A67C-59044FF2AE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397" y="3758844"/>
                  <a:ext cx="247610" cy="198088"/>
                </a:xfrm>
                <a:prstGeom prst="rect">
                  <a:avLst/>
                </a:prstGeom>
              </p:spPr>
            </p:pic>
            <p:pic>
              <p:nvPicPr>
                <p:cNvPr id="160" name="Graphic 159">
                  <a:extLst>
                    <a:ext uri="{FF2B5EF4-FFF2-40B4-BE49-F238E27FC236}">
                      <a16:creationId xmlns:a16="http://schemas.microsoft.com/office/drawing/2014/main" id="{354D7248-A2A2-48E3-80BA-BEE631E637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0111" y="2631881"/>
                  <a:ext cx="134779" cy="313639"/>
                </a:xfrm>
                <a:prstGeom prst="rect">
                  <a:avLst/>
                </a:prstGeom>
              </p:spPr>
            </p:pic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73D07465-1709-41B2-BCA8-0588C799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812" y="3608182"/>
                  <a:ext cx="178420" cy="0"/>
                </a:xfrm>
                <a:prstGeom prst="straightConnector1">
                  <a:avLst/>
                </a:prstGeom>
                <a:ln w="825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62" name="Graphic 161">
                  <a:extLst>
                    <a:ext uri="{FF2B5EF4-FFF2-40B4-BE49-F238E27FC236}">
                      <a16:creationId xmlns:a16="http://schemas.microsoft.com/office/drawing/2014/main" id="{41C81427-B7C6-45FC-BA69-D42B16CE14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6344" y="2544382"/>
                  <a:ext cx="250712" cy="401140"/>
                </a:xfrm>
                <a:prstGeom prst="rect">
                  <a:avLst/>
                </a:prstGeom>
              </p:spPr>
            </p:pic>
            <p:pic>
              <p:nvPicPr>
                <p:cNvPr id="163" name="Graphic 162">
                  <a:extLst>
                    <a:ext uri="{FF2B5EF4-FFF2-40B4-BE49-F238E27FC236}">
                      <a16:creationId xmlns:a16="http://schemas.microsoft.com/office/drawing/2014/main" id="{E7F7BD7A-1146-449D-A2A9-77D4ADF9ED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2793" y="4241708"/>
                  <a:ext cx="372764" cy="406652"/>
                </a:xfrm>
                <a:prstGeom prst="rect">
                  <a:avLst/>
                </a:prstGeom>
              </p:spPr>
            </p:pic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B9910EA2-7082-422E-8EFB-05E753D1C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4612895" y="4198476"/>
                  <a:ext cx="621855" cy="0"/>
                </a:xfrm>
                <a:prstGeom prst="line">
                  <a:avLst/>
                </a:prstGeom>
                <a:ln w="38100">
                  <a:solidFill>
                    <a:srgbClr val="4117F1"/>
                  </a:solidFill>
                  <a:prstDash val="soli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D06D22B-54B3-41F4-9B4D-B682EE2040D9}"/>
                  </a:ext>
                </a:extLst>
              </p:cNvPr>
              <p:cNvSpPr txBox="1"/>
              <p:nvPr/>
            </p:nvSpPr>
            <p:spPr>
              <a:xfrm rot="18870106">
                <a:off x="6270493" y="5259920"/>
                <a:ext cx="1037727" cy="331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 50%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6DAC2C31-F66E-43F6-89A8-7275B985A27C}"/>
                  </a:ext>
                </a:extLst>
              </p:cNvPr>
              <p:cNvSpPr txBox="1"/>
              <p:nvPr/>
            </p:nvSpPr>
            <p:spPr>
              <a:xfrm rot="18900000">
                <a:off x="7118570" y="6070647"/>
                <a:ext cx="893954" cy="317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≈ 0%</a:t>
                </a: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CAA39EB-4522-4319-B049-6C1064B628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88980" y="3254188"/>
                <a:ext cx="0" cy="1606393"/>
              </a:xfrm>
              <a:prstGeom prst="line">
                <a:avLst/>
              </a:prstGeom>
              <a:ln w="63500">
                <a:solidFill>
                  <a:srgbClr val="FF0000"/>
                </a:solidFill>
                <a:prstDash val="sysDash"/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0394E70-C990-4CD0-9A57-549102EA2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9680" y="4837748"/>
                <a:ext cx="1217109" cy="0"/>
              </a:xfrm>
              <a:prstGeom prst="line">
                <a:avLst/>
              </a:prstGeom>
              <a:ln w="73025">
                <a:solidFill>
                  <a:srgbClr val="1FFF1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0EF52F6-C74C-498D-8AFD-0E46C0890351}"/>
                </a:ext>
              </a:extLst>
            </p:cNvPr>
            <p:cNvSpPr/>
            <p:nvPr/>
          </p:nvSpPr>
          <p:spPr>
            <a:xfrm>
              <a:off x="6992471" y="2214283"/>
              <a:ext cx="3666564" cy="33527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8720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0EE89E-EB49-BB44-83AB-5B2A3152D9DD}"/>
              </a:ext>
            </a:extLst>
          </p:cNvPr>
          <p:cNvGrpSpPr/>
          <p:nvPr/>
        </p:nvGrpSpPr>
        <p:grpSpPr>
          <a:xfrm>
            <a:off x="5816920" y="1013631"/>
            <a:ext cx="5678490" cy="5750809"/>
            <a:chOff x="2584373" y="16833281"/>
            <a:chExt cx="6059051" cy="61362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ABDCC9-B6A5-2145-9513-AC2F3FE9B6A6}"/>
                </a:ext>
              </a:extLst>
            </p:cNvPr>
            <p:cNvGrpSpPr/>
            <p:nvPr/>
          </p:nvGrpSpPr>
          <p:grpSpPr>
            <a:xfrm>
              <a:off x="2584373" y="16833281"/>
              <a:ext cx="6059051" cy="5703285"/>
              <a:chOff x="1364166" y="25137668"/>
              <a:chExt cx="7168415" cy="6747511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1D77FE7-21FF-E24D-ACA2-8B9601816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5969" y="29881054"/>
                <a:ext cx="0" cy="163254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F796BBA-705B-1641-8FE9-B4610ADCDCA2}"/>
                  </a:ext>
                </a:extLst>
              </p:cNvPr>
              <p:cNvGrpSpPr/>
              <p:nvPr/>
            </p:nvGrpSpPr>
            <p:grpSpPr>
              <a:xfrm>
                <a:off x="2727861" y="25137668"/>
                <a:ext cx="1538470" cy="495294"/>
                <a:chOff x="1644923" y="1755655"/>
                <a:chExt cx="2877702" cy="92644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A1203B4-3778-DF4A-9032-3D1E14970874}"/>
                    </a:ext>
                  </a:extLst>
                </p:cNvPr>
                <p:cNvSpPr/>
                <p:nvPr/>
              </p:nvSpPr>
              <p:spPr>
                <a:xfrm>
                  <a:off x="1972352" y="1861065"/>
                  <a:ext cx="2222848" cy="71561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  <a:gs pos="48000">
                      <a:schemeClr val="bg1"/>
                    </a:gs>
                    <a:gs pos="64000">
                      <a:schemeClr val="accent1">
                        <a:lumMod val="20000"/>
                        <a:lumOff val="8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1"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6909654A-E773-F841-8160-9412650E88FE}"/>
                    </a:ext>
                  </a:extLst>
                </p:cNvPr>
                <p:cNvSpPr/>
                <p:nvPr/>
              </p:nvSpPr>
              <p:spPr>
                <a:xfrm>
                  <a:off x="1644923" y="1755655"/>
                  <a:ext cx="2877702" cy="92644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  <a:alpha val="30000"/>
                      </a:schemeClr>
                    </a:gs>
                    <a:gs pos="100000">
                      <a:schemeClr val="accent1">
                        <a:lumMod val="75000"/>
                        <a:alpha val="30000"/>
                      </a:schemeClr>
                    </a:gs>
                    <a:gs pos="48000">
                      <a:schemeClr val="bg1">
                        <a:alpha val="30000"/>
                      </a:schemeClr>
                    </a:gs>
                    <a:gs pos="64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</a:gsLst>
                  <a:lin ang="0" scaled="1"/>
                </a:gradFill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4C98C9C-9303-EF46-998E-82A68BE16E3F}"/>
                  </a:ext>
                </a:extLst>
              </p:cNvPr>
              <p:cNvGrpSpPr/>
              <p:nvPr/>
            </p:nvGrpSpPr>
            <p:grpSpPr>
              <a:xfrm>
                <a:off x="3370270" y="25576604"/>
                <a:ext cx="276221" cy="4300743"/>
                <a:chOff x="4121127" y="1557831"/>
                <a:chExt cx="538924" cy="8391019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56FDAD8C-B477-D146-AECB-72EE390875ED}"/>
                    </a:ext>
                  </a:extLst>
                </p:cNvPr>
                <p:cNvGrpSpPr/>
                <p:nvPr/>
              </p:nvGrpSpPr>
              <p:grpSpPr>
                <a:xfrm>
                  <a:off x="4121127" y="5751514"/>
                  <a:ext cx="514676" cy="4197336"/>
                  <a:chOff x="4133410" y="746289"/>
                  <a:chExt cx="502436" cy="3882655"/>
                </a:xfrm>
              </p:grpSpPr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79401A5E-9B5E-4843-9D09-98986725F4DF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3417777" y="1470885"/>
                    <a:ext cx="1942666" cy="493473"/>
                    <a:chOff x="4901578" y="2829749"/>
                    <a:chExt cx="5241440" cy="1198500"/>
                  </a:xfr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grpSpPr>
                <p:sp>
                  <p:nvSpPr>
                    <p:cNvPr id="120" name="Freeform 119">
                      <a:extLst>
                        <a:ext uri="{FF2B5EF4-FFF2-40B4-BE49-F238E27FC236}">
                          <a16:creationId xmlns:a16="http://schemas.microsoft.com/office/drawing/2014/main" id="{3F7D9C31-23B5-C946-B682-B83679A96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1578" y="2829750"/>
                      <a:ext cx="1751963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Freeform 120">
                      <a:extLst>
                        <a:ext uri="{FF2B5EF4-FFF2-40B4-BE49-F238E27FC236}">
                          <a16:creationId xmlns:a16="http://schemas.microsoft.com/office/drawing/2014/main" id="{D503D4D0-F54B-A846-B690-A3D14B85B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540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" name="Freeform 121">
                      <a:extLst>
                        <a:ext uri="{FF2B5EF4-FFF2-40B4-BE49-F238E27FC236}">
                          <a16:creationId xmlns:a16="http://schemas.microsoft.com/office/drawing/2014/main" id="{6E1FA05C-D7DA-164E-86FA-8B0161940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8279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6" name="Group 115">
                    <a:extLst>
                      <a:ext uri="{FF2B5EF4-FFF2-40B4-BE49-F238E27FC236}">
                        <a16:creationId xmlns:a16="http://schemas.microsoft.com/office/drawing/2014/main" id="{6582F483-409E-5046-AA78-AC86E34B5356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3410152" y="3412213"/>
                    <a:ext cx="1939989" cy="493473"/>
                    <a:chOff x="4908801" y="2829749"/>
                    <a:chExt cx="5234217" cy="1198499"/>
                  </a:xfr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grpSpPr>
                <p:sp>
                  <p:nvSpPr>
                    <p:cNvPr id="117" name="Freeform 116">
                      <a:extLst>
                        <a:ext uri="{FF2B5EF4-FFF2-40B4-BE49-F238E27FC236}">
                          <a16:creationId xmlns:a16="http://schemas.microsoft.com/office/drawing/2014/main" id="{C80698C9-798D-2C47-95C1-E71CB7411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801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Freeform 117">
                      <a:extLst>
                        <a:ext uri="{FF2B5EF4-FFF2-40B4-BE49-F238E27FC236}">
                          <a16:creationId xmlns:a16="http://schemas.microsoft.com/office/drawing/2014/main" id="{AD271F7B-3598-6B40-B3C9-A9BB92F97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540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Freeform 118">
                      <a:extLst>
                        <a:ext uri="{FF2B5EF4-FFF2-40B4-BE49-F238E27FC236}">
                          <a16:creationId xmlns:a16="http://schemas.microsoft.com/office/drawing/2014/main" id="{2B8BD3FC-360D-D74F-ACCF-012E725B65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8279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32EB69FE-EA6B-0845-AFB7-4624D552E7E0}"/>
                    </a:ext>
                  </a:extLst>
                </p:cNvPr>
                <p:cNvGrpSpPr/>
                <p:nvPr/>
              </p:nvGrpSpPr>
              <p:grpSpPr>
                <a:xfrm>
                  <a:off x="4145374" y="1557831"/>
                  <a:ext cx="514677" cy="4193681"/>
                  <a:chOff x="4133409" y="748966"/>
                  <a:chExt cx="502437" cy="3879275"/>
                </a:xfrm>
              </p:grpSpPr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222664EE-F747-CF44-9BCA-0919B0108A6C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3419115" y="1472224"/>
                    <a:ext cx="1939989" cy="493473"/>
                    <a:chOff x="4908801" y="2829749"/>
                    <a:chExt cx="5234217" cy="1198499"/>
                  </a:xfr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grpSpPr>
                <p:sp>
                  <p:nvSpPr>
                    <p:cNvPr id="112" name="Freeform 111">
                      <a:extLst>
                        <a:ext uri="{FF2B5EF4-FFF2-40B4-BE49-F238E27FC236}">
                          <a16:creationId xmlns:a16="http://schemas.microsoft.com/office/drawing/2014/main" id="{02199E01-AF4A-2242-A01B-52919C47D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801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" name="Freeform 112">
                      <a:extLst>
                        <a:ext uri="{FF2B5EF4-FFF2-40B4-BE49-F238E27FC236}">
                          <a16:creationId xmlns:a16="http://schemas.microsoft.com/office/drawing/2014/main" id="{FBC40FE1-C929-F54C-A347-4A736E5861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540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" name="Freeform 113">
                      <a:extLst>
                        <a:ext uri="{FF2B5EF4-FFF2-40B4-BE49-F238E27FC236}">
                          <a16:creationId xmlns:a16="http://schemas.microsoft.com/office/drawing/2014/main" id="{A7EB5B6E-2841-9444-96D6-B7DFED087B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8279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A6195F09-8ECB-8542-A814-CC4124C5F3A6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3410504" y="3411860"/>
                    <a:ext cx="1939286" cy="493476"/>
                    <a:chOff x="4908801" y="2829743"/>
                    <a:chExt cx="5232319" cy="1198505"/>
                  </a:xfr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grpSpPr>
                <p:sp>
                  <p:nvSpPr>
                    <p:cNvPr id="109" name="Freeform 108">
                      <a:extLst>
                        <a:ext uri="{FF2B5EF4-FFF2-40B4-BE49-F238E27FC236}">
                          <a16:creationId xmlns:a16="http://schemas.microsoft.com/office/drawing/2014/main" id="{E8742AC1-F674-1A47-A333-1F8BCBA99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801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Freeform 109">
                      <a:extLst>
                        <a:ext uri="{FF2B5EF4-FFF2-40B4-BE49-F238E27FC236}">
                          <a16:creationId xmlns:a16="http://schemas.microsoft.com/office/drawing/2014/main" id="{A13B2091-1A97-3144-8712-9370CEBC1B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540" y="2829749"/>
                      <a:ext cx="17447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" name="Freeform 110">
                      <a:extLst>
                        <a:ext uri="{FF2B5EF4-FFF2-40B4-BE49-F238E27FC236}">
                          <a16:creationId xmlns:a16="http://schemas.microsoft.com/office/drawing/2014/main" id="{24FB4D51-F20E-D047-8101-DDFCF6ECF0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8281" y="2829743"/>
                      <a:ext cx="1742839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F6642-E3F6-E847-B2AB-10C81A24CF27}"/>
                  </a:ext>
                </a:extLst>
              </p:cNvPr>
              <p:cNvSpPr txBox="1"/>
              <p:nvPr/>
            </p:nvSpPr>
            <p:spPr>
              <a:xfrm>
                <a:off x="6889347" y="29993605"/>
                <a:ext cx="233201" cy="67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88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B23C5CC-FA0A-6242-823A-530F998C662A}"/>
                  </a:ext>
                </a:extLst>
              </p:cNvPr>
              <p:cNvGrpSpPr/>
              <p:nvPr/>
            </p:nvGrpSpPr>
            <p:grpSpPr>
              <a:xfrm rot="5400000">
                <a:off x="7515698" y="29629700"/>
                <a:ext cx="1538471" cy="495294"/>
                <a:chOff x="1644924" y="1755651"/>
                <a:chExt cx="2877703" cy="926445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78E5F677-6387-2D40-A4F3-EF82DE353021}"/>
                    </a:ext>
                  </a:extLst>
                </p:cNvPr>
                <p:cNvSpPr/>
                <p:nvPr/>
              </p:nvSpPr>
              <p:spPr>
                <a:xfrm>
                  <a:off x="1972352" y="1861065"/>
                  <a:ext cx="2222848" cy="71561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  <a:gs pos="48000">
                      <a:schemeClr val="bg1"/>
                    </a:gs>
                    <a:gs pos="64000">
                      <a:schemeClr val="accent1">
                        <a:lumMod val="20000"/>
                        <a:lumOff val="8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1"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5C97B413-61C1-D349-A42E-2C70ACCA94A8}"/>
                    </a:ext>
                  </a:extLst>
                </p:cNvPr>
                <p:cNvSpPr/>
                <p:nvPr/>
              </p:nvSpPr>
              <p:spPr>
                <a:xfrm>
                  <a:off x="1644924" y="1755651"/>
                  <a:ext cx="2877703" cy="92644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75000"/>
                        <a:alpha val="30000"/>
                      </a:schemeClr>
                    </a:gs>
                    <a:gs pos="100000">
                      <a:schemeClr val="accent1">
                        <a:lumMod val="75000"/>
                        <a:alpha val="30000"/>
                      </a:schemeClr>
                    </a:gs>
                    <a:gs pos="48000">
                      <a:schemeClr val="bg1">
                        <a:alpha val="30000"/>
                      </a:schemeClr>
                    </a:gs>
                    <a:gs pos="64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  <a:gs pos="30000">
                      <a:schemeClr val="accent1">
                        <a:lumMod val="20000"/>
                        <a:lumOff val="80000"/>
                        <a:alpha val="30000"/>
                      </a:schemeClr>
                    </a:gs>
                  </a:gsLst>
                  <a:lin ang="0" scaled="1"/>
                </a:gradFill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ED718F-7C48-DF4A-9EA5-B13DABB02723}"/>
                  </a:ext>
                </a:extLst>
              </p:cNvPr>
              <p:cNvSpPr txBox="1"/>
              <p:nvPr/>
            </p:nvSpPr>
            <p:spPr>
              <a:xfrm>
                <a:off x="7563398" y="29855810"/>
                <a:ext cx="233201" cy="466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E898C56-8590-C64A-93AA-1A8A1C1802AC}"/>
                  </a:ext>
                </a:extLst>
              </p:cNvPr>
              <p:cNvGrpSpPr/>
              <p:nvPr/>
            </p:nvGrpSpPr>
            <p:grpSpPr>
              <a:xfrm>
                <a:off x="3522287" y="29751511"/>
                <a:ext cx="4564131" cy="270355"/>
                <a:chOff x="4417723" y="9703335"/>
                <a:chExt cx="8904906" cy="527480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3C4BC19-713B-3F43-B425-FB65C1B5A327}"/>
                    </a:ext>
                  </a:extLst>
                </p:cNvPr>
                <p:cNvGrpSpPr/>
                <p:nvPr/>
              </p:nvGrpSpPr>
              <p:grpSpPr>
                <a:xfrm>
                  <a:off x="5746121" y="9703338"/>
                  <a:ext cx="7576508" cy="527477"/>
                  <a:chOff x="5806956" y="9352156"/>
                  <a:chExt cx="7263641" cy="505695"/>
                </a:xfrm>
              </p:grpSpPr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7AADFCFA-D6B3-0643-BBA1-233D404C4984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7541238" y="7617874"/>
                    <a:ext cx="493423" cy="3961988"/>
                    <a:chOff x="4133410" y="748966"/>
                    <a:chExt cx="502436" cy="3879978"/>
                  </a:xfrm>
                </p:grpSpPr>
                <p:grpSp>
                  <p:nvGrpSpPr>
                    <p:cNvPr id="95" name="Group 94">
                      <a:extLst>
                        <a:ext uri="{FF2B5EF4-FFF2-40B4-BE49-F238E27FC236}">
                          <a16:creationId xmlns:a16="http://schemas.microsoft.com/office/drawing/2014/main" id="{8DFCCC86-CE22-A649-A396-CE05B2F5B0BD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3419115" y="1472224"/>
                      <a:ext cx="1939989" cy="493473"/>
                      <a:chOff x="4908801" y="2829749"/>
                      <a:chExt cx="5234217" cy="1198499"/>
                    </a:xfrm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grpSpPr>
                  <p:sp>
                    <p:nvSpPr>
                      <p:cNvPr id="100" name="Freeform 99">
                        <a:extLst>
                          <a:ext uri="{FF2B5EF4-FFF2-40B4-BE49-F238E27FC236}">
                            <a16:creationId xmlns:a16="http://schemas.microsoft.com/office/drawing/2014/main" id="{D302BE27-A80D-5244-A94C-984CB1B9D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8801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" name="Freeform 100">
                        <a:extLst>
                          <a:ext uri="{FF2B5EF4-FFF2-40B4-BE49-F238E27FC236}">
                            <a16:creationId xmlns:a16="http://schemas.microsoft.com/office/drawing/2014/main" id="{12EAFAA8-4749-A64F-A519-7C919F680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53540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" name="Freeform 101">
                        <a:extLst>
                          <a:ext uri="{FF2B5EF4-FFF2-40B4-BE49-F238E27FC236}">
                            <a16:creationId xmlns:a16="http://schemas.microsoft.com/office/drawing/2014/main" id="{42F30E57-BD34-4A45-BAFF-EC0104EEB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98279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6" name="Group 95">
                      <a:extLst>
                        <a:ext uri="{FF2B5EF4-FFF2-40B4-BE49-F238E27FC236}">
                          <a16:creationId xmlns:a16="http://schemas.microsoft.com/office/drawing/2014/main" id="{989B4965-EB9F-394F-BBBB-77F9BAA5E13F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3410152" y="3412213"/>
                      <a:ext cx="1939989" cy="493473"/>
                      <a:chOff x="4908801" y="2829749"/>
                      <a:chExt cx="5234217" cy="1198499"/>
                    </a:xfrm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grpSpPr>
                  <p:sp>
                    <p:nvSpPr>
                      <p:cNvPr id="97" name="Freeform 96">
                        <a:extLst>
                          <a:ext uri="{FF2B5EF4-FFF2-40B4-BE49-F238E27FC236}">
                            <a16:creationId xmlns:a16="http://schemas.microsoft.com/office/drawing/2014/main" id="{AE95F25C-EAE7-6049-AE7B-82EA96F962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8801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" name="Freeform 97">
                        <a:extLst>
                          <a:ext uri="{FF2B5EF4-FFF2-40B4-BE49-F238E27FC236}">
                            <a16:creationId xmlns:a16="http://schemas.microsoft.com/office/drawing/2014/main" id="{A3459A44-59C0-024B-A6F9-EC90A894C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53540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" name="Freeform 98">
                        <a:extLst>
                          <a:ext uri="{FF2B5EF4-FFF2-40B4-BE49-F238E27FC236}">
                            <a16:creationId xmlns:a16="http://schemas.microsoft.com/office/drawing/2014/main" id="{1050FB91-DEC6-8149-9A99-9B3B92E7A3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98279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6BC057D1-DCE0-D04D-B32B-F1BC05B275B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1173058" y="7960311"/>
                    <a:ext cx="493424" cy="3301655"/>
                    <a:chOff x="4133410" y="1395630"/>
                    <a:chExt cx="502437" cy="3233314"/>
                  </a:xfrm>
                </p:grpSpPr>
                <p:grpSp>
                  <p:nvGrpSpPr>
                    <p:cNvPr id="88" name="Group 87">
                      <a:extLst>
                        <a:ext uri="{FF2B5EF4-FFF2-40B4-BE49-F238E27FC236}">
                          <a16:creationId xmlns:a16="http://schemas.microsoft.com/office/drawing/2014/main" id="{599BE1EA-358B-DE41-92E6-65BC9404063C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3742447" y="1795556"/>
                      <a:ext cx="1293326" cy="493474"/>
                      <a:chOff x="6653540" y="2829747"/>
                      <a:chExt cx="3489478" cy="1198501"/>
                    </a:xfrm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grpSpPr>
                  <p:sp>
                    <p:nvSpPr>
                      <p:cNvPr id="93" name="Freeform 92">
                        <a:extLst>
                          <a:ext uri="{FF2B5EF4-FFF2-40B4-BE49-F238E27FC236}">
                            <a16:creationId xmlns:a16="http://schemas.microsoft.com/office/drawing/2014/main" id="{FB462C8C-E016-A648-994B-383B36D09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53540" y="2829747"/>
                        <a:ext cx="1744739" cy="1198500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" name="Freeform 93">
                        <a:extLst>
                          <a:ext uri="{FF2B5EF4-FFF2-40B4-BE49-F238E27FC236}">
                            <a16:creationId xmlns:a16="http://schemas.microsoft.com/office/drawing/2014/main" id="{5D7CCC27-E9FA-4C4C-B56B-24E8A46610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98279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B08DD09E-93D8-644E-9034-70D1A877C03A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3410152" y="3412213"/>
                      <a:ext cx="1939989" cy="493473"/>
                      <a:chOff x="4908801" y="2829749"/>
                      <a:chExt cx="5234217" cy="1198499"/>
                    </a:xfrm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grpSpPr>
                  <p:sp>
                    <p:nvSpPr>
                      <p:cNvPr id="90" name="Freeform 89">
                        <a:extLst>
                          <a:ext uri="{FF2B5EF4-FFF2-40B4-BE49-F238E27FC236}">
                            <a16:creationId xmlns:a16="http://schemas.microsoft.com/office/drawing/2014/main" id="{FC4A308B-AB90-C347-8FCA-21337F6257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8801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" name="Freeform 90">
                        <a:extLst>
                          <a:ext uri="{FF2B5EF4-FFF2-40B4-BE49-F238E27FC236}">
                            <a16:creationId xmlns:a16="http://schemas.microsoft.com/office/drawing/2014/main" id="{A0E12DF8-B0ED-1649-885B-7E5AA4A4D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53540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" name="Freeform 91">
                        <a:extLst>
                          <a:ext uri="{FF2B5EF4-FFF2-40B4-BE49-F238E27FC236}">
                            <a16:creationId xmlns:a16="http://schemas.microsoft.com/office/drawing/2014/main" id="{62D3872F-BC22-5844-B7C4-BA7C79C102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98279" y="2829749"/>
                        <a:ext cx="1744739" cy="1198499"/>
                      </a:xfrm>
                      <a:custGeom>
                        <a:avLst/>
                        <a:gdLst>
                          <a:gd name="connsiteX0" fmla="*/ 0 w 5704764"/>
                          <a:gd name="connsiteY0" fmla="*/ 1952539 h 3918726"/>
                          <a:gd name="connsiteX1" fmla="*/ 1897039 w 5704764"/>
                          <a:gd name="connsiteY1" fmla="*/ 55500 h 3918726"/>
                          <a:gd name="connsiteX2" fmla="*/ 3807725 w 5704764"/>
                          <a:gd name="connsiteY2" fmla="*/ 3863226 h 3918726"/>
                          <a:gd name="connsiteX3" fmla="*/ 5704764 w 5704764"/>
                          <a:gd name="connsiteY3" fmla="*/ 1966187 h 3918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04764" h="3918726">
                            <a:moveTo>
                              <a:pt x="0" y="1952539"/>
                            </a:moveTo>
                            <a:cubicBezTo>
                              <a:pt x="631209" y="844795"/>
                              <a:pt x="1262418" y="-262948"/>
                              <a:pt x="1897039" y="55500"/>
                            </a:cubicBezTo>
                            <a:cubicBezTo>
                              <a:pt x="2531660" y="373948"/>
                              <a:pt x="3173104" y="3544778"/>
                              <a:pt x="3807725" y="3863226"/>
                            </a:cubicBezTo>
                            <a:cubicBezTo>
                              <a:pt x="4442346" y="4181674"/>
                              <a:pt x="5073555" y="3073930"/>
                              <a:pt x="5704764" y="196618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88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45367CE5-5A06-8148-99D5-4565CC364DC9}"/>
                    </a:ext>
                  </a:extLst>
                </p:cNvPr>
                <p:cNvGrpSpPr/>
                <p:nvPr/>
              </p:nvGrpSpPr>
              <p:grpSpPr>
                <a:xfrm rot="10800000">
                  <a:off x="4417723" y="9703335"/>
                  <a:ext cx="1328396" cy="505495"/>
                  <a:chOff x="6653542" y="2829751"/>
                  <a:chExt cx="3489476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84" name="Freeform 83">
                    <a:extLst>
                      <a:ext uri="{FF2B5EF4-FFF2-40B4-BE49-F238E27FC236}">
                        <a16:creationId xmlns:a16="http://schemas.microsoft.com/office/drawing/2014/main" id="{552E2398-3D50-3540-B7E3-0F4F59171798}"/>
                      </a:ext>
                    </a:extLst>
                  </p:cNvPr>
                  <p:cNvSpPr/>
                  <p:nvPr/>
                </p:nvSpPr>
                <p:spPr>
                  <a:xfrm>
                    <a:off x="6653542" y="2829751"/>
                    <a:ext cx="1744738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9CF19BC1-A0C5-2F41-ADEC-0B5F92CB2ED5}"/>
                      </a:ext>
                    </a:extLst>
                  </p:cNvPr>
                  <p:cNvSpPr/>
                  <p:nvPr/>
                </p:nvSpPr>
                <p:spPr>
                  <a:xfrm>
                    <a:off x="8398280" y="2829751"/>
                    <a:ext cx="1744738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9D92BE6-C0FF-1F4D-92A4-B855C5B61E2D}"/>
                  </a:ext>
                </a:extLst>
              </p:cNvPr>
              <p:cNvGrpSpPr/>
              <p:nvPr/>
            </p:nvGrpSpPr>
            <p:grpSpPr>
              <a:xfrm>
                <a:off x="3265969" y="29755719"/>
                <a:ext cx="4765173" cy="270852"/>
                <a:chOff x="3917630" y="9711546"/>
                <a:chExt cx="9297151" cy="52845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ABDC9EFF-7912-6646-8CE4-8B679A2439C9}"/>
                    </a:ext>
                  </a:extLst>
                </p:cNvPr>
                <p:cNvGrpSpPr/>
                <p:nvPr/>
              </p:nvGrpSpPr>
              <p:grpSpPr>
                <a:xfrm>
                  <a:off x="3917630" y="9711546"/>
                  <a:ext cx="2261218" cy="514677"/>
                  <a:chOff x="2755713" y="12591703"/>
                  <a:chExt cx="2641323" cy="493424"/>
                </a:xfrm>
              </p:grpSpPr>
              <p:sp>
                <p:nvSpPr>
                  <p:cNvPr id="77" name="Freeform 76">
                    <a:extLst>
                      <a:ext uri="{FF2B5EF4-FFF2-40B4-BE49-F238E27FC236}">
                        <a16:creationId xmlns:a16="http://schemas.microsoft.com/office/drawing/2014/main" id="{4611B36B-3C88-8E46-8D7D-8C5DEAC570D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736705" y="12600506"/>
                    <a:ext cx="660331" cy="484621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0A80BBA4-018D-9146-B993-4F2726CF5241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755713" y="12591703"/>
                    <a:ext cx="1980993" cy="484621"/>
                    <a:chOff x="4908798" y="2829751"/>
                    <a:chExt cx="5234218" cy="1198499"/>
                  </a:xfr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grpSpPr>
                <p:sp>
                  <p:nvSpPr>
                    <p:cNvPr id="79" name="Freeform 78">
                      <a:extLst>
                        <a:ext uri="{FF2B5EF4-FFF2-40B4-BE49-F238E27FC236}">
                          <a16:creationId xmlns:a16="http://schemas.microsoft.com/office/drawing/2014/main" id="{7C33EF02-AF79-CE4D-9642-43A4CFEC9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798" y="2829751"/>
                      <a:ext cx="1744738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" name="Freeform 79">
                      <a:extLst>
                        <a:ext uri="{FF2B5EF4-FFF2-40B4-BE49-F238E27FC236}">
                          <a16:creationId xmlns:a16="http://schemas.microsoft.com/office/drawing/2014/main" id="{20D67FB3-7627-904F-B551-F308B84F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542" y="2829751"/>
                      <a:ext cx="1744738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" name="Freeform 80">
                      <a:extLst>
                        <a:ext uri="{FF2B5EF4-FFF2-40B4-BE49-F238E27FC236}">
                          <a16:creationId xmlns:a16="http://schemas.microsoft.com/office/drawing/2014/main" id="{F99A3687-CEA1-B141-B310-8A49207CF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8279" y="2829751"/>
                      <a:ext cx="1744737" cy="1198499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84ED87BA-8DE2-484C-B4C0-8BDEC9BEE237}"/>
                    </a:ext>
                  </a:extLst>
                </p:cNvPr>
                <p:cNvGrpSpPr/>
                <p:nvPr/>
              </p:nvGrpSpPr>
              <p:grpSpPr>
                <a:xfrm>
                  <a:off x="6185234" y="9720727"/>
                  <a:ext cx="7029547" cy="519269"/>
                  <a:chOff x="4825414" y="10402497"/>
                  <a:chExt cx="6605328" cy="497826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7351A7FE-8373-D441-8558-1BD2CB2F517B}"/>
                      </a:ext>
                    </a:extLst>
                  </p:cNvPr>
                  <p:cNvGrpSpPr/>
                  <p:nvPr/>
                </p:nvGrpSpPr>
                <p:grpSpPr>
                  <a:xfrm>
                    <a:off x="4825414" y="10402497"/>
                    <a:ext cx="5284666" cy="497826"/>
                    <a:chOff x="5397038" y="12587301"/>
                    <a:chExt cx="5284666" cy="497826"/>
                  </a:xfrm>
                </p:grpSpPr>
                <p:sp>
                  <p:nvSpPr>
                    <p:cNvPr id="66" name="Freeform 65">
                      <a:extLst>
                        <a:ext uri="{FF2B5EF4-FFF2-40B4-BE49-F238E27FC236}">
                          <a16:creationId xmlns:a16="http://schemas.microsoft.com/office/drawing/2014/main" id="{F8D1DD20-367C-BE4B-9F0F-937CB899152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057370" y="12600506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Freeform 66">
                      <a:extLst>
                        <a:ext uri="{FF2B5EF4-FFF2-40B4-BE49-F238E27FC236}">
                          <a16:creationId xmlns:a16="http://schemas.microsoft.com/office/drawing/2014/main" id="{1DB2F4AA-52F6-4544-B7A3-176986C476B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5397038" y="12600506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7EBDF14-3043-F04D-93A3-3A8DFA5B2925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8453998" y="10853019"/>
                      <a:ext cx="493423" cy="3961988"/>
                      <a:chOff x="4133410" y="748966"/>
                      <a:chExt cx="502436" cy="3879978"/>
                    </a:xfrm>
                  </p:grpSpPr>
                  <p:grpSp>
                    <p:nvGrpSpPr>
                      <p:cNvPr id="69" name="Group 68">
                        <a:extLst>
                          <a:ext uri="{FF2B5EF4-FFF2-40B4-BE49-F238E27FC236}">
                            <a16:creationId xmlns:a16="http://schemas.microsoft.com/office/drawing/2014/main" id="{AE45AF60-897A-6C41-8636-E0287C4373F3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3419115" y="1472224"/>
                        <a:ext cx="1939989" cy="493473"/>
                        <a:chOff x="4908801" y="2829749"/>
                        <a:chExt cx="5234217" cy="1198499"/>
                      </a:xfrm>
                      <a:scene3d>
                        <a:camera prst="orthographicFront">
                          <a:rot lat="0" lon="0" rev="0"/>
                        </a:camera>
                        <a:lightRig rig="threePt" dir="t"/>
                      </a:scene3d>
                    </p:grpSpPr>
                    <p:sp>
                      <p:nvSpPr>
                        <p:cNvPr id="74" name="Freeform 73">
                          <a:extLst>
                            <a:ext uri="{FF2B5EF4-FFF2-40B4-BE49-F238E27FC236}">
                              <a16:creationId xmlns:a16="http://schemas.microsoft.com/office/drawing/2014/main" id="{383BB230-CECD-C04C-9ACE-F7282A1EC9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8801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" name="Freeform 74">
                          <a:extLst>
                            <a:ext uri="{FF2B5EF4-FFF2-40B4-BE49-F238E27FC236}">
                              <a16:creationId xmlns:a16="http://schemas.microsoft.com/office/drawing/2014/main" id="{AE132528-7B0F-2E43-9F28-4E55DFECAA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53540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" name="Freeform 75">
                          <a:extLst>
                            <a:ext uri="{FF2B5EF4-FFF2-40B4-BE49-F238E27FC236}">
                              <a16:creationId xmlns:a16="http://schemas.microsoft.com/office/drawing/2014/main" id="{ADB94081-A9B2-3A4E-A1CA-611F802E9E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98279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0" name="Group 69">
                        <a:extLst>
                          <a:ext uri="{FF2B5EF4-FFF2-40B4-BE49-F238E27FC236}">
                            <a16:creationId xmlns:a16="http://schemas.microsoft.com/office/drawing/2014/main" id="{4E473C7F-063A-8A4B-88E7-179D8BFA3285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3410152" y="3412213"/>
                        <a:ext cx="1939989" cy="493473"/>
                        <a:chOff x="4908801" y="2829749"/>
                        <a:chExt cx="5234217" cy="1198499"/>
                      </a:xfrm>
                      <a:scene3d>
                        <a:camera prst="orthographicFront">
                          <a:rot lat="0" lon="0" rev="0"/>
                        </a:camera>
                        <a:lightRig rig="threePt" dir="t"/>
                      </a:scene3d>
                    </p:grpSpPr>
                    <p:sp>
                      <p:nvSpPr>
                        <p:cNvPr id="71" name="Freeform 70">
                          <a:extLst>
                            <a:ext uri="{FF2B5EF4-FFF2-40B4-BE49-F238E27FC236}">
                              <a16:creationId xmlns:a16="http://schemas.microsoft.com/office/drawing/2014/main" id="{D8DF7C1A-710E-8149-84A9-7C4DCE8AD1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8801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" name="Freeform 71">
                          <a:extLst>
                            <a:ext uri="{FF2B5EF4-FFF2-40B4-BE49-F238E27FC236}">
                              <a16:creationId xmlns:a16="http://schemas.microsoft.com/office/drawing/2014/main" id="{582324CB-CF89-6A4D-BD97-F653F73B68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53540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" name="Freeform 72">
                          <a:extLst>
                            <a:ext uri="{FF2B5EF4-FFF2-40B4-BE49-F238E27FC236}">
                              <a16:creationId xmlns:a16="http://schemas.microsoft.com/office/drawing/2014/main" id="{A1CF5A28-9D0E-9849-A6E8-84248A4B40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98279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0DB5638D-49BE-574B-8A3F-6EE1DD84DE61}"/>
                      </a:ext>
                    </a:extLst>
                  </p:cNvPr>
                  <p:cNvGrpSpPr/>
                  <p:nvPr/>
                </p:nvGrpSpPr>
                <p:grpSpPr>
                  <a:xfrm>
                    <a:off x="10110079" y="10413643"/>
                    <a:ext cx="1320663" cy="484621"/>
                    <a:chOff x="7138587" y="12578399"/>
                    <a:chExt cx="1320663" cy="484621"/>
                  </a:xfrm>
                </p:grpSpPr>
                <p:sp>
                  <p:nvSpPr>
                    <p:cNvPr id="64" name="Freeform 63">
                      <a:extLst>
                        <a:ext uri="{FF2B5EF4-FFF2-40B4-BE49-F238E27FC236}">
                          <a16:creationId xmlns:a16="http://schemas.microsoft.com/office/drawing/2014/main" id="{D5F3A9D7-EA75-C64E-BD90-6CFAB3B14DD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7798919" y="12578399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Freeform 64">
                      <a:extLst>
                        <a:ext uri="{FF2B5EF4-FFF2-40B4-BE49-F238E27FC236}">
                          <a16:creationId xmlns:a16="http://schemas.microsoft.com/office/drawing/2014/main" id="{7D861E55-AA47-6242-878B-47B5E0C6816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7138587" y="12578399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0EB8361-3FA6-F64B-AEA4-313D2A21C8C8}"/>
                  </a:ext>
                </a:extLst>
              </p:cNvPr>
              <p:cNvGrpSpPr/>
              <p:nvPr/>
            </p:nvGrpSpPr>
            <p:grpSpPr>
              <a:xfrm>
                <a:off x="3143097" y="25632960"/>
                <a:ext cx="266147" cy="4244387"/>
                <a:chOff x="2421618" y="2645958"/>
                <a:chExt cx="497826" cy="7975241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01AD426A-9A63-424E-A9A3-EBB293785707}"/>
                    </a:ext>
                  </a:extLst>
                </p:cNvPr>
                <p:cNvGrpSpPr/>
                <p:nvPr/>
              </p:nvGrpSpPr>
              <p:grpSpPr>
                <a:xfrm rot="5400000">
                  <a:off x="-699102" y="7002653"/>
                  <a:ext cx="6739266" cy="497826"/>
                  <a:chOff x="4825414" y="10402497"/>
                  <a:chExt cx="6605328" cy="497826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7512AF74-FD92-9848-AE33-74090E2DBB87}"/>
                      </a:ext>
                    </a:extLst>
                  </p:cNvPr>
                  <p:cNvGrpSpPr/>
                  <p:nvPr/>
                </p:nvGrpSpPr>
                <p:grpSpPr>
                  <a:xfrm>
                    <a:off x="4825414" y="10402497"/>
                    <a:ext cx="5284666" cy="497826"/>
                    <a:chOff x="5397038" y="12587301"/>
                    <a:chExt cx="5284666" cy="497826"/>
                  </a:xfrm>
                </p:grpSpPr>
                <p:sp>
                  <p:nvSpPr>
                    <p:cNvPr id="49" name="Freeform 48">
                      <a:extLst>
                        <a:ext uri="{FF2B5EF4-FFF2-40B4-BE49-F238E27FC236}">
                          <a16:creationId xmlns:a16="http://schemas.microsoft.com/office/drawing/2014/main" id="{54950B65-E7AC-D14E-90F7-AC51A893FE4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057370" y="12600506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" name="Freeform 49">
                      <a:extLst>
                        <a:ext uri="{FF2B5EF4-FFF2-40B4-BE49-F238E27FC236}">
                          <a16:creationId xmlns:a16="http://schemas.microsoft.com/office/drawing/2014/main" id="{65AB98C7-55A4-2743-909F-CAEB4F3826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5397038" y="12600506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A9B9D179-6E5B-064E-BFE4-5A863EDB90E7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8453998" y="10853019"/>
                      <a:ext cx="493423" cy="3961988"/>
                      <a:chOff x="4133410" y="748966"/>
                      <a:chExt cx="502436" cy="3879978"/>
                    </a:xfrm>
                  </p:grpSpPr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:a16="http://schemas.microsoft.com/office/drawing/2014/main" id="{0F81F5EF-971D-1F4D-9880-B6903461ADB4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3419115" y="1472224"/>
                        <a:ext cx="1939989" cy="493473"/>
                        <a:chOff x="4908801" y="2829749"/>
                        <a:chExt cx="5234217" cy="1198499"/>
                      </a:xfrm>
                      <a:scene3d>
                        <a:camera prst="orthographicFront">
                          <a:rot lat="0" lon="0" rev="0"/>
                        </a:camera>
                        <a:lightRig rig="threePt" dir="t"/>
                      </a:scene3d>
                    </p:grpSpPr>
                    <p:sp>
                      <p:nvSpPr>
                        <p:cNvPr id="57" name="Freeform 56">
                          <a:extLst>
                            <a:ext uri="{FF2B5EF4-FFF2-40B4-BE49-F238E27FC236}">
                              <a16:creationId xmlns:a16="http://schemas.microsoft.com/office/drawing/2014/main" id="{542F20D4-2F3F-0F46-9F78-18E164A892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8801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" name="Freeform 57">
                          <a:extLst>
                            <a:ext uri="{FF2B5EF4-FFF2-40B4-BE49-F238E27FC236}">
                              <a16:creationId xmlns:a16="http://schemas.microsoft.com/office/drawing/2014/main" id="{2629B2D1-815B-5745-A5DA-5C1EAD32F1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53540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" name="Freeform 58">
                          <a:extLst>
                            <a:ext uri="{FF2B5EF4-FFF2-40B4-BE49-F238E27FC236}">
                              <a16:creationId xmlns:a16="http://schemas.microsoft.com/office/drawing/2014/main" id="{8E394A17-A25B-B24B-BA3D-63A29E1C13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98279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32593927-F076-3744-BDE7-88289743DA03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3410152" y="3412213"/>
                        <a:ext cx="1939989" cy="493473"/>
                        <a:chOff x="4908801" y="2829749"/>
                        <a:chExt cx="5234217" cy="1198499"/>
                      </a:xfrm>
                      <a:scene3d>
                        <a:camera prst="orthographicFront">
                          <a:rot lat="0" lon="0" rev="0"/>
                        </a:camera>
                        <a:lightRig rig="threePt" dir="t"/>
                      </a:scene3d>
                    </p:grpSpPr>
                    <p:sp>
                      <p:nvSpPr>
                        <p:cNvPr id="54" name="Freeform 53">
                          <a:extLst>
                            <a:ext uri="{FF2B5EF4-FFF2-40B4-BE49-F238E27FC236}">
                              <a16:creationId xmlns:a16="http://schemas.microsoft.com/office/drawing/2014/main" id="{F4E4319D-3858-F84F-B2FE-9703B72184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8801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" name="Freeform 54">
                          <a:extLst>
                            <a:ext uri="{FF2B5EF4-FFF2-40B4-BE49-F238E27FC236}">
                              <a16:creationId xmlns:a16="http://schemas.microsoft.com/office/drawing/2014/main" id="{21992472-9C11-674A-86F4-8FC0649A24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53540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" name="Freeform 55">
                          <a:extLst>
                            <a:ext uri="{FF2B5EF4-FFF2-40B4-BE49-F238E27FC236}">
                              <a16:creationId xmlns:a16="http://schemas.microsoft.com/office/drawing/2014/main" id="{EC35C556-8BC9-A448-88A4-26CE28C50B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98279" y="2829749"/>
                          <a:ext cx="1744739" cy="1198499"/>
                        </a:xfrm>
                        <a:custGeom>
                          <a:avLst/>
                          <a:gdLst>
                            <a:gd name="connsiteX0" fmla="*/ 0 w 5704764"/>
                            <a:gd name="connsiteY0" fmla="*/ 1952539 h 3918726"/>
                            <a:gd name="connsiteX1" fmla="*/ 1897039 w 5704764"/>
                            <a:gd name="connsiteY1" fmla="*/ 55500 h 3918726"/>
                            <a:gd name="connsiteX2" fmla="*/ 3807725 w 5704764"/>
                            <a:gd name="connsiteY2" fmla="*/ 3863226 h 3918726"/>
                            <a:gd name="connsiteX3" fmla="*/ 5704764 w 5704764"/>
                            <a:gd name="connsiteY3" fmla="*/ 1966187 h 3918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704764" h="3918726">
                              <a:moveTo>
                                <a:pt x="0" y="1952539"/>
                              </a:moveTo>
                              <a:cubicBezTo>
                                <a:pt x="631209" y="844795"/>
                                <a:pt x="1262418" y="-262948"/>
                                <a:pt x="1897039" y="55500"/>
                              </a:cubicBezTo>
                              <a:cubicBezTo>
                                <a:pt x="2531660" y="373948"/>
                                <a:pt x="3173104" y="3544778"/>
                                <a:pt x="3807725" y="3863226"/>
                              </a:cubicBezTo>
                              <a:cubicBezTo>
                                <a:pt x="4442346" y="4181674"/>
                                <a:pt x="5073555" y="3073930"/>
                                <a:pt x="5704764" y="1966187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88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B53E75C-D891-624F-9E8E-F5F9A2BC420C}"/>
                      </a:ext>
                    </a:extLst>
                  </p:cNvPr>
                  <p:cNvGrpSpPr/>
                  <p:nvPr/>
                </p:nvGrpSpPr>
                <p:grpSpPr>
                  <a:xfrm>
                    <a:off x="10110079" y="10413643"/>
                    <a:ext cx="1320663" cy="484621"/>
                    <a:chOff x="7138587" y="12578399"/>
                    <a:chExt cx="1320663" cy="484621"/>
                  </a:xfrm>
                </p:grpSpPr>
                <p:sp>
                  <p:nvSpPr>
                    <p:cNvPr id="47" name="Freeform 46">
                      <a:extLst>
                        <a:ext uri="{FF2B5EF4-FFF2-40B4-BE49-F238E27FC236}">
                          <a16:creationId xmlns:a16="http://schemas.microsoft.com/office/drawing/2014/main" id="{BFE8445E-A7B9-CA41-8D30-905D54B854B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7798919" y="12578399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" name="Freeform 47">
                      <a:extLst>
                        <a:ext uri="{FF2B5EF4-FFF2-40B4-BE49-F238E27FC236}">
                          <a16:creationId xmlns:a16="http://schemas.microsoft.com/office/drawing/2014/main" id="{DC692373-87B4-8F4F-A0E8-3E9877BCAA9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7138587" y="12578399"/>
                      <a:ext cx="660331" cy="484621"/>
                    </a:xfrm>
                    <a:custGeom>
                      <a:avLst/>
                      <a:gdLst>
                        <a:gd name="connsiteX0" fmla="*/ 0 w 5704764"/>
                        <a:gd name="connsiteY0" fmla="*/ 1952539 h 3918726"/>
                        <a:gd name="connsiteX1" fmla="*/ 1897039 w 5704764"/>
                        <a:gd name="connsiteY1" fmla="*/ 55500 h 3918726"/>
                        <a:gd name="connsiteX2" fmla="*/ 3807725 w 5704764"/>
                        <a:gd name="connsiteY2" fmla="*/ 3863226 h 3918726"/>
                        <a:gd name="connsiteX3" fmla="*/ 5704764 w 5704764"/>
                        <a:gd name="connsiteY3" fmla="*/ 1966187 h 3918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4764" h="3918726">
                          <a:moveTo>
                            <a:pt x="0" y="1952539"/>
                          </a:moveTo>
                          <a:cubicBezTo>
                            <a:pt x="631209" y="844795"/>
                            <a:pt x="1262418" y="-262948"/>
                            <a:pt x="1897039" y="55500"/>
                          </a:cubicBezTo>
                          <a:cubicBezTo>
                            <a:pt x="2531660" y="373948"/>
                            <a:pt x="3173104" y="3544778"/>
                            <a:pt x="3807725" y="3863226"/>
                          </a:cubicBezTo>
                          <a:cubicBezTo>
                            <a:pt x="4442346" y="4181674"/>
                            <a:pt x="5073555" y="3073930"/>
                            <a:pt x="5704764" y="196618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ot"/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8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F6B5932A-650C-9A47-B344-F3D5E878C533}"/>
                    </a:ext>
                  </a:extLst>
                </p:cNvPr>
                <p:cNvGrpSpPr/>
                <p:nvPr/>
              </p:nvGrpSpPr>
              <p:grpSpPr>
                <a:xfrm>
                  <a:off x="2427549" y="2645958"/>
                  <a:ext cx="484621" cy="1233853"/>
                  <a:chOff x="777401" y="4866347"/>
                  <a:chExt cx="484621" cy="1233853"/>
                </a:xfrm>
              </p:grpSpPr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D6383010-0789-7149-9E89-20BAF6A2EFF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39646" y="4904102"/>
                    <a:ext cx="560131" cy="484621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E025EC0-EFC5-204E-AF84-97B09822E14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82851" y="5521029"/>
                    <a:ext cx="673721" cy="484621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010B76A-D985-654B-AA48-4D1B29702D18}"/>
                  </a:ext>
                </a:extLst>
              </p:cNvPr>
              <p:cNvGrpSpPr/>
              <p:nvPr/>
            </p:nvGrpSpPr>
            <p:grpSpPr>
              <a:xfrm rot="5400000">
                <a:off x="2307181" y="28794719"/>
                <a:ext cx="263793" cy="2149824"/>
                <a:chOff x="4133410" y="748966"/>
                <a:chExt cx="502436" cy="3879978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897A6CD8-CC22-FD47-A64E-A70048E28C06}"/>
                    </a:ext>
                  </a:extLst>
                </p:cNvPr>
                <p:cNvGrpSpPr/>
                <p:nvPr/>
              </p:nvGrpSpPr>
              <p:grpSpPr>
                <a:xfrm rot="5400000">
                  <a:off x="3419115" y="1472224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9A732A5-A668-934E-8DFD-8920FA1A6605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headEnd type="stealth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25540BEA-EF16-FE49-84F0-7690CCDDC2B3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headEnd type="stealth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B6609C66-9607-8645-AE83-4A2BA2CCB23F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headEnd type="stealth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8E4A354A-45F6-1844-936D-08FCEA8FEF65}"/>
                    </a:ext>
                  </a:extLst>
                </p:cNvPr>
                <p:cNvGrpSpPr/>
                <p:nvPr/>
              </p:nvGrpSpPr>
              <p:grpSpPr>
                <a:xfrm rot="5400000">
                  <a:off x="3410152" y="3412213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355B107B-0B0D-C345-BA12-270FD9A936FB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headEnd type="stealth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4280798B-EB55-F04F-BE97-54081059861E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headEnd type="stealth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89788F6F-540B-A249-A948-44E94A7A0BF1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headEnd type="stealth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365FD37-D14C-434D-97F1-B3D7B60A4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65969" y="31624318"/>
                <a:ext cx="4771318" cy="3707"/>
              </a:xfrm>
              <a:prstGeom prst="line">
                <a:avLst/>
              </a:prstGeom>
              <a:ln w="34925">
                <a:solidFill>
                  <a:srgbClr val="0005FF"/>
                </a:solidFill>
                <a:prstDash val="sysDash"/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16D4141-83BE-1344-8C2F-B60F9FD01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390" y="31885177"/>
                <a:ext cx="4582029" cy="0"/>
              </a:xfrm>
              <a:prstGeom prst="line">
                <a:avLst/>
              </a:prstGeom>
              <a:ln w="34925">
                <a:solidFill>
                  <a:srgbClr val="0005FF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0C2F6E9-5401-5A4A-B404-966BCDB16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7287" y="30646583"/>
                <a:ext cx="0" cy="981442"/>
              </a:xfrm>
              <a:prstGeom prst="line">
                <a:avLst/>
              </a:prstGeom>
              <a:ln w="15875">
                <a:solidFill>
                  <a:srgbClr val="0005FF"/>
                </a:solidFill>
                <a:prstDash val="sysDot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2E6BBAA-4FA2-074E-84D2-6FA2980FF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3642" y="30471535"/>
                <a:ext cx="0" cy="1413642"/>
              </a:xfrm>
              <a:prstGeom prst="line">
                <a:avLst/>
              </a:prstGeom>
              <a:ln w="6350">
                <a:solidFill>
                  <a:srgbClr val="0005FF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01E7CD3-CCB7-3A4B-BC88-C44ECEF8758F}"/>
                  </a:ext>
                </a:extLst>
              </p:cNvPr>
              <p:cNvSpPr/>
              <p:nvPr/>
            </p:nvSpPr>
            <p:spPr>
              <a:xfrm rot="18900000">
                <a:off x="2462648" y="29743190"/>
                <a:ext cx="2236391" cy="82965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75000"/>
                      <a:alpha val="30000"/>
                    </a:schemeClr>
                  </a:gs>
                  <a:gs pos="100000">
                    <a:schemeClr val="accent1">
                      <a:lumMod val="75000"/>
                      <a:alpha val="30000"/>
                    </a:schemeClr>
                  </a:gs>
                  <a:gs pos="48000">
                    <a:schemeClr val="bg1">
                      <a:alpha val="30000"/>
                    </a:schemeClr>
                  </a:gs>
                  <a:gs pos="64000">
                    <a:schemeClr val="accent1">
                      <a:lumMod val="20000"/>
                      <a:lumOff val="80000"/>
                      <a:alpha val="30000"/>
                    </a:schemeClr>
                  </a:gs>
                  <a:gs pos="30000">
                    <a:schemeClr val="accent1">
                      <a:lumMod val="20000"/>
                      <a:lumOff val="80000"/>
                      <a:alpha val="30000"/>
                    </a:schemeClr>
                  </a:gs>
                </a:gsLst>
                <a:lin ang="0" scaled="1"/>
              </a:gradFill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E6B8F9-DF32-AB4F-B6D9-0F5133FAA653}"/>
                  </a:ext>
                </a:extLst>
              </p:cNvPr>
              <p:cNvSpPr/>
              <p:nvPr/>
            </p:nvSpPr>
            <p:spPr>
              <a:xfrm rot="18900000">
                <a:off x="2812167" y="29918525"/>
                <a:ext cx="1532257" cy="48942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75000"/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  <a:gs pos="47000">
                    <a:schemeClr val="bg1">
                      <a:alpha val="50000"/>
                    </a:schemeClr>
                  </a:gs>
                  <a:gs pos="64000">
                    <a:schemeClr val="accent1">
                      <a:lumMod val="20000"/>
                      <a:lumOff val="80000"/>
                      <a:alpha val="50000"/>
                    </a:schemeClr>
                  </a:gs>
                  <a:gs pos="29000">
                    <a:schemeClr val="accent1">
                      <a:lumMod val="20000"/>
                      <a:lumOff val="80000"/>
                      <a:alpha val="50000"/>
                    </a:schemeClr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08C0E4D-5A2D-3848-8265-53BDBB94B7E5}"/>
                  </a:ext>
                </a:extLst>
              </p:cNvPr>
              <p:cNvGrpSpPr/>
              <p:nvPr/>
            </p:nvGrpSpPr>
            <p:grpSpPr>
              <a:xfrm rot="5400000">
                <a:off x="2307181" y="28794720"/>
                <a:ext cx="263793" cy="2149824"/>
                <a:chOff x="4133410" y="748966"/>
                <a:chExt cx="502436" cy="387997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8BA5E46-4AD7-6E4D-AA09-08515BB56521}"/>
                    </a:ext>
                  </a:extLst>
                </p:cNvPr>
                <p:cNvGrpSpPr/>
                <p:nvPr/>
              </p:nvGrpSpPr>
              <p:grpSpPr>
                <a:xfrm rot="5400000">
                  <a:off x="3419115" y="1472224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B9576EDF-5925-B04A-830E-365589211819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5BE37F3F-6035-9E42-BE3F-C1C63A8B0728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5CC16192-FEF7-8342-AA0A-B197567C6FA4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E3F889C5-5228-5D4E-A5F3-D42D1910A9B0}"/>
                    </a:ext>
                  </a:extLst>
                </p:cNvPr>
                <p:cNvGrpSpPr/>
                <p:nvPr/>
              </p:nvGrpSpPr>
              <p:grpSpPr>
                <a:xfrm rot="5400000">
                  <a:off x="3410152" y="3412213"/>
                  <a:ext cx="1939989" cy="493473"/>
                  <a:chOff x="4908801" y="2829749"/>
                  <a:chExt cx="5234217" cy="1198499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AB18E4E8-10F9-FC40-BF6E-14070672D137}"/>
                      </a:ext>
                    </a:extLst>
                  </p:cNvPr>
                  <p:cNvSpPr/>
                  <p:nvPr/>
                </p:nvSpPr>
                <p:spPr>
                  <a:xfrm>
                    <a:off x="4908801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CA1F81FF-0487-6046-88A3-0A5B1671D0C6}"/>
                      </a:ext>
                    </a:extLst>
                  </p:cNvPr>
                  <p:cNvSpPr/>
                  <p:nvPr/>
                </p:nvSpPr>
                <p:spPr>
                  <a:xfrm>
                    <a:off x="6653540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F10D0877-2A9B-3641-8293-F9D02DF6A73A}"/>
                      </a:ext>
                    </a:extLst>
                  </p:cNvPr>
                  <p:cNvSpPr/>
                  <p:nvPr/>
                </p:nvSpPr>
                <p:spPr>
                  <a:xfrm>
                    <a:off x="8398279" y="2829749"/>
                    <a:ext cx="1744739" cy="1198499"/>
                  </a:xfrm>
                  <a:custGeom>
                    <a:avLst/>
                    <a:gdLst>
                      <a:gd name="connsiteX0" fmla="*/ 0 w 5704764"/>
                      <a:gd name="connsiteY0" fmla="*/ 1952539 h 3918726"/>
                      <a:gd name="connsiteX1" fmla="*/ 1897039 w 5704764"/>
                      <a:gd name="connsiteY1" fmla="*/ 55500 h 3918726"/>
                      <a:gd name="connsiteX2" fmla="*/ 3807725 w 5704764"/>
                      <a:gd name="connsiteY2" fmla="*/ 3863226 h 3918726"/>
                      <a:gd name="connsiteX3" fmla="*/ 5704764 w 5704764"/>
                      <a:gd name="connsiteY3" fmla="*/ 1966187 h 391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04764" h="3918726">
                        <a:moveTo>
                          <a:pt x="0" y="1952539"/>
                        </a:moveTo>
                        <a:cubicBezTo>
                          <a:pt x="631209" y="844795"/>
                          <a:pt x="1262418" y="-262948"/>
                          <a:pt x="1897039" y="55500"/>
                        </a:cubicBezTo>
                        <a:cubicBezTo>
                          <a:pt x="2531660" y="373948"/>
                          <a:pt x="3173104" y="3544778"/>
                          <a:pt x="3807725" y="3863226"/>
                        </a:cubicBezTo>
                        <a:cubicBezTo>
                          <a:pt x="4442346" y="4181674"/>
                          <a:pt x="5073555" y="3073930"/>
                          <a:pt x="5704764" y="1966187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ot"/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8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75AB3A-3096-A942-9D4D-4DF3C7C2C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4971" y="29879703"/>
                <a:ext cx="0" cy="2005476"/>
              </a:xfrm>
              <a:prstGeom prst="line">
                <a:avLst/>
              </a:prstGeom>
              <a:ln w="6350">
                <a:solidFill>
                  <a:srgbClr val="0005FF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B94BC45-F167-8F43-A726-0F688A34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7819" y="22677398"/>
              <a:ext cx="381000" cy="2921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B012CC8-6A21-3E40-B95B-1B42F3B15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50543" y="21790164"/>
              <a:ext cx="381000" cy="3937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3C94C2-939D-D24F-8EF8-1E8DD0AE5F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1858" y="20821257"/>
              <a:ext cx="0" cy="1494819"/>
            </a:xfrm>
            <a:prstGeom prst="line">
              <a:avLst/>
            </a:prstGeom>
            <a:ln w="15875">
              <a:solidFill>
                <a:srgbClr val="0005FF"/>
              </a:solidFill>
              <a:prstDash val="sysDot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1" name="Picture 130" descr="A close up of a sign&#10;&#10;Description automatically generated">
            <a:extLst>
              <a:ext uri="{FF2B5EF4-FFF2-40B4-BE49-F238E27FC236}">
                <a16:creationId xmlns:a16="http://schemas.microsoft.com/office/drawing/2014/main" id="{7C262569-3E80-1F42-A8CF-E417D1D8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132" name="Footer Placeholder 8">
            <a:extLst>
              <a:ext uri="{FF2B5EF4-FFF2-40B4-BE49-F238E27FC236}">
                <a16:creationId xmlns:a16="http://schemas.microsoft.com/office/drawing/2014/main" id="{25DEC0F6-033D-C845-B888-37895CF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lide Number Placeholder 9">
            <a:extLst>
              <a:ext uri="{FF2B5EF4-FFF2-40B4-BE49-F238E27FC236}">
                <a16:creationId xmlns:a16="http://schemas.microsoft.com/office/drawing/2014/main" id="{0B72FC9F-9245-E440-B03F-9113733A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7C2B6C2-B6B8-2B4D-83CA-7ABE76A2EBD2}"/>
              </a:ext>
            </a:extLst>
          </p:cNvPr>
          <p:cNvSpPr txBox="1"/>
          <p:nvPr/>
        </p:nvSpPr>
        <p:spPr>
          <a:xfrm>
            <a:off x="0" y="-261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Scalar DM Couples to an Interferometer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B9914B5-41BD-9543-BFD4-BE9893F8BA33}"/>
              </a:ext>
            </a:extLst>
          </p:cNvPr>
          <p:cNvSpPr txBox="1"/>
          <p:nvPr/>
        </p:nvSpPr>
        <p:spPr>
          <a:xfrm>
            <a:off x="130926" y="2050619"/>
            <a:ext cx="643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LIGO/Virgo/KAGRA have high arm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strain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sensitivity, relatively lower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phase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sensitivity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A99FB77-1EBA-124D-91EB-1ACF212479E6}"/>
              </a:ext>
            </a:extLst>
          </p:cNvPr>
          <p:cNvSpPr txBox="1"/>
          <p:nvPr/>
        </p:nvSpPr>
        <p:spPr>
          <a:xfrm>
            <a:off x="0" y="6611779"/>
            <a:ext cx="1588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Grote &amp; Stadnik (2019)</a:t>
            </a:r>
            <a:endParaRPr lang="en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BA0C4DB-AA62-A548-9D0D-8AB6595D8D18}"/>
              </a:ext>
            </a:extLst>
          </p:cNvPr>
          <p:cNvGrpSpPr/>
          <p:nvPr/>
        </p:nvGrpSpPr>
        <p:grpSpPr>
          <a:xfrm>
            <a:off x="6872781" y="3337398"/>
            <a:ext cx="5155096" cy="2055207"/>
            <a:chOff x="6872781" y="3337398"/>
            <a:chExt cx="5155096" cy="2055207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7AA0EAF-BB58-6140-A10A-18BDDDEEBEA4}"/>
                </a:ext>
              </a:extLst>
            </p:cNvPr>
            <p:cNvGrpSpPr/>
            <p:nvPr/>
          </p:nvGrpSpPr>
          <p:grpSpPr>
            <a:xfrm>
              <a:off x="6872781" y="3337398"/>
              <a:ext cx="1218705" cy="392349"/>
              <a:chOff x="3144842" y="1536734"/>
              <a:chExt cx="1218705" cy="392349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0FF7C82-0F68-0E47-A577-492C0D79FCBA}"/>
                  </a:ext>
                </a:extLst>
              </p:cNvPr>
              <p:cNvSpPr/>
              <p:nvPr/>
            </p:nvSpPr>
            <p:spPr>
              <a:xfrm>
                <a:off x="3144842" y="1536734"/>
                <a:ext cx="1218705" cy="39234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75000"/>
                      <a:alpha val="30000"/>
                    </a:schemeClr>
                  </a:gs>
                  <a:gs pos="100000">
                    <a:schemeClr val="accent1">
                      <a:lumMod val="75000"/>
                      <a:alpha val="30000"/>
                    </a:schemeClr>
                  </a:gs>
                  <a:gs pos="48000">
                    <a:schemeClr val="bg1">
                      <a:alpha val="30000"/>
                    </a:schemeClr>
                  </a:gs>
                  <a:gs pos="64000">
                    <a:schemeClr val="accent1">
                      <a:lumMod val="20000"/>
                      <a:lumOff val="80000"/>
                      <a:alpha val="30000"/>
                    </a:schemeClr>
                  </a:gs>
                  <a:gs pos="30000">
                    <a:schemeClr val="accent1">
                      <a:lumMod val="20000"/>
                      <a:lumOff val="80000"/>
                      <a:alpha val="30000"/>
                    </a:schemeClr>
                  </a:gs>
                </a:gsLst>
                <a:lin ang="0" scaled="1"/>
              </a:gradFill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C3E7962-6BA7-3948-9B30-1311E6F0759C}"/>
                  </a:ext>
                </a:extLst>
              </p:cNvPr>
              <p:cNvSpPr/>
              <p:nvPr/>
            </p:nvSpPr>
            <p:spPr>
              <a:xfrm rot="5400000">
                <a:off x="3591752" y="1270588"/>
                <a:ext cx="307244" cy="9217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  <a:gs pos="48000">
                    <a:schemeClr val="bg1">
                      <a:alpha val="30000"/>
                    </a:schemeClr>
                  </a:gs>
                  <a:gs pos="64000">
                    <a:schemeClr val="accent1">
                      <a:lumMod val="20000"/>
                      <a:lumOff val="80000"/>
                      <a:alpha val="30000"/>
                    </a:schemeClr>
                  </a:gs>
                  <a:gs pos="30000">
                    <a:schemeClr val="accent1">
                      <a:lumMod val="20000"/>
                      <a:lumOff val="80000"/>
                      <a:alpha val="30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220FADA-0FF4-044C-9563-73C558C0967D}"/>
                </a:ext>
              </a:extLst>
            </p:cNvPr>
            <p:cNvGrpSpPr/>
            <p:nvPr/>
          </p:nvGrpSpPr>
          <p:grpSpPr>
            <a:xfrm rot="16200000">
              <a:off x="8389748" y="4587078"/>
              <a:ext cx="1218705" cy="392349"/>
              <a:chOff x="3144842" y="1536734"/>
              <a:chExt cx="1218705" cy="392349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7E027DC-BD5C-8B44-BCB1-2BCF1E43DE2C}"/>
                  </a:ext>
                </a:extLst>
              </p:cNvPr>
              <p:cNvSpPr/>
              <p:nvPr/>
            </p:nvSpPr>
            <p:spPr>
              <a:xfrm>
                <a:off x="3144842" y="1536734"/>
                <a:ext cx="1218705" cy="39234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75000"/>
                      <a:alpha val="30000"/>
                    </a:schemeClr>
                  </a:gs>
                  <a:gs pos="100000">
                    <a:schemeClr val="accent1">
                      <a:lumMod val="75000"/>
                      <a:alpha val="30000"/>
                    </a:schemeClr>
                  </a:gs>
                  <a:gs pos="48000">
                    <a:schemeClr val="bg1">
                      <a:alpha val="30000"/>
                    </a:schemeClr>
                  </a:gs>
                  <a:gs pos="64000">
                    <a:schemeClr val="accent1">
                      <a:lumMod val="20000"/>
                      <a:lumOff val="80000"/>
                      <a:alpha val="30000"/>
                    </a:schemeClr>
                  </a:gs>
                  <a:gs pos="30000">
                    <a:schemeClr val="accent1">
                      <a:lumMod val="20000"/>
                      <a:lumOff val="80000"/>
                      <a:alpha val="30000"/>
                    </a:schemeClr>
                  </a:gs>
                </a:gsLst>
                <a:lin ang="0" scaled="1"/>
              </a:gradFill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CBF84F9-1676-434C-92D6-66879E3648F7}"/>
                  </a:ext>
                </a:extLst>
              </p:cNvPr>
              <p:cNvSpPr/>
              <p:nvPr/>
            </p:nvSpPr>
            <p:spPr>
              <a:xfrm rot="5400000">
                <a:off x="3591752" y="1270588"/>
                <a:ext cx="307244" cy="9217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  <a:gs pos="48000">
                    <a:schemeClr val="bg1">
                      <a:alpha val="30000"/>
                    </a:schemeClr>
                  </a:gs>
                  <a:gs pos="64000">
                    <a:schemeClr val="accent1">
                      <a:lumMod val="20000"/>
                      <a:lumOff val="80000"/>
                      <a:alpha val="30000"/>
                    </a:schemeClr>
                  </a:gs>
                  <a:gs pos="30000">
                    <a:schemeClr val="accent1">
                      <a:lumMod val="20000"/>
                      <a:lumOff val="80000"/>
                      <a:alpha val="30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C616AE18-22D6-0449-96EC-C4F96C01A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2163" y="3547640"/>
              <a:ext cx="925905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4A923284-A610-2A48-A5FD-AFD4C86EE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9595" y="3615397"/>
              <a:ext cx="140676" cy="47830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ED98F92-4400-C74A-B619-242C469216AD}"/>
                </a:ext>
              </a:extLst>
            </p:cNvPr>
            <p:cNvSpPr txBox="1"/>
            <p:nvPr/>
          </p:nvSpPr>
          <p:spPr>
            <a:xfrm>
              <a:off x="9139311" y="3337429"/>
              <a:ext cx="2888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only in Fabry-</a:t>
              </a:r>
              <a:r>
                <a:rPr lang="en-GB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Pérot</a:t>
              </a:r>
              <a:r>
                <a:rPr lang="en-GB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</a:t>
              </a:r>
              <a:r>
                <a:rPr lang="en-GB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N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09813-5789-7940-91B6-58418962BC4B}"/>
              </a:ext>
            </a:extLst>
          </p:cNvPr>
          <p:cNvGrpSpPr/>
          <p:nvPr/>
        </p:nvGrpSpPr>
        <p:grpSpPr>
          <a:xfrm>
            <a:off x="8385079" y="2157213"/>
            <a:ext cx="3526032" cy="961530"/>
            <a:chOff x="8194557" y="1546859"/>
            <a:chExt cx="3526032" cy="961530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546D8B0-9FC1-6942-A65B-0AE388070F82}"/>
                </a:ext>
              </a:extLst>
            </p:cNvPr>
            <p:cNvCxnSpPr>
              <a:cxnSpLocks/>
            </p:cNvCxnSpPr>
            <p:nvPr/>
          </p:nvCxnSpPr>
          <p:spPr>
            <a:xfrm>
              <a:off x="8409309" y="2229163"/>
              <a:ext cx="1064868" cy="0"/>
            </a:xfrm>
            <a:prstGeom prst="line">
              <a:avLst/>
            </a:prstGeom>
            <a:ln w="88900">
              <a:solidFill>
                <a:srgbClr val="4117F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16C30D5-AAE0-4F4F-9A3A-E0FC3A390E20}"/>
                </a:ext>
              </a:extLst>
            </p:cNvPr>
            <p:cNvCxnSpPr>
              <a:cxnSpLocks/>
            </p:cNvCxnSpPr>
            <p:nvPr/>
          </p:nvCxnSpPr>
          <p:spPr>
            <a:xfrm>
              <a:off x="8416038" y="1849915"/>
              <a:ext cx="996290" cy="0"/>
            </a:xfrm>
            <a:prstGeom prst="line">
              <a:avLst/>
            </a:prstGeom>
            <a:ln w="88900">
              <a:solidFill>
                <a:srgbClr val="4117F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5FAE68A-EF8D-FE4B-A2F4-A102E2EEEAAD}"/>
                </a:ext>
              </a:extLst>
            </p:cNvPr>
            <p:cNvSpPr txBox="1"/>
            <p:nvPr/>
          </p:nvSpPr>
          <p:spPr>
            <a:xfrm>
              <a:off x="9507710" y="2047337"/>
              <a:ext cx="1912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DM field CREST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F7F6201-4E02-1242-A03C-B51215357046}"/>
                </a:ext>
              </a:extLst>
            </p:cNvPr>
            <p:cNvSpPr/>
            <p:nvPr/>
          </p:nvSpPr>
          <p:spPr>
            <a:xfrm>
              <a:off x="9516253" y="1665249"/>
              <a:ext cx="21116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DM field TROUGH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C1DDB20-A69A-1044-A9EB-E9D6339AF21A}"/>
                </a:ext>
              </a:extLst>
            </p:cNvPr>
            <p:cNvSpPr/>
            <p:nvPr/>
          </p:nvSpPr>
          <p:spPr>
            <a:xfrm>
              <a:off x="8194557" y="1546859"/>
              <a:ext cx="3526032" cy="9615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0691CEC-ED91-4349-9675-5496D4D1460D}"/>
              </a:ext>
            </a:extLst>
          </p:cNvPr>
          <p:cNvSpPr/>
          <p:nvPr/>
        </p:nvSpPr>
        <p:spPr>
          <a:xfrm>
            <a:off x="0" y="3276998"/>
            <a:ext cx="6439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GEO600 most sensitive interferometer for this signal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471037-128D-9C4C-B41D-66048661D620}"/>
              </a:ext>
            </a:extLst>
          </p:cNvPr>
          <p:cNvSpPr txBox="1"/>
          <p:nvPr/>
        </p:nvSpPr>
        <p:spPr>
          <a:xfrm>
            <a:off x="-106878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DM search w/ co-located interferometers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9A1719-A395-644B-946B-C3096A3A09D1}"/>
              </a:ext>
            </a:extLst>
          </p:cNvPr>
          <p:cNvGrpSpPr/>
          <p:nvPr/>
        </p:nvGrpSpPr>
        <p:grpSpPr>
          <a:xfrm>
            <a:off x="1248385" y="1680632"/>
            <a:ext cx="3110669" cy="3110670"/>
            <a:chOff x="996593" y="872249"/>
            <a:chExt cx="3110669" cy="31106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60CF7A-A72B-1747-910D-50FD1D8C64B2}"/>
                </a:ext>
              </a:extLst>
            </p:cNvPr>
            <p:cNvGrpSpPr/>
            <p:nvPr/>
          </p:nvGrpSpPr>
          <p:grpSpPr>
            <a:xfrm>
              <a:off x="996593" y="872249"/>
              <a:ext cx="2876076" cy="2876077"/>
              <a:chOff x="996593" y="872249"/>
              <a:chExt cx="2876076" cy="287607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2D92DFB-40BE-6C46-BF9E-EB6922F73C1F}"/>
                  </a:ext>
                </a:extLst>
              </p:cNvPr>
              <p:cNvGrpSpPr/>
              <p:nvPr/>
            </p:nvGrpSpPr>
            <p:grpSpPr>
              <a:xfrm>
                <a:off x="996593" y="872249"/>
                <a:ext cx="2876076" cy="2876077"/>
                <a:chOff x="996593" y="872249"/>
                <a:chExt cx="2876076" cy="2876077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48FF2DA-D667-D744-BE5A-DCB44B751A36}"/>
                    </a:ext>
                  </a:extLst>
                </p:cNvPr>
                <p:cNvGrpSpPr/>
                <p:nvPr/>
              </p:nvGrpSpPr>
              <p:grpSpPr>
                <a:xfrm>
                  <a:off x="996593" y="2743199"/>
                  <a:ext cx="2876076" cy="555437"/>
                  <a:chOff x="791110" y="1530848"/>
                  <a:chExt cx="2876076" cy="555437"/>
                </a:xfrm>
              </p:grpSpPr>
              <p:cxnSp>
                <p:nvCxnSpPr>
                  <p:cNvPr id="4" name="Straight Connector 3">
                    <a:extLst>
                      <a:ext uri="{FF2B5EF4-FFF2-40B4-BE49-F238E27FC236}">
                        <a16:creationId xmlns:a16="http://schemas.microsoft.com/office/drawing/2014/main" id="{68DA457D-0BAA-1F4E-B2A8-45B05A920702}"/>
                      </a:ext>
                    </a:extLst>
                  </p:cNvPr>
                  <p:cNvCxnSpPr/>
                  <p:nvPr/>
                </p:nvCxnSpPr>
                <p:spPr>
                  <a:xfrm>
                    <a:off x="791110" y="1828800"/>
                    <a:ext cx="2743200" cy="0"/>
                  </a:xfrm>
                  <a:prstGeom prst="line">
                    <a:avLst/>
                  </a:prstGeom>
                  <a:ln w="635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9558C04A-7804-294E-AAF6-486E2DABC1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00059" y="1719158"/>
                    <a:ext cx="555437" cy="17881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CED7154-D1B2-484A-8E0B-9B2BA39CE47E}"/>
                    </a:ext>
                  </a:extLst>
                </p:cNvPr>
                <p:cNvGrpSpPr/>
                <p:nvPr/>
              </p:nvGrpSpPr>
              <p:grpSpPr>
                <a:xfrm rot="16200000">
                  <a:off x="357882" y="2032569"/>
                  <a:ext cx="2876077" cy="555437"/>
                  <a:chOff x="1025704" y="1683248"/>
                  <a:chExt cx="2876077" cy="555437"/>
                </a:xfrm>
              </p:grpSpPr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47E9BBFD-6909-C343-844D-C48FC4CFAF0E}"/>
                      </a:ext>
                    </a:extLst>
                  </p:cNvPr>
                  <p:cNvCxnSpPr/>
                  <p:nvPr/>
                </p:nvCxnSpPr>
                <p:spPr>
                  <a:xfrm>
                    <a:off x="1025704" y="1981201"/>
                    <a:ext cx="2743200" cy="0"/>
                  </a:xfrm>
                  <a:prstGeom prst="line">
                    <a:avLst/>
                  </a:prstGeom>
                  <a:ln w="635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2DF330-CCF0-9F44-BE70-2D373FB3E4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4654" y="1871558"/>
                    <a:ext cx="555437" cy="17881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92DB8F-346C-3143-93AB-7B54F79D8807}"/>
                  </a:ext>
                </a:extLst>
              </p:cNvPr>
              <p:cNvSpPr/>
              <p:nvPr/>
            </p:nvSpPr>
            <p:spPr>
              <a:xfrm rot="8098622">
                <a:off x="1531192" y="2960618"/>
                <a:ext cx="555437" cy="178817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67E53B-FF71-1F43-9D8B-392B55BADF1D}"/>
                </a:ext>
              </a:extLst>
            </p:cNvPr>
            <p:cNvGrpSpPr/>
            <p:nvPr/>
          </p:nvGrpSpPr>
          <p:grpSpPr>
            <a:xfrm>
              <a:off x="1231186" y="1147938"/>
              <a:ext cx="2876076" cy="2834981"/>
              <a:chOff x="996593" y="913345"/>
              <a:chExt cx="2876076" cy="28349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F6653CD-A716-8842-AB3C-C6DF214E5911}"/>
                  </a:ext>
                </a:extLst>
              </p:cNvPr>
              <p:cNvGrpSpPr/>
              <p:nvPr/>
            </p:nvGrpSpPr>
            <p:grpSpPr>
              <a:xfrm>
                <a:off x="996593" y="913345"/>
                <a:ext cx="2876076" cy="2834981"/>
                <a:chOff x="996593" y="913345"/>
                <a:chExt cx="2876076" cy="2834981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D4A8239-E80C-9A4C-8FBB-D45F32ACB736}"/>
                    </a:ext>
                  </a:extLst>
                </p:cNvPr>
                <p:cNvGrpSpPr/>
                <p:nvPr/>
              </p:nvGrpSpPr>
              <p:grpSpPr>
                <a:xfrm>
                  <a:off x="996593" y="2743199"/>
                  <a:ext cx="2876076" cy="555437"/>
                  <a:chOff x="791110" y="1530848"/>
                  <a:chExt cx="2876076" cy="555437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D3CD2DD4-EC72-B644-9193-25680C209521}"/>
                      </a:ext>
                    </a:extLst>
                  </p:cNvPr>
                  <p:cNvCxnSpPr/>
                  <p:nvPr/>
                </p:nvCxnSpPr>
                <p:spPr>
                  <a:xfrm>
                    <a:off x="791110" y="1828800"/>
                    <a:ext cx="2743200" cy="0"/>
                  </a:xfrm>
                  <a:prstGeom prst="line">
                    <a:avLst/>
                  </a:prstGeom>
                  <a:ln w="63500">
                    <a:solidFill>
                      <a:srgbClr val="A2070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BC8693EE-59D9-CC47-A4AD-34225D0F4DE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00059" y="1719158"/>
                    <a:ext cx="555437" cy="17881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C26B8ED-0215-924D-A1DA-74E38351C7C5}"/>
                    </a:ext>
                  </a:extLst>
                </p:cNvPr>
                <p:cNvGrpSpPr/>
                <p:nvPr/>
              </p:nvGrpSpPr>
              <p:grpSpPr>
                <a:xfrm rot="16200000">
                  <a:off x="409252" y="2053117"/>
                  <a:ext cx="2834981" cy="555437"/>
                  <a:chOff x="1025704" y="1714070"/>
                  <a:chExt cx="2834981" cy="555437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EC9BF73F-DC62-3B4F-9BA5-B0DD62AFEDA1}"/>
                      </a:ext>
                    </a:extLst>
                  </p:cNvPr>
                  <p:cNvCxnSpPr/>
                  <p:nvPr/>
                </p:nvCxnSpPr>
                <p:spPr>
                  <a:xfrm>
                    <a:off x="1025704" y="1981201"/>
                    <a:ext cx="2743200" cy="0"/>
                  </a:xfrm>
                  <a:prstGeom prst="line">
                    <a:avLst/>
                  </a:prstGeom>
                  <a:ln w="63500">
                    <a:solidFill>
                      <a:srgbClr val="A2070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7F4CC4E-A1FA-1F40-B3B6-94E8E2A8801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93558" y="1902380"/>
                    <a:ext cx="555437" cy="17881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26D2E6-D068-BB4B-8F92-B7B511D691A5}"/>
                  </a:ext>
                </a:extLst>
              </p:cNvPr>
              <p:cNvSpPr/>
              <p:nvPr/>
            </p:nvSpPr>
            <p:spPr>
              <a:xfrm rot="8098622">
                <a:off x="1531192" y="2960618"/>
                <a:ext cx="555437" cy="178817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74D2E0-0F6B-8446-A661-8C58D6CE3DC5}"/>
              </a:ext>
            </a:extLst>
          </p:cNvPr>
          <p:cNvSpPr txBox="1"/>
          <p:nvPr/>
        </p:nvSpPr>
        <p:spPr>
          <a:xfrm>
            <a:off x="3991585" y="5457934"/>
            <a:ext cx="290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E70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Scalar DM wave</a:t>
            </a:r>
            <a:endParaRPr lang="en-NL" sz="2800" dirty="0">
              <a:solidFill>
                <a:srgbClr val="E70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5F4E9CA-8AD5-3649-A29A-9BC9F922BB0A}"/>
              </a:ext>
            </a:extLst>
          </p:cNvPr>
          <p:cNvSpPr/>
          <p:nvPr/>
        </p:nvSpPr>
        <p:spPr>
          <a:xfrm rot="10800000">
            <a:off x="-1598112" y="2526151"/>
            <a:ext cx="14255874" cy="3873776"/>
          </a:xfrm>
          <a:custGeom>
            <a:avLst/>
            <a:gdLst>
              <a:gd name="connsiteX0" fmla="*/ 0 w 5704764"/>
              <a:gd name="connsiteY0" fmla="*/ 1952539 h 3918726"/>
              <a:gd name="connsiteX1" fmla="*/ 1897039 w 5704764"/>
              <a:gd name="connsiteY1" fmla="*/ 55500 h 3918726"/>
              <a:gd name="connsiteX2" fmla="*/ 3807725 w 5704764"/>
              <a:gd name="connsiteY2" fmla="*/ 3863226 h 3918726"/>
              <a:gd name="connsiteX3" fmla="*/ 5704764 w 5704764"/>
              <a:gd name="connsiteY3" fmla="*/ 1966187 h 391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4764" h="3918726">
                <a:moveTo>
                  <a:pt x="0" y="1952539"/>
                </a:moveTo>
                <a:cubicBezTo>
                  <a:pt x="631209" y="844795"/>
                  <a:pt x="1262418" y="-262948"/>
                  <a:pt x="1897039" y="55500"/>
                </a:cubicBezTo>
                <a:cubicBezTo>
                  <a:pt x="2531660" y="373948"/>
                  <a:pt x="3173104" y="3544778"/>
                  <a:pt x="3807725" y="3863226"/>
                </a:cubicBezTo>
                <a:cubicBezTo>
                  <a:pt x="4442346" y="4181674"/>
                  <a:pt x="5073555" y="3073930"/>
                  <a:pt x="5704764" y="1966187"/>
                </a:cubicBezTo>
              </a:path>
            </a:pathLst>
          </a:custGeom>
          <a:noFill/>
          <a:ln w="38100">
            <a:solidFill>
              <a:srgbClr val="FF00F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ADBE18-D955-904C-9B48-A8EF94AF6270}"/>
              </a:ext>
            </a:extLst>
          </p:cNvPr>
          <p:cNvSpPr txBox="1"/>
          <p:nvPr/>
        </p:nvSpPr>
        <p:spPr>
          <a:xfrm>
            <a:off x="5155096" y="2922103"/>
            <a:ext cx="617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Signal is correlated, noise is not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A5C5BE2-ABEA-384A-A627-244BA1C8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29</a:t>
            </a:fld>
            <a:endParaRPr lang="en-NL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5664F99A-7F3E-3C6A-70FA-CA9CA97126C7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239573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a distance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5AB02-9772-4295-B05E-4A7D2164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3</a:t>
            </a:fld>
            <a:endParaRPr lang="en-N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6AA67A-EC83-5145-B2CA-4C8F091B978D}"/>
              </a:ext>
            </a:extLst>
          </p:cNvPr>
          <p:cNvGrpSpPr/>
          <p:nvPr/>
        </p:nvGrpSpPr>
        <p:grpSpPr>
          <a:xfrm>
            <a:off x="739519" y="1974095"/>
            <a:ext cx="1562247" cy="4572060"/>
            <a:chOff x="739519" y="1974095"/>
            <a:chExt cx="1562247" cy="45720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9B89E2-ED85-AE48-800B-CFD6199FDD8B}"/>
                </a:ext>
              </a:extLst>
            </p:cNvPr>
            <p:cNvGrpSpPr/>
            <p:nvPr/>
          </p:nvGrpSpPr>
          <p:grpSpPr>
            <a:xfrm>
              <a:off x="869272" y="2419350"/>
              <a:ext cx="1432494" cy="3673475"/>
              <a:chOff x="869272" y="3293442"/>
              <a:chExt cx="1432494" cy="2788763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AB7B926-7F58-4225-81B8-D12FFFBE4A63}"/>
                  </a:ext>
                </a:extLst>
              </p:cNvPr>
              <p:cNvGrpSpPr/>
              <p:nvPr/>
            </p:nvGrpSpPr>
            <p:grpSpPr>
              <a:xfrm rot="5400000">
                <a:off x="369953" y="4145545"/>
                <a:ext cx="2771305" cy="1092320"/>
                <a:chOff x="8853193" y="5169188"/>
                <a:chExt cx="2771305" cy="1112335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5B1C614D-1FE7-4877-94F9-A8A92B60A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53193" y="6281522"/>
                  <a:ext cx="2771305" cy="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5E61D29-CEFF-4804-9527-FD047011F49E}"/>
                    </a:ext>
                  </a:extLst>
                </p:cNvPr>
                <p:cNvSpPr txBox="1"/>
                <p:nvPr/>
              </p:nvSpPr>
              <p:spPr>
                <a:xfrm rot="16200000">
                  <a:off x="9629301" y="5499523"/>
                  <a:ext cx="1105896" cy="44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= ?</a:t>
                  </a:r>
                  <a:endParaRPr lang="en-NL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AE8288-1CB7-4B42-911A-1BEBE77C1003}"/>
                  </a:ext>
                </a:extLst>
              </p:cNvPr>
              <p:cNvCxnSpPr/>
              <p:nvPr/>
            </p:nvCxnSpPr>
            <p:spPr>
              <a:xfrm>
                <a:off x="869272" y="6082205"/>
                <a:ext cx="6726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EE7AD8A-71C9-4844-AB75-7E6E766C1C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697" y="3293442"/>
                <a:ext cx="6726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7EE6AC-297E-EF42-A9BD-6C8776B7747A}"/>
                </a:ext>
              </a:extLst>
            </p:cNvPr>
            <p:cNvSpPr txBox="1"/>
            <p:nvPr/>
          </p:nvSpPr>
          <p:spPr>
            <a:xfrm>
              <a:off x="768095" y="6146045"/>
              <a:ext cx="908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‘Here’</a:t>
              </a:r>
              <a:endParaRPr lang="en-NL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CB76F5-720E-E64E-BAEC-630AB2B2F0E0}"/>
                </a:ext>
              </a:extLst>
            </p:cNvPr>
            <p:cNvSpPr txBox="1"/>
            <p:nvPr/>
          </p:nvSpPr>
          <p:spPr>
            <a:xfrm>
              <a:off x="739519" y="1974095"/>
              <a:ext cx="11654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‘Yonder’</a:t>
              </a:r>
              <a:endParaRPr lang="en-NL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6D2C-3025-364F-ADEC-1EA64E4B152B}"/>
              </a:ext>
            </a:extLst>
          </p:cNvPr>
          <p:cNvGrpSpPr/>
          <p:nvPr/>
        </p:nvGrpSpPr>
        <p:grpSpPr>
          <a:xfrm>
            <a:off x="9590215" y="2242807"/>
            <a:ext cx="2241396" cy="4285961"/>
            <a:chOff x="9590215" y="2242807"/>
            <a:chExt cx="2241396" cy="42859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6C8357-541D-AA40-858A-C6DB479FB22B}"/>
                </a:ext>
              </a:extLst>
            </p:cNvPr>
            <p:cNvSpPr/>
            <p:nvPr/>
          </p:nvSpPr>
          <p:spPr>
            <a:xfrm>
              <a:off x="10494450" y="5569605"/>
              <a:ext cx="13371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= L / c</a:t>
              </a:r>
              <a:endParaRPr lang="en-NL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: Shape 47">
              <a:extLst>
                <a:ext uri="{FF2B5EF4-FFF2-40B4-BE49-F238E27FC236}">
                  <a16:creationId xmlns:a16="http://schemas.microsoft.com/office/drawing/2014/main" id="{22EE4E11-78C0-1846-BCA4-5B7F3D7EBCC6}"/>
                </a:ext>
              </a:extLst>
            </p:cNvPr>
            <p:cNvSpPr/>
            <p:nvPr/>
          </p:nvSpPr>
          <p:spPr>
            <a:xfrm rot="5400000">
              <a:off x="9580550" y="4549475"/>
              <a:ext cx="1039520" cy="682102"/>
            </a:xfrm>
            <a:custGeom>
              <a:avLst/>
              <a:gdLst>
                <a:gd name="connsiteX0" fmla="*/ 0 w 6494106"/>
                <a:gd name="connsiteY0" fmla="*/ 750670 h 1469128"/>
                <a:gd name="connsiteX1" fmla="*/ 1436914 w 6494106"/>
                <a:gd name="connsiteY1" fmla="*/ 750670 h 1469128"/>
                <a:gd name="connsiteX2" fmla="*/ 2155372 w 6494106"/>
                <a:gd name="connsiteY2" fmla="*/ 22882 h 1469128"/>
                <a:gd name="connsiteX3" fmla="*/ 2883159 w 6494106"/>
                <a:gd name="connsiteY3" fmla="*/ 1469127 h 1469128"/>
                <a:gd name="connsiteX4" fmla="*/ 3601617 w 6494106"/>
                <a:gd name="connsiteY4" fmla="*/ 13552 h 1469128"/>
                <a:gd name="connsiteX5" fmla="*/ 4320074 w 6494106"/>
                <a:gd name="connsiteY5" fmla="*/ 1469127 h 1469128"/>
                <a:gd name="connsiteX6" fmla="*/ 5047861 w 6494106"/>
                <a:gd name="connsiteY6" fmla="*/ 13552 h 1469128"/>
                <a:gd name="connsiteX7" fmla="*/ 5421086 w 6494106"/>
                <a:gd name="connsiteY7" fmla="*/ 750670 h 1469128"/>
                <a:gd name="connsiteX8" fmla="*/ 6494106 w 6494106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796390 h 1469128"/>
                <a:gd name="connsiteX1" fmla="*/ 1031872 w 6089064"/>
                <a:gd name="connsiteY1" fmla="*/ 750670 h 1469128"/>
                <a:gd name="connsiteX2" fmla="*/ 1750330 w 6089064"/>
                <a:gd name="connsiteY2" fmla="*/ 22882 h 1469128"/>
                <a:gd name="connsiteX3" fmla="*/ 2478117 w 6089064"/>
                <a:gd name="connsiteY3" fmla="*/ 1469127 h 1469128"/>
                <a:gd name="connsiteX4" fmla="*/ 3196575 w 6089064"/>
                <a:gd name="connsiteY4" fmla="*/ 13552 h 1469128"/>
                <a:gd name="connsiteX5" fmla="*/ 3915032 w 6089064"/>
                <a:gd name="connsiteY5" fmla="*/ 1469127 h 1469128"/>
                <a:gd name="connsiteX6" fmla="*/ 4642819 w 6089064"/>
                <a:gd name="connsiteY6" fmla="*/ 13552 h 1469128"/>
                <a:gd name="connsiteX7" fmla="*/ 5016044 w 6089064"/>
                <a:gd name="connsiteY7" fmla="*/ 750670 h 1469128"/>
                <a:gd name="connsiteX8" fmla="*/ 6089064 w 6089064"/>
                <a:gd name="connsiteY8" fmla="*/ 899960 h 1469128"/>
                <a:gd name="connsiteX0" fmla="*/ 0 w 6089064"/>
                <a:gd name="connsiteY0" fmla="*/ 1441078 h 2119947"/>
                <a:gd name="connsiteX1" fmla="*/ 1031872 w 6089064"/>
                <a:gd name="connsiteY1" fmla="*/ 1395358 h 2119947"/>
                <a:gd name="connsiteX2" fmla="*/ 1750330 w 6089064"/>
                <a:gd name="connsiteY2" fmla="*/ 667570 h 2119947"/>
                <a:gd name="connsiteX3" fmla="*/ 2478117 w 6089064"/>
                <a:gd name="connsiteY3" fmla="*/ 2113815 h 2119947"/>
                <a:gd name="connsiteX4" fmla="*/ 3196577 w 6089064"/>
                <a:gd name="connsiteY4" fmla="*/ 0 h 2119947"/>
                <a:gd name="connsiteX5" fmla="*/ 3915032 w 6089064"/>
                <a:gd name="connsiteY5" fmla="*/ 2113815 h 2119947"/>
                <a:gd name="connsiteX6" fmla="*/ 4642819 w 6089064"/>
                <a:gd name="connsiteY6" fmla="*/ 658240 h 2119947"/>
                <a:gd name="connsiteX7" fmla="*/ 5016044 w 6089064"/>
                <a:gd name="connsiteY7" fmla="*/ 1395358 h 2119947"/>
                <a:gd name="connsiteX8" fmla="*/ 6089064 w 6089064"/>
                <a:gd name="connsiteY8" fmla="*/ 1544648 h 2119947"/>
                <a:gd name="connsiteX0" fmla="*/ 0 w 6089064"/>
                <a:gd name="connsiteY0" fmla="*/ 1441896 h 2406122"/>
                <a:gd name="connsiteX1" fmla="*/ 1031872 w 6089064"/>
                <a:gd name="connsiteY1" fmla="*/ 1396176 h 2406122"/>
                <a:gd name="connsiteX2" fmla="*/ 1750330 w 6089064"/>
                <a:gd name="connsiteY2" fmla="*/ 668388 h 2406122"/>
                <a:gd name="connsiteX3" fmla="*/ 2501887 w 6089064"/>
                <a:gd name="connsiteY3" fmla="*/ 2400825 h 2406122"/>
                <a:gd name="connsiteX4" fmla="*/ 3196577 w 6089064"/>
                <a:gd name="connsiteY4" fmla="*/ 818 h 2406122"/>
                <a:gd name="connsiteX5" fmla="*/ 3915032 w 6089064"/>
                <a:gd name="connsiteY5" fmla="*/ 2114633 h 2406122"/>
                <a:gd name="connsiteX6" fmla="*/ 4642819 w 6089064"/>
                <a:gd name="connsiteY6" fmla="*/ 659058 h 2406122"/>
                <a:gd name="connsiteX7" fmla="*/ 5016044 w 6089064"/>
                <a:gd name="connsiteY7" fmla="*/ 1396176 h 2406122"/>
                <a:gd name="connsiteX8" fmla="*/ 6089064 w 6089064"/>
                <a:gd name="connsiteY8" fmla="*/ 1545466 h 2406122"/>
                <a:gd name="connsiteX0" fmla="*/ 0 w 6089064"/>
                <a:gd name="connsiteY0" fmla="*/ 1441087 h 2433696"/>
                <a:gd name="connsiteX1" fmla="*/ 1031872 w 6089064"/>
                <a:gd name="connsiteY1" fmla="*/ 1395367 h 2433696"/>
                <a:gd name="connsiteX2" fmla="*/ 1750330 w 6089064"/>
                <a:gd name="connsiteY2" fmla="*/ 667579 h 2433696"/>
                <a:gd name="connsiteX3" fmla="*/ 2501887 w 6089064"/>
                <a:gd name="connsiteY3" fmla="*/ 2400016 h 2433696"/>
                <a:gd name="connsiteX4" fmla="*/ 3196577 w 6089064"/>
                <a:gd name="connsiteY4" fmla="*/ 9 h 2433696"/>
                <a:gd name="connsiteX5" fmla="*/ 3915033 w 6089064"/>
                <a:gd name="connsiteY5" fmla="*/ 2428634 h 2433696"/>
                <a:gd name="connsiteX6" fmla="*/ 4642819 w 6089064"/>
                <a:gd name="connsiteY6" fmla="*/ 658249 h 2433696"/>
                <a:gd name="connsiteX7" fmla="*/ 5016044 w 6089064"/>
                <a:gd name="connsiteY7" fmla="*/ 1395367 h 2433696"/>
                <a:gd name="connsiteX8" fmla="*/ 6089064 w 6089064"/>
                <a:gd name="connsiteY8" fmla="*/ 1544657 h 2433696"/>
                <a:gd name="connsiteX0" fmla="*/ 0 w 6089064"/>
                <a:gd name="connsiteY0" fmla="*/ 1441085 h 2405311"/>
                <a:gd name="connsiteX1" fmla="*/ 1031872 w 6089064"/>
                <a:gd name="connsiteY1" fmla="*/ 1395365 h 2405311"/>
                <a:gd name="connsiteX2" fmla="*/ 1750330 w 6089064"/>
                <a:gd name="connsiteY2" fmla="*/ 667577 h 2405311"/>
                <a:gd name="connsiteX3" fmla="*/ 2501887 w 6089064"/>
                <a:gd name="connsiteY3" fmla="*/ 2400014 h 2405311"/>
                <a:gd name="connsiteX4" fmla="*/ 3196577 w 6089064"/>
                <a:gd name="connsiteY4" fmla="*/ 7 h 2405311"/>
                <a:gd name="connsiteX5" fmla="*/ 3932862 w 6089064"/>
                <a:gd name="connsiteY5" fmla="*/ 2374971 h 2405311"/>
                <a:gd name="connsiteX6" fmla="*/ 4642819 w 6089064"/>
                <a:gd name="connsiteY6" fmla="*/ 658247 h 2405311"/>
                <a:gd name="connsiteX7" fmla="*/ 5016044 w 6089064"/>
                <a:gd name="connsiteY7" fmla="*/ 1395365 h 2405311"/>
                <a:gd name="connsiteX8" fmla="*/ 6089064 w 6089064"/>
                <a:gd name="connsiteY8" fmla="*/ 1544655 h 240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064" h="2405311">
                  <a:moveTo>
                    <a:pt x="0" y="1441085"/>
                  </a:moveTo>
                  <a:cubicBezTo>
                    <a:pt x="703391" y="1433154"/>
                    <a:pt x="740150" y="1524283"/>
                    <a:pt x="1031872" y="1395365"/>
                  </a:cubicBezTo>
                  <a:cubicBezTo>
                    <a:pt x="1323594" y="1266447"/>
                    <a:pt x="1505328" y="500136"/>
                    <a:pt x="1750330" y="667577"/>
                  </a:cubicBezTo>
                  <a:cubicBezTo>
                    <a:pt x="1995332" y="835018"/>
                    <a:pt x="2260846" y="2511276"/>
                    <a:pt x="2501887" y="2400014"/>
                  </a:cubicBezTo>
                  <a:cubicBezTo>
                    <a:pt x="2742928" y="2288752"/>
                    <a:pt x="2958081" y="4181"/>
                    <a:pt x="3196577" y="7"/>
                  </a:cubicBezTo>
                  <a:cubicBezTo>
                    <a:pt x="3435073" y="-4167"/>
                    <a:pt x="3691822" y="2265264"/>
                    <a:pt x="3932862" y="2374971"/>
                  </a:cubicBezTo>
                  <a:cubicBezTo>
                    <a:pt x="4173902" y="2484678"/>
                    <a:pt x="4462289" y="821515"/>
                    <a:pt x="4642819" y="658247"/>
                  </a:cubicBezTo>
                  <a:cubicBezTo>
                    <a:pt x="4823349" y="494979"/>
                    <a:pt x="4775003" y="1247630"/>
                    <a:pt x="5016044" y="1395365"/>
                  </a:cubicBezTo>
                  <a:cubicBezTo>
                    <a:pt x="5257085" y="1543100"/>
                    <a:pt x="5233223" y="1520382"/>
                    <a:pt x="6089064" y="1544655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headEnd type="none" w="lg" len="lg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pic>
          <p:nvPicPr>
            <p:cNvPr id="43" name="Picture 4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6A28DE-5CA0-CF48-B3C2-318B602F6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3686" y="5428457"/>
              <a:ext cx="853228" cy="1100311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B8CFB2-CFAA-D64F-9F4B-A152E7ED6979}"/>
                </a:ext>
              </a:extLst>
            </p:cNvPr>
            <p:cNvSpPr/>
            <p:nvPr/>
          </p:nvSpPr>
          <p:spPr>
            <a:xfrm>
              <a:off x="9590215" y="2242807"/>
              <a:ext cx="860170" cy="178131"/>
            </a:xfrm>
            <a:prstGeom prst="rect">
              <a:avLst/>
            </a:prstGeom>
            <a:gradFill flip="none" rotWithShape="0">
              <a:gsLst>
                <a:gs pos="0">
                  <a:srgbClr val="859CC5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5DBB574-D2FE-3342-9C0F-E2FAF066B4CD}"/>
              </a:ext>
            </a:extLst>
          </p:cNvPr>
          <p:cNvSpPr txBox="1"/>
          <p:nvPr/>
        </p:nvSpPr>
        <p:spPr>
          <a:xfrm>
            <a:off x="2696014" y="1415927"/>
            <a:ext cx="863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the time it takes for a photon to go back and forth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C95EB-E407-44CC-9F29-8603E6B5E69E}"/>
              </a:ext>
            </a:extLst>
          </p:cNvPr>
          <p:cNvGrpSpPr/>
          <p:nvPr/>
        </p:nvGrpSpPr>
        <p:grpSpPr>
          <a:xfrm>
            <a:off x="2855913" y="2242807"/>
            <a:ext cx="8172450" cy="4276065"/>
            <a:chOff x="2855913" y="2242807"/>
            <a:chExt cx="8172450" cy="42760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B98673-1CFE-D84E-A472-536F2984C80F}"/>
                </a:ext>
              </a:extLst>
            </p:cNvPr>
            <p:cNvCxnSpPr>
              <a:cxnSpLocks/>
            </p:cNvCxnSpPr>
            <p:nvPr/>
          </p:nvCxnSpPr>
          <p:spPr>
            <a:xfrm>
              <a:off x="2855913" y="6092825"/>
              <a:ext cx="817245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2F2BA5-6F4A-EA46-99FF-18D50E1DC440}"/>
                </a:ext>
              </a:extLst>
            </p:cNvPr>
            <p:cNvGrpSpPr/>
            <p:nvPr/>
          </p:nvGrpSpPr>
          <p:grpSpPr>
            <a:xfrm>
              <a:off x="4549903" y="2242807"/>
              <a:ext cx="1903850" cy="4276065"/>
              <a:chOff x="4549903" y="2242807"/>
              <a:chExt cx="1903850" cy="427606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3641F55-CE91-4672-810E-FA4752EF392B}"/>
                  </a:ext>
                </a:extLst>
              </p:cNvPr>
              <p:cNvSpPr/>
              <p:nvPr/>
            </p:nvSpPr>
            <p:spPr>
              <a:xfrm rot="16200000">
                <a:off x="4372850" y="4414739"/>
                <a:ext cx="1039520" cy="682102"/>
              </a:xfrm>
              <a:custGeom>
                <a:avLst/>
                <a:gdLst>
                  <a:gd name="connsiteX0" fmla="*/ 0 w 6494106"/>
                  <a:gd name="connsiteY0" fmla="*/ 750670 h 1469128"/>
                  <a:gd name="connsiteX1" fmla="*/ 1436914 w 6494106"/>
                  <a:gd name="connsiteY1" fmla="*/ 750670 h 1469128"/>
                  <a:gd name="connsiteX2" fmla="*/ 2155372 w 6494106"/>
                  <a:gd name="connsiteY2" fmla="*/ 22882 h 1469128"/>
                  <a:gd name="connsiteX3" fmla="*/ 2883159 w 6494106"/>
                  <a:gd name="connsiteY3" fmla="*/ 1469127 h 1469128"/>
                  <a:gd name="connsiteX4" fmla="*/ 3601617 w 6494106"/>
                  <a:gd name="connsiteY4" fmla="*/ 13552 h 1469128"/>
                  <a:gd name="connsiteX5" fmla="*/ 4320074 w 6494106"/>
                  <a:gd name="connsiteY5" fmla="*/ 1469127 h 1469128"/>
                  <a:gd name="connsiteX6" fmla="*/ 5047861 w 6494106"/>
                  <a:gd name="connsiteY6" fmla="*/ 13552 h 1469128"/>
                  <a:gd name="connsiteX7" fmla="*/ 5421086 w 6494106"/>
                  <a:gd name="connsiteY7" fmla="*/ 750670 h 1469128"/>
                  <a:gd name="connsiteX8" fmla="*/ 6494106 w 6494106"/>
                  <a:gd name="connsiteY8" fmla="*/ 899960 h 1469128"/>
                  <a:gd name="connsiteX0" fmla="*/ 0 w 6089064"/>
                  <a:gd name="connsiteY0" fmla="*/ 796390 h 1469128"/>
                  <a:gd name="connsiteX1" fmla="*/ 1031872 w 6089064"/>
                  <a:gd name="connsiteY1" fmla="*/ 750670 h 1469128"/>
                  <a:gd name="connsiteX2" fmla="*/ 1750330 w 6089064"/>
                  <a:gd name="connsiteY2" fmla="*/ 22882 h 1469128"/>
                  <a:gd name="connsiteX3" fmla="*/ 2478117 w 6089064"/>
                  <a:gd name="connsiteY3" fmla="*/ 1469127 h 1469128"/>
                  <a:gd name="connsiteX4" fmla="*/ 3196575 w 6089064"/>
                  <a:gd name="connsiteY4" fmla="*/ 13552 h 1469128"/>
                  <a:gd name="connsiteX5" fmla="*/ 3915032 w 6089064"/>
                  <a:gd name="connsiteY5" fmla="*/ 1469127 h 1469128"/>
                  <a:gd name="connsiteX6" fmla="*/ 4642819 w 6089064"/>
                  <a:gd name="connsiteY6" fmla="*/ 13552 h 1469128"/>
                  <a:gd name="connsiteX7" fmla="*/ 5016044 w 6089064"/>
                  <a:gd name="connsiteY7" fmla="*/ 750670 h 1469128"/>
                  <a:gd name="connsiteX8" fmla="*/ 6089064 w 6089064"/>
                  <a:gd name="connsiteY8" fmla="*/ 899960 h 1469128"/>
                  <a:gd name="connsiteX0" fmla="*/ 0 w 6089064"/>
                  <a:gd name="connsiteY0" fmla="*/ 796390 h 1469128"/>
                  <a:gd name="connsiteX1" fmla="*/ 1031872 w 6089064"/>
                  <a:gd name="connsiteY1" fmla="*/ 750670 h 1469128"/>
                  <a:gd name="connsiteX2" fmla="*/ 1750330 w 6089064"/>
                  <a:gd name="connsiteY2" fmla="*/ 22882 h 1469128"/>
                  <a:gd name="connsiteX3" fmla="*/ 2478117 w 6089064"/>
                  <a:gd name="connsiteY3" fmla="*/ 1469127 h 1469128"/>
                  <a:gd name="connsiteX4" fmla="*/ 3196575 w 6089064"/>
                  <a:gd name="connsiteY4" fmla="*/ 13552 h 1469128"/>
                  <a:gd name="connsiteX5" fmla="*/ 3915032 w 6089064"/>
                  <a:gd name="connsiteY5" fmla="*/ 1469127 h 1469128"/>
                  <a:gd name="connsiteX6" fmla="*/ 4642819 w 6089064"/>
                  <a:gd name="connsiteY6" fmla="*/ 13552 h 1469128"/>
                  <a:gd name="connsiteX7" fmla="*/ 5016044 w 6089064"/>
                  <a:gd name="connsiteY7" fmla="*/ 750670 h 1469128"/>
                  <a:gd name="connsiteX8" fmla="*/ 6089064 w 6089064"/>
                  <a:gd name="connsiteY8" fmla="*/ 899960 h 1469128"/>
                  <a:gd name="connsiteX0" fmla="*/ 0 w 6089064"/>
                  <a:gd name="connsiteY0" fmla="*/ 796390 h 1469128"/>
                  <a:gd name="connsiteX1" fmla="*/ 1031872 w 6089064"/>
                  <a:gd name="connsiteY1" fmla="*/ 750670 h 1469128"/>
                  <a:gd name="connsiteX2" fmla="*/ 1750330 w 6089064"/>
                  <a:gd name="connsiteY2" fmla="*/ 22882 h 1469128"/>
                  <a:gd name="connsiteX3" fmla="*/ 2478117 w 6089064"/>
                  <a:gd name="connsiteY3" fmla="*/ 1469127 h 1469128"/>
                  <a:gd name="connsiteX4" fmla="*/ 3196575 w 6089064"/>
                  <a:gd name="connsiteY4" fmla="*/ 13552 h 1469128"/>
                  <a:gd name="connsiteX5" fmla="*/ 3915032 w 6089064"/>
                  <a:gd name="connsiteY5" fmla="*/ 1469127 h 1469128"/>
                  <a:gd name="connsiteX6" fmla="*/ 4642819 w 6089064"/>
                  <a:gd name="connsiteY6" fmla="*/ 13552 h 1469128"/>
                  <a:gd name="connsiteX7" fmla="*/ 5016044 w 6089064"/>
                  <a:gd name="connsiteY7" fmla="*/ 750670 h 1469128"/>
                  <a:gd name="connsiteX8" fmla="*/ 6089064 w 6089064"/>
                  <a:gd name="connsiteY8" fmla="*/ 899960 h 1469128"/>
                  <a:gd name="connsiteX0" fmla="*/ 0 w 6089064"/>
                  <a:gd name="connsiteY0" fmla="*/ 796390 h 1469128"/>
                  <a:gd name="connsiteX1" fmla="*/ 1031872 w 6089064"/>
                  <a:gd name="connsiteY1" fmla="*/ 750670 h 1469128"/>
                  <a:gd name="connsiteX2" fmla="*/ 1750330 w 6089064"/>
                  <a:gd name="connsiteY2" fmla="*/ 22882 h 1469128"/>
                  <a:gd name="connsiteX3" fmla="*/ 2478117 w 6089064"/>
                  <a:gd name="connsiteY3" fmla="*/ 1469127 h 1469128"/>
                  <a:gd name="connsiteX4" fmla="*/ 3196575 w 6089064"/>
                  <a:gd name="connsiteY4" fmla="*/ 13552 h 1469128"/>
                  <a:gd name="connsiteX5" fmla="*/ 3915032 w 6089064"/>
                  <a:gd name="connsiteY5" fmla="*/ 1469127 h 1469128"/>
                  <a:gd name="connsiteX6" fmla="*/ 4642819 w 6089064"/>
                  <a:gd name="connsiteY6" fmla="*/ 13552 h 1469128"/>
                  <a:gd name="connsiteX7" fmla="*/ 5016044 w 6089064"/>
                  <a:gd name="connsiteY7" fmla="*/ 750670 h 1469128"/>
                  <a:gd name="connsiteX8" fmla="*/ 6089064 w 6089064"/>
                  <a:gd name="connsiteY8" fmla="*/ 899960 h 1469128"/>
                  <a:gd name="connsiteX0" fmla="*/ 0 w 6089064"/>
                  <a:gd name="connsiteY0" fmla="*/ 796390 h 1469128"/>
                  <a:gd name="connsiteX1" fmla="*/ 1031872 w 6089064"/>
                  <a:gd name="connsiteY1" fmla="*/ 750670 h 1469128"/>
                  <a:gd name="connsiteX2" fmla="*/ 1750330 w 6089064"/>
                  <a:gd name="connsiteY2" fmla="*/ 22882 h 1469128"/>
                  <a:gd name="connsiteX3" fmla="*/ 2478117 w 6089064"/>
                  <a:gd name="connsiteY3" fmla="*/ 1469127 h 1469128"/>
                  <a:gd name="connsiteX4" fmla="*/ 3196575 w 6089064"/>
                  <a:gd name="connsiteY4" fmla="*/ 13552 h 1469128"/>
                  <a:gd name="connsiteX5" fmla="*/ 3915032 w 6089064"/>
                  <a:gd name="connsiteY5" fmla="*/ 1469127 h 1469128"/>
                  <a:gd name="connsiteX6" fmla="*/ 4642819 w 6089064"/>
                  <a:gd name="connsiteY6" fmla="*/ 13552 h 1469128"/>
                  <a:gd name="connsiteX7" fmla="*/ 5016044 w 6089064"/>
                  <a:gd name="connsiteY7" fmla="*/ 750670 h 1469128"/>
                  <a:gd name="connsiteX8" fmla="*/ 6089064 w 6089064"/>
                  <a:gd name="connsiteY8" fmla="*/ 899960 h 1469128"/>
                  <a:gd name="connsiteX0" fmla="*/ 0 w 6089064"/>
                  <a:gd name="connsiteY0" fmla="*/ 1441078 h 2119947"/>
                  <a:gd name="connsiteX1" fmla="*/ 1031872 w 6089064"/>
                  <a:gd name="connsiteY1" fmla="*/ 1395358 h 2119947"/>
                  <a:gd name="connsiteX2" fmla="*/ 1750330 w 6089064"/>
                  <a:gd name="connsiteY2" fmla="*/ 667570 h 2119947"/>
                  <a:gd name="connsiteX3" fmla="*/ 2478117 w 6089064"/>
                  <a:gd name="connsiteY3" fmla="*/ 2113815 h 2119947"/>
                  <a:gd name="connsiteX4" fmla="*/ 3196577 w 6089064"/>
                  <a:gd name="connsiteY4" fmla="*/ 0 h 2119947"/>
                  <a:gd name="connsiteX5" fmla="*/ 3915032 w 6089064"/>
                  <a:gd name="connsiteY5" fmla="*/ 2113815 h 2119947"/>
                  <a:gd name="connsiteX6" fmla="*/ 4642819 w 6089064"/>
                  <a:gd name="connsiteY6" fmla="*/ 658240 h 2119947"/>
                  <a:gd name="connsiteX7" fmla="*/ 5016044 w 6089064"/>
                  <a:gd name="connsiteY7" fmla="*/ 1395358 h 2119947"/>
                  <a:gd name="connsiteX8" fmla="*/ 6089064 w 6089064"/>
                  <a:gd name="connsiteY8" fmla="*/ 1544648 h 2119947"/>
                  <a:gd name="connsiteX0" fmla="*/ 0 w 6089064"/>
                  <a:gd name="connsiteY0" fmla="*/ 1441896 h 2406122"/>
                  <a:gd name="connsiteX1" fmla="*/ 1031872 w 6089064"/>
                  <a:gd name="connsiteY1" fmla="*/ 1396176 h 2406122"/>
                  <a:gd name="connsiteX2" fmla="*/ 1750330 w 6089064"/>
                  <a:gd name="connsiteY2" fmla="*/ 668388 h 2406122"/>
                  <a:gd name="connsiteX3" fmla="*/ 2501887 w 6089064"/>
                  <a:gd name="connsiteY3" fmla="*/ 2400825 h 2406122"/>
                  <a:gd name="connsiteX4" fmla="*/ 3196577 w 6089064"/>
                  <a:gd name="connsiteY4" fmla="*/ 818 h 2406122"/>
                  <a:gd name="connsiteX5" fmla="*/ 3915032 w 6089064"/>
                  <a:gd name="connsiteY5" fmla="*/ 2114633 h 2406122"/>
                  <a:gd name="connsiteX6" fmla="*/ 4642819 w 6089064"/>
                  <a:gd name="connsiteY6" fmla="*/ 659058 h 2406122"/>
                  <a:gd name="connsiteX7" fmla="*/ 5016044 w 6089064"/>
                  <a:gd name="connsiteY7" fmla="*/ 1396176 h 2406122"/>
                  <a:gd name="connsiteX8" fmla="*/ 6089064 w 6089064"/>
                  <a:gd name="connsiteY8" fmla="*/ 1545466 h 2406122"/>
                  <a:gd name="connsiteX0" fmla="*/ 0 w 6089064"/>
                  <a:gd name="connsiteY0" fmla="*/ 1441087 h 2433696"/>
                  <a:gd name="connsiteX1" fmla="*/ 1031872 w 6089064"/>
                  <a:gd name="connsiteY1" fmla="*/ 1395367 h 2433696"/>
                  <a:gd name="connsiteX2" fmla="*/ 1750330 w 6089064"/>
                  <a:gd name="connsiteY2" fmla="*/ 667579 h 2433696"/>
                  <a:gd name="connsiteX3" fmla="*/ 2501887 w 6089064"/>
                  <a:gd name="connsiteY3" fmla="*/ 2400016 h 2433696"/>
                  <a:gd name="connsiteX4" fmla="*/ 3196577 w 6089064"/>
                  <a:gd name="connsiteY4" fmla="*/ 9 h 2433696"/>
                  <a:gd name="connsiteX5" fmla="*/ 3915033 w 6089064"/>
                  <a:gd name="connsiteY5" fmla="*/ 2428634 h 2433696"/>
                  <a:gd name="connsiteX6" fmla="*/ 4642819 w 6089064"/>
                  <a:gd name="connsiteY6" fmla="*/ 658249 h 2433696"/>
                  <a:gd name="connsiteX7" fmla="*/ 5016044 w 6089064"/>
                  <a:gd name="connsiteY7" fmla="*/ 1395367 h 2433696"/>
                  <a:gd name="connsiteX8" fmla="*/ 6089064 w 6089064"/>
                  <a:gd name="connsiteY8" fmla="*/ 1544657 h 2433696"/>
                  <a:gd name="connsiteX0" fmla="*/ 0 w 6089064"/>
                  <a:gd name="connsiteY0" fmla="*/ 1441085 h 2405311"/>
                  <a:gd name="connsiteX1" fmla="*/ 1031872 w 6089064"/>
                  <a:gd name="connsiteY1" fmla="*/ 1395365 h 2405311"/>
                  <a:gd name="connsiteX2" fmla="*/ 1750330 w 6089064"/>
                  <a:gd name="connsiteY2" fmla="*/ 667577 h 2405311"/>
                  <a:gd name="connsiteX3" fmla="*/ 2501887 w 6089064"/>
                  <a:gd name="connsiteY3" fmla="*/ 2400014 h 2405311"/>
                  <a:gd name="connsiteX4" fmla="*/ 3196577 w 6089064"/>
                  <a:gd name="connsiteY4" fmla="*/ 7 h 2405311"/>
                  <a:gd name="connsiteX5" fmla="*/ 3932862 w 6089064"/>
                  <a:gd name="connsiteY5" fmla="*/ 2374971 h 2405311"/>
                  <a:gd name="connsiteX6" fmla="*/ 4642819 w 6089064"/>
                  <a:gd name="connsiteY6" fmla="*/ 658247 h 2405311"/>
                  <a:gd name="connsiteX7" fmla="*/ 5016044 w 6089064"/>
                  <a:gd name="connsiteY7" fmla="*/ 1395365 h 2405311"/>
                  <a:gd name="connsiteX8" fmla="*/ 6089064 w 6089064"/>
                  <a:gd name="connsiteY8" fmla="*/ 1544655 h 240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89064" h="2405311">
                    <a:moveTo>
                      <a:pt x="0" y="1441085"/>
                    </a:moveTo>
                    <a:cubicBezTo>
                      <a:pt x="703391" y="1433154"/>
                      <a:pt x="740150" y="1524283"/>
                      <a:pt x="1031872" y="1395365"/>
                    </a:cubicBezTo>
                    <a:cubicBezTo>
                      <a:pt x="1323594" y="1266447"/>
                      <a:pt x="1505328" y="500136"/>
                      <a:pt x="1750330" y="667577"/>
                    </a:cubicBezTo>
                    <a:cubicBezTo>
                      <a:pt x="1995332" y="835018"/>
                      <a:pt x="2260846" y="2511276"/>
                      <a:pt x="2501887" y="2400014"/>
                    </a:cubicBezTo>
                    <a:cubicBezTo>
                      <a:pt x="2742928" y="2288752"/>
                      <a:pt x="2958081" y="4181"/>
                      <a:pt x="3196577" y="7"/>
                    </a:cubicBezTo>
                    <a:cubicBezTo>
                      <a:pt x="3435073" y="-4167"/>
                      <a:pt x="3691822" y="2265264"/>
                      <a:pt x="3932862" y="2374971"/>
                    </a:cubicBezTo>
                    <a:cubicBezTo>
                      <a:pt x="4173902" y="2484678"/>
                      <a:pt x="4462289" y="821515"/>
                      <a:pt x="4642819" y="658247"/>
                    </a:cubicBezTo>
                    <a:cubicBezTo>
                      <a:pt x="4823349" y="494979"/>
                      <a:pt x="4775003" y="1247630"/>
                      <a:pt x="5016044" y="1395365"/>
                    </a:cubicBezTo>
                    <a:cubicBezTo>
                      <a:pt x="5257085" y="1543100"/>
                      <a:pt x="5233223" y="1520382"/>
                      <a:pt x="6089064" y="1544655"/>
                    </a:cubicBezTo>
                  </a:path>
                </a:pathLst>
              </a:custGeom>
              <a:noFill/>
              <a:ln w="34925">
                <a:solidFill>
                  <a:srgbClr val="FF0000"/>
                </a:solidFill>
                <a:headEnd type="none" w="lg" len="lg"/>
                <a:tailEnd type="arrow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pic>
            <p:nvPicPr>
              <p:cNvPr id="28" name="Picture 2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5AADE05C-DF8E-4BB6-A1F7-218C3C144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871" y="5418561"/>
                <a:ext cx="853228" cy="1100311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0BA0D9-18B2-2D41-8C88-06CE9B3A09F7}"/>
                  </a:ext>
                </a:extLst>
              </p:cNvPr>
              <p:cNvSpPr/>
              <p:nvPr/>
            </p:nvSpPr>
            <p:spPr>
              <a:xfrm>
                <a:off x="4549903" y="2242807"/>
                <a:ext cx="860170" cy="178131"/>
              </a:xfrm>
              <a:prstGeom prst="rect">
                <a:avLst/>
              </a:prstGeom>
              <a:gradFill flip="none" rotWithShape="0">
                <a:gsLst>
                  <a:gs pos="0">
                    <a:srgbClr val="859CC5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47000">
                    <a:schemeClr val="bg1"/>
                  </a:gs>
                  <a:gs pos="64000">
                    <a:schemeClr val="accent1">
                      <a:lumMod val="20000"/>
                      <a:lumOff val="80000"/>
                    </a:schemeClr>
                  </a:gs>
                  <a:gs pos="3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8D4341-BD6B-394B-8095-685597195799}"/>
                  </a:ext>
                </a:extLst>
              </p:cNvPr>
              <p:cNvSpPr txBox="1"/>
              <p:nvPr/>
            </p:nvSpPr>
            <p:spPr>
              <a:xfrm>
                <a:off x="5494787" y="5569605"/>
                <a:ext cx="9589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0</a:t>
                </a:r>
                <a:endParaRPr lang="en-NL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920526-9209-6E4E-A893-BF0F5F0EB1B6}"/>
                </a:ext>
              </a:extLst>
            </p:cNvPr>
            <p:cNvCxnSpPr>
              <a:cxnSpLocks/>
            </p:cNvCxnSpPr>
            <p:nvPr/>
          </p:nvCxnSpPr>
          <p:spPr>
            <a:xfrm>
              <a:off x="2855913" y="2420938"/>
              <a:ext cx="817245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C5229-AE60-23B3-B9C6-F45F66C6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87620" y="6508059"/>
            <a:ext cx="2819399" cy="365125"/>
          </a:xfrm>
        </p:spPr>
        <p:txBody>
          <a:bodyPr/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92A651-BD5C-35AF-A71A-DB728630DF1D}"/>
              </a:ext>
            </a:extLst>
          </p:cNvPr>
          <p:cNvSpPr txBox="1"/>
          <p:nvPr/>
        </p:nvSpPr>
        <p:spPr>
          <a:xfrm>
            <a:off x="10386095" y="276059"/>
            <a:ext cx="1805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Wigner &amp;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Salecker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(1958)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A21887C3-16B0-4640-AA8D-437D99AF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66" y="2232636"/>
            <a:ext cx="8178800" cy="106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F75D9E-BF7D-4D32-8B99-447251D1006E}"/>
              </a:ext>
            </a:extLst>
          </p:cNvPr>
          <p:cNvSpPr txBox="1"/>
          <p:nvPr/>
        </p:nvSpPr>
        <p:spPr>
          <a:xfrm>
            <a:off x="0" y="-419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Expected signal from scalar DM in an interferometer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ECB4D594-1ECF-4BBD-A834-C4081F388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8229" y="4175213"/>
            <a:ext cx="1904470" cy="4150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4EAF751-6D1E-40E0-99B7-0F73503AEC1D}"/>
              </a:ext>
            </a:extLst>
          </p:cNvPr>
          <p:cNvSpPr txBox="1"/>
          <p:nvPr/>
        </p:nvSpPr>
        <p:spPr>
          <a:xfrm>
            <a:off x="7880248" y="3687368"/>
            <a:ext cx="2415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linewidth</a:t>
            </a:r>
            <a:endParaRPr lang="en-NL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C2A58-2518-4109-8045-7261AF37811B}"/>
              </a:ext>
            </a:extLst>
          </p:cNvPr>
          <p:cNvSpPr txBox="1"/>
          <p:nvPr/>
        </p:nvSpPr>
        <p:spPr>
          <a:xfrm>
            <a:off x="7759702" y="1111347"/>
            <a:ext cx="35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set by DM mass </a:t>
            </a:r>
            <a:endParaRPr lang="en-NL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03CC0D-D753-448B-873C-255122B8F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2247" y="1600800"/>
            <a:ext cx="1370962" cy="31114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53018E72-1356-E14A-B9C5-5475E028E250}"/>
              </a:ext>
            </a:extLst>
          </p:cNvPr>
          <p:cNvSpPr/>
          <p:nvPr/>
        </p:nvSpPr>
        <p:spPr>
          <a:xfrm rot="16200000">
            <a:off x="8244484" y="2678845"/>
            <a:ext cx="655840" cy="1452688"/>
          </a:xfrm>
          <a:prstGeom prst="leftBrace">
            <a:avLst>
              <a:gd name="adj1" fmla="val 8333"/>
              <a:gd name="adj2" fmla="val 8875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C03A8B63-2F47-4B43-BAED-BC083415D8E0}"/>
              </a:ext>
            </a:extLst>
          </p:cNvPr>
          <p:cNvSpPr/>
          <p:nvPr/>
        </p:nvSpPr>
        <p:spPr>
          <a:xfrm rot="5400000" flipV="1">
            <a:off x="8385399" y="1514153"/>
            <a:ext cx="374008" cy="1452689"/>
          </a:xfrm>
          <a:prstGeom prst="leftBrace">
            <a:avLst>
              <a:gd name="adj1" fmla="val 8333"/>
              <a:gd name="adj2" fmla="val 8875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E8F90E1B-D05B-B947-96A7-3BE9120CCFFD}"/>
              </a:ext>
            </a:extLst>
          </p:cNvPr>
          <p:cNvSpPr/>
          <p:nvPr/>
        </p:nvSpPr>
        <p:spPr>
          <a:xfrm rot="16200000" flipH="1" flipV="1">
            <a:off x="6557530" y="954877"/>
            <a:ext cx="374008" cy="1888870"/>
          </a:xfrm>
          <a:prstGeom prst="leftBrace">
            <a:avLst>
              <a:gd name="adj1" fmla="val 8333"/>
              <a:gd name="adj2" fmla="val 88755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2881E121-F4AA-F54F-9689-FB99AB4E3B8C}"/>
              </a:ext>
            </a:extLst>
          </p:cNvPr>
          <p:cNvSpPr/>
          <p:nvPr/>
        </p:nvSpPr>
        <p:spPr>
          <a:xfrm rot="5400000" flipH="1">
            <a:off x="4874086" y="3074500"/>
            <a:ext cx="724043" cy="687468"/>
          </a:xfrm>
          <a:prstGeom prst="leftBrace">
            <a:avLst>
              <a:gd name="adj1" fmla="val 10523"/>
              <a:gd name="adj2" fmla="val 16213"/>
            </a:avLst>
          </a:prstGeom>
          <a:ln w="25400">
            <a:solidFill>
              <a:srgbClr val="411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C0BFA3-095F-B24C-8B14-9ACA443004AA}"/>
              </a:ext>
            </a:extLst>
          </p:cNvPr>
          <p:cNvSpPr txBox="1"/>
          <p:nvPr/>
        </p:nvSpPr>
        <p:spPr>
          <a:xfrm>
            <a:off x="5187338" y="1177302"/>
            <a:ext cx="205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 abundance </a:t>
            </a:r>
            <a:endParaRPr lang="en-NL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31EE98-3F0F-2C46-9CDE-A64EBA2DAE64}"/>
              </a:ext>
            </a:extLst>
          </p:cNvPr>
          <p:cNvSpPr txBox="1"/>
          <p:nvPr/>
        </p:nvSpPr>
        <p:spPr>
          <a:xfrm>
            <a:off x="4741933" y="3780256"/>
            <a:ext cx="1667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Beamsplitter</a:t>
            </a:r>
            <a:r>
              <a:rPr lang="en-US" sz="2000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properties</a:t>
            </a:r>
            <a:endParaRPr lang="en-NL" sz="2000" dirty="0">
              <a:solidFill>
                <a:srgbClr val="41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500EF811-C597-9C43-BA20-87CF46275554}"/>
              </a:ext>
            </a:extLst>
          </p:cNvPr>
          <p:cNvSpPr/>
          <p:nvPr/>
        </p:nvSpPr>
        <p:spPr>
          <a:xfrm rot="5400000" flipH="1">
            <a:off x="3758875" y="2746998"/>
            <a:ext cx="374008" cy="1667271"/>
          </a:xfrm>
          <a:prstGeom prst="leftBrace">
            <a:avLst>
              <a:gd name="adj1" fmla="val 10730"/>
              <a:gd name="adj2" fmla="val 82509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B8252F-CB9A-5141-9B1D-5ED6CC2255C9}"/>
              </a:ext>
            </a:extLst>
          </p:cNvPr>
          <p:cNvSpPr txBox="1"/>
          <p:nvPr/>
        </p:nvSpPr>
        <p:spPr>
          <a:xfrm>
            <a:off x="2143913" y="3820849"/>
            <a:ext cx="217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 coupling parameter</a:t>
            </a:r>
            <a:endParaRPr lang="en-NL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7405F2C9-DAFE-CC4E-AEFE-3165184543AD}"/>
              </a:ext>
            </a:extLst>
          </p:cNvPr>
          <p:cNvSpPr/>
          <p:nvPr/>
        </p:nvSpPr>
        <p:spPr>
          <a:xfrm rot="16200000">
            <a:off x="5173982" y="1959618"/>
            <a:ext cx="124257" cy="687468"/>
          </a:xfrm>
          <a:prstGeom prst="rightBracket">
            <a:avLst/>
          </a:prstGeom>
          <a:ln w="25400">
            <a:solidFill>
              <a:srgbClr val="411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Bracket 37">
            <a:extLst>
              <a:ext uri="{FF2B5EF4-FFF2-40B4-BE49-F238E27FC236}">
                <a16:creationId xmlns:a16="http://schemas.microsoft.com/office/drawing/2014/main" id="{B492CFFE-2A85-DC45-B767-E57552CE2203}"/>
              </a:ext>
            </a:extLst>
          </p:cNvPr>
          <p:cNvSpPr/>
          <p:nvPr/>
        </p:nvSpPr>
        <p:spPr>
          <a:xfrm rot="5400000">
            <a:off x="6675849" y="2517881"/>
            <a:ext cx="137367" cy="1888870"/>
          </a:xfrm>
          <a:prstGeom prst="rightBracket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Bracket 39">
            <a:extLst>
              <a:ext uri="{FF2B5EF4-FFF2-40B4-BE49-F238E27FC236}">
                <a16:creationId xmlns:a16="http://schemas.microsoft.com/office/drawing/2014/main" id="{36361064-1C41-024D-97C7-DB4030B5F596}"/>
              </a:ext>
            </a:extLst>
          </p:cNvPr>
          <p:cNvSpPr/>
          <p:nvPr/>
        </p:nvSpPr>
        <p:spPr>
          <a:xfrm rot="16200000">
            <a:off x="3867984" y="1169521"/>
            <a:ext cx="155793" cy="1667272"/>
          </a:xfrm>
          <a:prstGeom prst="rightBracket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B24CAB5-85FD-4DF4-BF06-676EAD09F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8B88D32-D509-EB42-ACBC-A5A3F5809A9A}"/>
              </a:ext>
            </a:extLst>
          </p:cNvPr>
          <p:cNvGrpSpPr/>
          <p:nvPr/>
        </p:nvGrpSpPr>
        <p:grpSpPr>
          <a:xfrm>
            <a:off x="4394835" y="4691991"/>
            <a:ext cx="2065173" cy="2064936"/>
            <a:chOff x="3887391" y="4747365"/>
            <a:chExt cx="2065173" cy="206493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3F371C5-6488-434A-92C5-492AC25A0F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7391" y="5673331"/>
              <a:ext cx="2065173" cy="5650"/>
            </a:xfrm>
            <a:prstGeom prst="line">
              <a:avLst/>
            </a:prstGeom>
            <a:ln w="63500">
              <a:solidFill>
                <a:srgbClr val="FF00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9A4964C-FAC9-9148-87C3-8CB711ED1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9722" y="4747365"/>
              <a:ext cx="0" cy="1928651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7AADBF8-1DF4-9140-969C-F503AC517A9B}"/>
                </a:ext>
              </a:extLst>
            </p:cNvPr>
            <p:cNvGrpSpPr/>
            <p:nvPr/>
          </p:nvGrpSpPr>
          <p:grpSpPr>
            <a:xfrm>
              <a:off x="4023344" y="4981538"/>
              <a:ext cx="1705523" cy="1201046"/>
              <a:chOff x="3067583" y="5026261"/>
              <a:chExt cx="1705523" cy="120104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D4F83D-02FB-2B40-8ADC-8F20F4E1AD93}"/>
                  </a:ext>
                </a:extLst>
              </p:cNvPr>
              <p:cNvSpPr/>
              <p:nvPr/>
            </p:nvSpPr>
            <p:spPr>
              <a:xfrm rot="2700000">
                <a:off x="3636091" y="5090291"/>
                <a:ext cx="568508" cy="170552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 w="25400">
                <a:solidFill>
                  <a:schemeClr val="accent1">
                    <a:alpha val="9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7D74843F-C4C5-7648-A888-553B7DC14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855157" y="5868716"/>
                <a:ext cx="247610" cy="198088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33295E5C-1436-554A-8AA8-BFB330EF2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566578" y="5026261"/>
                <a:ext cx="115552" cy="313640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4D21556-55BA-6247-8259-40F091166B94}"/>
                </a:ext>
              </a:extLst>
            </p:cNvPr>
            <p:cNvSpPr/>
            <p:nvPr/>
          </p:nvSpPr>
          <p:spPr>
            <a:xfrm>
              <a:off x="3887391" y="4747365"/>
              <a:ext cx="2065173" cy="2064936"/>
            </a:xfrm>
            <a:prstGeom prst="rect">
              <a:avLst/>
            </a:prstGeom>
            <a:noFill/>
            <a:ln w="19050">
              <a:solidFill>
                <a:srgbClr val="411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48BDC69-0800-8546-9CD3-79B38B9CF010}"/>
                </a:ext>
              </a:extLst>
            </p:cNvPr>
            <p:cNvCxnSpPr>
              <a:cxnSpLocks/>
            </p:cNvCxnSpPr>
            <p:nvPr/>
          </p:nvCxnSpPr>
          <p:spPr>
            <a:xfrm>
              <a:off x="4042333" y="5673331"/>
              <a:ext cx="178420" cy="0"/>
            </a:xfrm>
            <a:prstGeom prst="straightConnector1">
              <a:avLst/>
            </a:prstGeom>
            <a:ln w="82550">
              <a:solidFill>
                <a:srgbClr val="D73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40728CE-73B8-D24A-A163-4719147F9C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00512" y="6723090"/>
              <a:ext cx="178420" cy="0"/>
            </a:xfrm>
            <a:prstGeom prst="straightConnector1">
              <a:avLst/>
            </a:prstGeom>
            <a:ln w="82550">
              <a:solidFill>
                <a:srgbClr val="D73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Footer Placeholder 8">
            <a:extLst>
              <a:ext uri="{FF2B5EF4-FFF2-40B4-BE49-F238E27FC236}">
                <a16:creationId xmlns:a16="http://schemas.microsoft.com/office/drawing/2014/main" id="{B6BEADD9-44CF-8E46-B8D7-66B46ACD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42789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9">
            <a:extLst>
              <a:ext uri="{FF2B5EF4-FFF2-40B4-BE49-F238E27FC236}">
                <a16:creationId xmlns:a16="http://schemas.microsoft.com/office/drawing/2014/main" id="{8809E9AD-D72A-B643-BB1E-EEDD80A8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57374A-BF9D-2C47-8B77-4B0700989F03}"/>
              </a:ext>
            </a:extLst>
          </p:cNvPr>
          <p:cNvGrpSpPr/>
          <p:nvPr/>
        </p:nvGrpSpPr>
        <p:grpSpPr>
          <a:xfrm>
            <a:off x="7832558" y="4632159"/>
            <a:ext cx="2959768" cy="2124768"/>
            <a:chOff x="7832558" y="4632159"/>
            <a:chExt cx="2959768" cy="212476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BBF429-506D-49BB-9756-412007129BCF}"/>
                </a:ext>
              </a:extLst>
            </p:cNvPr>
            <p:cNvGrpSpPr/>
            <p:nvPr/>
          </p:nvGrpSpPr>
          <p:grpSpPr>
            <a:xfrm>
              <a:off x="7832558" y="4666452"/>
              <a:ext cx="2959768" cy="2090475"/>
              <a:chOff x="7874196" y="3360458"/>
              <a:chExt cx="3748169" cy="248408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63158AC-82E3-42C8-92B1-9AB436058CA7}"/>
                  </a:ext>
                </a:extLst>
              </p:cNvPr>
              <p:cNvSpPr/>
              <p:nvPr/>
            </p:nvSpPr>
            <p:spPr>
              <a:xfrm>
                <a:off x="7874196" y="3360458"/>
                <a:ext cx="3748169" cy="24840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CF20DC7-A0A1-4359-B85C-838BCBF1B992}"/>
                  </a:ext>
                </a:extLst>
              </p:cNvPr>
              <p:cNvSpPr/>
              <p:nvPr/>
            </p:nvSpPr>
            <p:spPr>
              <a:xfrm>
                <a:off x="8107680" y="5447299"/>
                <a:ext cx="3281205" cy="329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4E1F540-42AC-AD4B-88C8-1B5F1C3D0D8D}"/>
                </a:ext>
              </a:extLst>
            </p:cNvPr>
            <p:cNvGrpSpPr/>
            <p:nvPr/>
          </p:nvGrpSpPr>
          <p:grpSpPr>
            <a:xfrm>
              <a:off x="7859005" y="4632159"/>
              <a:ext cx="2762893" cy="1983730"/>
              <a:chOff x="7866182" y="2426695"/>
              <a:chExt cx="3984473" cy="2860812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0DA2EE8-3481-1949-962C-FBF66B2FA4B6}"/>
                  </a:ext>
                </a:extLst>
              </p:cNvPr>
              <p:cNvGrpSpPr/>
              <p:nvPr/>
            </p:nvGrpSpPr>
            <p:grpSpPr>
              <a:xfrm>
                <a:off x="7866182" y="2426695"/>
                <a:ext cx="3984473" cy="2860812"/>
                <a:chOff x="7697311" y="1350245"/>
                <a:chExt cx="4366125" cy="3134835"/>
              </a:xfrm>
            </p:grpSpPr>
            <p:pic>
              <p:nvPicPr>
                <p:cNvPr id="56" name="Graphic 55">
                  <a:extLst>
                    <a:ext uri="{FF2B5EF4-FFF2-40B4-BE49-F238E27FC236}">
                      <a16:creationId xmlns:a16="http://schemas.microsoft.com/office/drawing/2014/main" id="{658A62B2-4BD7-0B48-8BA5-2ACFA750D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 t="3376" r="8120" b="5439"/>
                <a:stretch/>
              </p:blipFill>
              <p:spPr>
                <a:xfrm>
                  <a:off x="7697311" y="1596325"/>
                  <a:ext cx="4366125" cy="2888755"/>
                </a:xfrm>
                <a:prstGeom prst="rect">
                  <a:avLst/>
                </a:prstGeom>
              </p:spPr>
            </p:pic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6EF69E9-5EB8-E849-A505-8E8AF400DB0D}"/>
                    </a:ext>
                  </a:extLst>
                </p:cNvPr>
                <p:cNvSpPr txBox="1"/>
                <p:nvPr/>
              </p:nvSpPr>
              <p:spPr>
                <a:xfrm>
                  <a:off x="8320795" y="1350245"/>
                  <a:ext cx="3686149" cy="316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8D95676-275E-E64C-A725-1F06752FE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6782" y="3981034"/>
                <a:ext cx="628537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D92A1427-B69A-7E4A-9460-822D2CF59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892774" y="4212688"/>
                <a:ext cx="620804" cy="377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940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10" grpId="0" animBg="1"/>
      <p:bldP spid="23" grpId="0" animBg="1"/>
      <p:bldP spid="26" grpId="0" animBg="1"/>
      <p:bldP spid="30" grpId="0" animBg="1"/>
      <p:bldP spid="31" grpId="0"/>
      <p:bldP spid="32" grpId="0"/>
      <p:bldP spid="34" grpId="0" animBg="1"/>
      <p:bldP spid="35" grpId="0"/>
      <p:bldP spid="17" grpId="0" animBg="1"/>
      <p:bldP spid="38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7C8F8B-F6A9-A44F-A4C1-5199664F6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93" r="8172"/>
          <a:stretch/>
        </p:blipFill>
        <p:spPr>
          <a:xfrm>
            <a:off x="101540" y="1237129"/>
            <a:ext cx="6474942" cy="5023173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0ECD45E-87A5-FB4B-AD37-350EB4CAE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21ABF92-0213-F342-AC19-C16B5CD52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2BDD1D1F-B607-1A49-B70A-42A002CA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247DC-9B71-734A-8C2B-0CBA9C4C6F0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2700338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Dark matter signal is pseudo-coherent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86AD81-16BD-E14C-A26D-A47CE3C37AE7}"/>
              </a:ext>
            </a:extLst>
          </p:cNvPr>
          <p:cNvSpPr/>
          <p:nvPr/>
        </p:nvSpPr>
        <p:spPr>
          <a:xfrm>
            <a:off x="6589060" y="2155875"/>
            <a:ext cx="5468828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Signal becomes incoherent with itself for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</a:t>
            </a:r>
            <a:endParaRPr lang="en-US" sz="24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spectral measurement uncertainty for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92B1A-CE6E-42A8-93C6-64BA2D7B0931}"/>
              </a:ext>
            </a:extLst>
          </p:cNvPr>
          <p:cNvSpPr txBox="1"/>
          <p:nvPr/>
        </p:nvSpPr>
        <p:spPr>
          <a:xfrm>
            <a:off x="1130300" y="977384"/>
            <a:ext cx="9994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Quasi-monochromatic signals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Problems with spectral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01745-62D7-4DC2-B268-E564A9B56A89}"/>
              </a:ext>
            </a:extLst>
          </p:cNvPr>
          <p:cNvSpPr txBox="1"/>
          <p:nvPr/>
        </p:nvSpPr>
        <p:spPr>
          <a:xfrm>
            <a:off x="10400907" y="4482191"/>
            <a:ext cx="1714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Centers+ (2021)</a:t>
            </a:r>
          </a:p>
        </p:txBody>
      </p:sp>
    </p:spTree>
    <p:extLst>
      <p:ext uri="{BB962C8B-B14F-4D97-AF65-F5344CB8AC3E}">
        <p14:creationId xmlns:p14="http://schemas.microsoft.com/office/powerpoint/2010/main" val="3841794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DF6686-A368-F34E-9828-E1FC513CC9FC}"/>
              </a:ext>
            </a:extLst>
          </p:cNvPr>
          <p:cNvSpPr txBox="1"/>
          <p:nvPr/>
        </p:nvSpPr>
        <p:spPr>
          <a:xfrm>
            <a:off x="0" y="-419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Custom spectral analysis for max. SNR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8B018F5-9670-9F42-A242-941380D6D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06651E46-D17C-1C4D-8940-EF8BC3FC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AE47CB0-AC3E-A746-8191-DD137A7C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3AD10-8F00-9D41-8D12-F7A4B6E3E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 b="4029"/>
          <a:stretch/>
        </p:blipFill>
        <p:spPr>
          <a:xfrm>
            <a:off x="5479691" y="877330"/>
            <a:ext cx="5616008" cy="5474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B91E3A-1EEB-124F-A254-940033E57948}"/>
              </a:ext>
            </a:extLst>
          </p:cNvPr>
          <p:cNvSpPr txBox="1"/>
          <p:nvPr/>
        </p:nvSpPr>
        <p:spPr>
          <a:xfrm>
            <a:off x="782051" y="2828835"/>
            <a:ext cx="381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Δf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Δf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⟺ T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DFT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𝜏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coh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max. SNR</a:t>
            </a:r>
          </a:p>
        </p:txBody>
      </p:sp>
    </p:spTree>
    <p:extLst>
      <p:ext uri="{BB962C8B-B14F-4D97-AF65-F5344CB8AC3E}">
        <p14:creationId xmlns:p14="http://schemas.microsoft.com/office/powerpoint/2010/main" val="58279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A close up of a sign&#10;&#10;Description automatically generated">
            <a:extLst>
              <a:ext uri="{FF2B5EF4-FFF2-40B4-BE49-F238E27FC236}">
                <a16:creationId xmlns:a16="http://schemas.microsoft.com/office/drawing/2014/main" id="{7C262569-3E80-1F42-A8CF-E417D1D84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132" name="Footer Placeholder 8">
            <a:extLst>
              <a:ext uri="{FF2B5EF4-FFF2-40B4-BE49-F238E27FC236}">
                <a16:creationId xmlns:a16="http://schemas.microsoft.com/office/drawing/2014/main" id="{25DEC0F6-033D-C845-B888-37895CF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lide Number Placeholder 9">
            <a:extLst>
              <a:ext uri="{FF2B5EF4-FFF2-40B4-BE49-F238E27FC236}">
                <a16:creationId xmlns:a16="http://schemas.microsoft.com/office/drawing/2014/main" id="{0B72FC9F-9245-E440-B03F-9113733A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7C2B6C2-B6B8-2B4D-83CA-7ABE76A2EBD2}"/>
              </a:ext>
            </a:extLst>
          </p:cNvPr>
          <p:cNvSpPr txBox="1"/>
          <p:nvPr/>
        </p:nvSpPr>
        <p:spPr>
          <a:xfrm>
            <a:off x="0" y="-261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Spectral analysis</a:t>
            </a:r>
          </a:p>
        </p:txBody>
      </p:sp>
      <p:sp>
        <p:nvSpPr>
          <p:cNvPr id="8" name="TextBox 151">
            <a:extLst>
              <a:ext uri="{FF2B5EF4-FFF2-40B4-BE49-F238E27FC236}">
                <a16:creationId xmlns:a16="http://schemas.microsoft.com/office/drawing/2014/main" id="{1DE8C471-9DF6-4848-B309-DCA828B09769}"/>
              </a:ext>
            </a:extLst>
          </p:cNvPr>
          <p:cNvSpPr txBox="1"/>
          <p:nvPr/>
        </p:nvSpPr>
        <p:spPr>
          <a:xfrm>
            <a:off x="1785258" y="6098044"/>
            <a:ext cx="8621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 pitchFamily="2" charset="2"/>
              <a:buChar char="à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 persistence and frequency stability of candidate signals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07A0DEC-2CAC-50D3-2197-0D8D8522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957" y="2277157"/>
            <a:ext cx="6579042" cy="3659592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A6E96AD-32BA-8878-6F8A-802E2CF66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77472"/>
            <a:ext cx="5205511" cy="490125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9" name="TextBox 151">
            <a:extLst>
              <a:ext uri="{FF2B5EF4-FFF2-40B4-BE49-F238E27FC236}">
                <a16:creationId xmlns:a16="http://schemas.microsoft.com/office/drawing/2014/main" id="{E15AE345-0EB7-4DE5-433B-ED50F13D3FE2}"/>
              </a:ext>
            </a:extLst>
          </p:cNvPr>
          <p:cNvSpPr txBox="1"/>
          <p:nvPr/>
        </p:nvSpPr>
        <p:spPr>
          <a:xfrm>
            <a:off x="2116743" y="465937"/>
            <a:ext cx="1480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GEO 600</a:t>
            </a:r>
          </a:p>
        </p:txBody>
      </p:sp>
      <p:sp>
        <p:nvSpPr>
          <p:cNvPr id="10" name="TextBox 151">
            <a:extLst>
              <a:ext uri="{FF2B5EF4-FFF2-40B4-BE49-F238E27FC236}">
                <a16:creationId xmlns:a16="http://schemas.microsoft.com/office/drawing/2014/main" id="{FEB78816-A6C2-5471-5B9F-342771F2896A}"/>
              </a:ext>
            </a:extLst>
          </p:cNvPr>
          <p:cNvSpPr txBox="1"/>
          <p:nvPr/>
        </p:nvSpPr>
        <p:spPr>
          <a:xfrm>
            <a:off x="7747949" y="1765622"/>
            <a:ext cx="2658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Fermilab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Holometer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2596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FD03D1B-7CAC-E54C-B9C1-8EE207850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213" t="6776" r="7651" b="5091"/>
          <a:stretch/>
        </p:blipFill>
        <p:spPr>
          <a:xfrm>
            <a:off x="5929828" y="1256180"/>
            <a:ext cx="6262171" cy="4373023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641DA4E-937A-9B40-811A-11E0D6F53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1F23AA26-630E-FC4B-AB82-B947C730D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75517D5-5CBE-134C-B1E4-AD6C74BA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57079-442D-0E46-994D-BBDEED8A1B05}"/>
              </a:ext>
            </a:extLst>
          </p:cNvPr>
          <p:cNvSpPr txBox="1"/>
          <p:nvPr/>
        </p:nvSpPr>
        <p:spPr>
          <a:xfrm>
            <a:off x="0" y="-261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Follow-up analysis of candidate signals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7BC1F-9740-9A4E-82CC-5107FBAE79D2}"/>
              </a:ext>
            </a:extLst>
          </p:cNvPr>
          <p:cNvSpPr/>
          <p:nvPr/>
        </p:nvSpPr>
        <p:spPr>
          <a:xfrm>
            <a:off x="159540" y="2351627"/>
            <a:ext cx="5928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41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14 candidate signals are persistent in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1A3AA-278A-054D-9962-43D7416C9C38}"/>
              </a:ext>
            </a:extLst>
          </p:cNvPr>
          <p:cNvSpPr/>
          <p:nvPr/>
        </p:nvSpPr>
        <p:spPr>
          <a:xfrm>
            <a:off x="167200" y="3268366"/>
            <a:ext cx="592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Follow-up analysis showed these 14 peaks are  inconsistent with dark matter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8C2A27-B92E-8740-9348-E24C1600994F}"/>
              </a:ext>
            </a:extLst>
          </p:cNvPr>
          <p:cNvSpPr/>
          <p:nvPr/>
        </p:nvSpPr>
        <p:spPr>
          <a:xfrm>
            <a:off x="167200" y="5924208"/>
            <a:ext cx="9415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DM found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scalar field DM models are constrained</a:t>
            </a:r>
          </a:p>
        </p:txBody>
      </p:sp>
    </p:spTree>
    <p:extLst>
      <p:ext uri="{BB962C8B-B14F-4D97-AF65-F5344CB8AC3E}">
        <p14:creationId xmlns:p14="http://schemas.microsoft.com/office/powerpoint/2010/main" val="7119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A close up of a sign&#10;&#10;Description automatically generated">
            <a:extLst>
              <a:ext uri="{FF2B5EF4-FFF2-40B4-BE49-F238E27FC236}">
                <a16:creationId xmlns:a16="http://schemas.microsoft.com/office/drawing/2014/main" id="{7C262569-3E80-1F42-A8CF-E417D1D84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132" name="Footer Placeholder 8">
            <a:extLst>
              <a:ext uri="{FF2B5EF4-FFF2-40B4-BE49-F238E27FC236}">
                <a16:creationId xmlns:a16="http://schemas.microsoft.com/office/drawing/2014/main" id="{25DEC0F6-033D-C845-B888-37895CF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>
                <a:latin typeface="Times New Roman" panose="02020603050405020304" pitchFamily="18" charset="0"/>
                <a:cs typeface="Times New Roman" panose="02020603050405020304" pitchFamily="18" charset="0"/>
              </a:rPr>
              <a:t>S.M. Vermeulen</a:t>
            </a:r>
            <a:endParaRPr lang="en-NL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Slide Number Placeholder 9">
            <a:extLst>
              <a:ext uri="{FF2B5EF4-FFF2-40B4-BE49-F238E27FC236}">
                <a16:creationId xmlns:a16="http://schemas.microsoft.com/office/drawing/2014/main" id="{0B72FC9F-9245-E440-B03F-9113733A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7C2B6C2-B6B8-2B4D-83CA-7ABE76A2EBD2}"/>
              </a:ext>
            </a:extLst>
          </p:cNvPr>
          <p:cNvSpPr txBox="1"/>
          <p:nvPr/>
        </p:nvSpPr>
        <p:spPr>
          <a:xfrm>
            <a:off x="0" y="-261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Constraints on Scalar Field Dark Matter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21696C5-CAE8-0C37-50D1-D113A90D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36" y="1401804"/>
            <a:ext cx="11836400" cy="467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17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36</a:t>
            </a:fld>
            <a:endParaRPr lang="en-NL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EB052-C216-F575-F6E9-19AC75707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97" y="846386"/>
            <a:ext cx="8810823" cy="5409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AA5C5F-79FE-1163-A1F1-F39ABBA44340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76B68-7329-3B34-CF2A-8A5B0581D874}"/>
              </a:ext>
            </a:extLst>
          </p:cNvPr>
          <p:cNvSpPr txBox="1"/>
          <p:nvPr/>
        </p:nvSpPr>
        <p:spPr>
          <a:xfrm>
            <a:off x="9295903" y="1489487"/>
            <a:ext cx="30489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Cardiff experimental gravity group: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Ejlli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Griffiths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Kate Dooley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Sander Vermeulen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Lorenzo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Aiell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Hartmut Grote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Ali James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Terri Pearce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Keiko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Kokeyama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Abhinav Patra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Eyal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Schwartz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6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A close up of a sign&#10;&#10;Description automatically generated">
            <a:extLst>
              <a:ext uri="{FF2B5EF4-FFF2-40B4-BE49-F238E27FC236}">
                <a16:creationId xmlns:a16="http://schemas.microsoft.com/office/drawing/2014/main" id="{7C262569-3E80-1F42-A8CF-E417D1D84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132" name="Footer Placeholder 8">
            <a:extLst>
              <a:ext uri="{FF2B5EF4-FFF2-40B4-BE49-F238E27FC236}">
                <a16:creationId xmlns:a16="http://schemas.microsoft.com/office/drawing/2014/main" id="{25DEC0F6-033D-C845-B888-37895CF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>
                <a:latin typeface="Times New Roman" panose="02020603050405020304" pitchFamily="18" charset="0"/>
                <a:cs typeface="Times New Roman" panose="02020603050405020304" pitchFamily="18" charset="0"/>
              </a:rPr>
              <a:t>S.M. Vermeulen</a:t>
            </a:r>
            <a:endParaRPr lang="en-NL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Slide Number Placeholder 9">
            <a:extLst>
              <a:ext uri="{FF2B5EF4-FFF2-40B4-BE49-F238E27FC236}">
                <a16:creationId xmlns:a16="http://schemas.microsoft.com/office/drawing/2014/main" id="{0B72FC9F-9245-E440-B03F-9113733A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7C2B6C2-B6B8-2B4D-83CA-7ABE76A2EBD2}"/>
              </a:ext>
            </a:extLst>
          </p:cNvPr>
          <p:cNvSpPr txBox="1"/>
          <p:nvPr/>
        </p:nvSpPr>
        <p:spPr>
          <a:xfrm>
            <a:off x="1" y="-2619"/>
            <a:ext cx="12063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Constraints on Scalar Field DM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F06001E-3A8F-1E40-98EA-EFF9AE06ECA9}"/>
              </a:ext>
            </a:extLst>
          </p:cNvPr>
          <p:cNvSpPr txBox="1"/>
          <p:nvPr/>
        </p:nvSpPr>
        <p:spPr>
          <a:xfrm>
            <a:off x="5207363" y="1376480"/>
            <a:ext cx="2297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Dilaton</a:t>
            </a:r>
            <a:r>
              <a:rPr lang="en-US" sz="2200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/Modulus</a:t>
            </a:r>
            <a:endParaRPr lang="en-NL" sz="2200" dirty="0">
              <a:solidFill>
                <a:srgbClr val="41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45386D-8FB6-AF4A-B775-F4F9DFD5CBFA}"/>
              </a:ext>
            </a:extLst>
          </p:cNvPr>
          <p:cNvSpPr txBox="1"/>
          <p:nvPr/>
        </p:nvSpPr>
        <p:spPr>
          <a:xfrm>
            <a:off x="1562363" y="1401205"/>
            <a:ext cx="1846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Basic Scalar</a:t>
            </a:r>
            <a:endParaRPr lang="en-NL" sz="2200" dirty="0">
              <a:solidFill>
                <a:srgbClr val="41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E00D2-DD47-7C43-A97B-3CB996E6D207}"/>
              </a:ext>
            </a:extLst>
          </p:cNvPr>
          <p:cNvSpPr txBox="1"/>
          <p:nvPr/>
        </p:nvSpPr>
        <p:spPr>
          <a:xfrm>
            <a:off x="9332661" y="1401205"/>
            <a:ext cx="2149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Relaxion Halo</a:t>
            </a:r>
            <a:endParaRPr lang="en-NL" sz="2200" dirty="0">
              <a:solidFill>
                <a:srgbClr val="41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Chart, diagram&#10;&#10;Description automatically generated">
            <a:extLst>
              <a:ext uri="{FF2B5EF4-FFF2-40B4-BE49-F238E27FC236}">
                <a16:creationId xmlns:a16="http://schemas.microsoft.com/office/drawing/2014/main" id="{4B127811-02CF-794C-A4A5-D2E51FEDF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4056208" cy="399611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F075BD2-09A1-E64F-8EF2-63E09B0415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4114801" y="1958977"/>
            <a:ext cx="8077199" cy="4016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FB4864-AB97-F74A-AA7C-1E28B4DD51DD}"/>
              </a:ext>
            </a:extLst>
          </p:cNvPr>
          <p:cNvSpPr txBox="1"/>
          <p:nvPr/>
        </p:nvSpPr>
        <p:spPr>
          <a:xfrm>
            <a:off x="4468368" y="6106406"/>
            <a:ext cx="3255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GB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600, </a:t>
            </a:r>
            <a:r>
              <a:rPr lang="en-GB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424–428 (2021)</a:t>
            </a:r>
          </a:p>
        </p:txBody>
      </p:sp>
    </p:spTree>
    <p:extLst>
      <p:ext uri="{BB962C8B-B14F-4D97-AF65-F5344CB8AC3E}">
        <p14:creationId xmlns:p14="http://schemas.microsoft.com/office/powerpoint/2010/main" val="2383951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5A0D2D0-C78E-804B-8C46-1E4F52D4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398D913-B3BD-E64B-BABB-105F07E7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8BDB7A-E03B-5442-9E73-82B7952E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fld id="{D371706B-4D21-482C-A9AB-4534A1F8C4DC}" type="slidenum">
              <a:rPr lang="en-NL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F19388-DDF6-DD4E-A979-F9AB7249AD2E}"/>
              </a:ext>
            </a:extLst>
          </p:cNvPr>
          <p:cNvGrpSpPr/>
          <p:nvPr/>
        </p:nvGrpSpPr>
        <p:grpSpPr>
          <a:xfrm>
            <a:off x="88391" y="2191455"/>
            <a:ext cx="6121809" cy="4199534"/>
            <a:chOff x="88391" y="2041074"/>
            <a:chExt cx="6733583" cy="4619208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8B07E549-4AC7-364E-AB52-E13F8EB72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" t="3748" b="1654"/>
            <a:stretch/>
          </p:blipFill>
          <p:spPr>
            <a:xfrm>
              <a:off x="88391" y="2461769"/>
              <a:ext cx="6733583" cy="41985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04235E-CBE3-574A-A395-CABBB7D7AA8B}"/>
                </a:ext>
              </a:extLst>
            </p:cNvPr>
            <p:cNvSpPr txBox="1"/>
            <p:nvPr/>
          </p:nvSpPr>
          <p:spPr>
            <a:xfrm>
              <a:off x="2287444" y="2041074"/>
              <a:ext cx="3834132" cy="44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Relaxion Halo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Overdensities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DD293E-EE49-824F-A56A-C2C52DB2E18E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New Constraints on Scalar Field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F7799-E1FD-6044-8714-FD7BEFF64FD4}"/>
              </a:ext>
            </a:extLst>
          </p:cNvPr>
          <p:cNvSpPr txBox="1"/>
          <p:nvPr/>
        </p:nvSpPr>
        <p:spPr>
          <a:xfrm>
            <a:off x="4815765" y="707886"/>
            <a:ext cx="256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4117F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Relaxion Halo</a:t>
            </a:r>
            <a:endParaRPr lang="en-NL" sz="2400" i="1" dirty="0">
              <a:solidFill>
                <a:srgbClr val="41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FA2731-D999-D249-B81A-406AF71E2FAB}"/>
              </a:ext>
            </a:extLst>
          </p:cNvPr>
          <p:cNvSpPr txBox="1"/>
          <p:nvPr/>
        </p:nvSpPr>
        <p:spPr>
          <a:xfrm>
            <a:off x="88391" y="5990879"/>
            <a:ext cx="245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Banerjee et al. (2020)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histogram&#10;&#10;Description automatically generated">
            <a:extLst>
              <a:ext uri="{FF2B5EF4-FFF2-40B4-BE49-F238E27FC236}">
                <a16:creationId xmlns:a16="http://schemas.microsoft.com/office/drawing/2014/main" id="{49CFF5E9-F335-CCBF-3915-088598E46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200" y="1169551"/>
            <a:ext cx="5622239" cy="55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44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855BE-79BC-E24E-9591-25DEBBE13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06" y="1193375"/>
            <a:ext cx="5397532" cy="4682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CB109-C912-6846-9A0B-08A2A3362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1" y="1193375"/>
            <a:ext cx="5447683" cy="4682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F6686-A368-F34E-9828-E1FC513CC9FC}"/>
              </a:ext>
            </a:extLst>
          </p:cNvPr>
          <p:cNvSpPr txBox="1"/>
          <p:nvPr/>
        </p:nvSpPr>
        <p:spPr>
          <a:xfrm>
            <a:off x="348295" y="-41934"/>
            <a:ext cx="1149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Custom spectral analysis for max. SNR</a:t>
            </a:r>
            <a:endParaRPr lang="en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8B018F5-9670-9F42-A242-941380D6D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06651E46-D17C-1C4D-8940-EF8BC3FC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>
                <a:latin typeface="Times New Roman" panose="02020603050405020304" pitchFamily="18" charset="0"/>
                <a:cs typeface="Times New Roman" panose="02020603050405020304" pitchFamily="18" charset="0"/>
              </a:rPr>
              <a:t>S.M. Vermeulen</a:t>
            </a:r>
            <a:endParaRPr lang="en-NL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AE47CB0-AC3E-A746-8191-DD137A7C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36" y="6515797"/>
            <a:ext cx="2743200" cy="365125"/>
          </a:xfrm>
        </p:spPr>
        <p:txBody>
          <a:bodyPr/>
          <a:lstStyle/>
          <a:p>
            <a:r>
              <a:rPr lang="en-NL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8801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a distance: space-time picture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B89E2-ED85-AE48-800B-CFD6199FDD8B}"/>
              </a:ext>
            </a:extLst>
          </p:cNvPr>
          <p:cNvGrpSpPr/>
          <p:nvPr/>
        </p:nvGrpSpPr>
        <p:grpSpPr>
          <a:xfrm>
            <a:off x="1735522" y="1268413"/>
            <a:ext cx="1085997" cy="2555875"/>
            <a:chOff x="769998" y="3293442"/>
            <a:chExt cx="1085997" cy="278876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AB7B926-7F58-4225-81B8-D12FFFBE4A63}"/>
                </a:ext>
              </a:extLst>
            </p:cNvPr>
            <p:cNvGrpSpPr/>
            <p:nvPr/>
          </p:nvGrpSpPr>
          <p:grpSpPr>
            <a:xfrm rot="5400000">
              <a:off x="-72656" y="4148707"/>
              <a:ext cx="2771305" cy="1085997"/>
              <a:chOff x="8853193" y="5623126"/>
              <a:chExt cx="2771305" cy="1105896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B1C614D-1FE7-4877-94F9-A8A92B60A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3193" y="6281522"/>
                <a:ext cx="2771305" cy="1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5E61D29-CEFF-4804-9527-FD047011F49E}"/>
                  </a:ext>
                </a:extLst>
              </p:cNvPr>
              <p:cNvSpPr txBox="1"/>
              <p:nvPr/>
            </p:nvSpPr>
            <p:spPr>
              <a:xfrm rot="16200000">
                <a:off x="9637978" y="5953461"/>
                <a:ext cx="1105896" cy="445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NL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AAE8288-1CB7-4B42-911A-1BEBE77C1003}"/>
                </a:ext>
              </a:extLst>
            </p:cNvPr>
            <p:cNvCxnSpPr/>
            <p:nvPr/>
          </p:nvCxnSpPr>
          <p:spPr>
            <a:xfrm>
              <a:off x="869272" y="6082205"/>
              <a:ext cx="67266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E7AD8A-71C9-4844-AB75-7E6E766C1C84}"/>
                </a:ext>
              </a:extLst>
            </p:cNvPr>
            <p:cNvCxnSpPr/>
            <p:nvPr/>
          </p:nvCxnSpPr>
          <p:spPr>
            <a:xfrm>
              <a:off x="889697" y="3293442"/>
              <a:ext cx="67266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674E32-4691-D440-8214-424E7096A036}"/>
              </a:ext>
            </a:extLst>
          </p:cNvPr>
          <p:cNvGrpSpPr/>
          <p:nvPr/>
        </p:nvGrpSpPr>
        <p:grpSpPr>
          <a:xfrm rot="10800000" flipV="1">
            <a:off x="2753205" y="1140606"/>
            <a:ext cx="7092356" cy="2996373"/>
            <a:chOff x="1154252" y="2371971"/>
            <a:chExt cx="9884978" cy="4176197"/>
          </a:xfrm>
        </p:grpSpPr>
        <p:pic>
          <p:nvPicPr>
            <p:cNvPr id="50" name="Picture 4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8D5A6F-3BC6-C743-BEF5-58AA1F499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52" y="5447858"/>
              <a:ext cx="853228" cy="110031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DF0B97-4F33-694A-96DF-633E79827811}"/>
                </a:ext>
              </a:extLst>
            </p:cNvPr>
            <p:cNvSpPr/>
            <p:nvPr/>
          </p:nvSpPr>
          <p:spPr>
            <a:xfrm>
              <a:off x="5666656" y="2371971"/>
              <a:ext cx="860170" cy="178131"/>
            </a:xfrm>
            <a:prstGeom prst="rect">
              <a:avLst/>
            </a:prstGeom>
            <a:gradFill flip="none" rotWithShape="0">
              <a:gsLst>
                <a:gs pos="0">
                  <a:srgbClr val="859CC5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87E42FE-052D-2B4E-800A-2805C7853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002" y="5443108"/>
              <a:ext cx="853228" cy="1100310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8AFF98-4A78-D04B-BAF0-787F950AEFC2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 rot="10800000" flipH="1">
              <a:off x="1580865" y="2550102"/>
              <a:ext cx="4515876" cy="3562253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C11F66-C750-6749-AFB1-4E188102914E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rot="10800000" flipH="1" flipV="1">
              <a:off x="6096741" y="2550102"/>
              <a:ext cx="4515874" cy="3562253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8625C2-2B99-C346-A6D7-F35F3AB0C512}"/>
              </a:ext>
            </a:extLst>
          </p:cNvPr>
          <p:cNvGrpSpPr/>
          <p:nvPr/>
        </p:nvGrpSpPr>
        <p:grpSpPr>
          <a:xfrm>
            <a:off x="0" y="2641162"/>
            <a:ext cx="1842402" cy="1598723"/>
            <a:chOff x="881134" y="4896782"/>
            <a:chExt cx="1842402" cy="159872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EABB966-7481-8E40-BECA-45406F2AB9DF}"/>
                </a:ext>
              </a:extLst>
            </p:cNvPr>
            <p:cNvSpPr txBox="1"/>
            <p:nvPr/>
          </p:nvSpPr>
          <p:spPr>
            <a:xfrm>
              <a:off x="1774826" y="6095395"/>
              <a:ext cx="948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5E70B3-C7C5-7E46-B1ED-161CE9909CDE}"/>
                </a:ext>
              </a:extLst>
            </p:cNvPr>
            <p:cNvSpPr txBox="1"/>
            <p:nvPr/>
          </p:nvSpPr>
          <p:spPr>
            <a:xfrm>
              <a:off x="881134" y="4896782"/>
              <a:ext cx="998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2A628B3-AF93-B549-ABE7-1B02709AA594}"/>
                </a:ext>
              </a:extLst>
            </p:cNvPr>
            <p:cNvGrpSpPr/>
            <p:nvPr/>
          </p:nvGrpSpPr>
          <p:grpSpPr>
            <a:xfrm>
              <a:off x="1256877" y="5239562"/>
              <a:ext cx="866627" cy="865298"/>
              <a:chOff x="3134839" y="1555640"/>
              <a:chExt cx="866627" cy="86529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0C998EC-3688-244F-9A41-B4F6DFF3E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4839" y="1555640"/>
                <a:ext cx="0" cy="86529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85AA784-402F-1D4C-A086-5B28646066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568817" y="1988289"/>
                <a:ext cx="0" cy="86529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Freeform: Shape 47">
            <a:extLst>
              <a:ext uri="{FF2B5EF4-FFF2-40B4-BE49-F238E27FC236}">
                <a16:creationId xmlns:a16="http://schemas.microsoft.com/office/drawing/2014/main" id="{AF241A6D-2D02-5646-8AD9-46AF9E9BA330}"/>
              </a:ext>
            </a:extLst>
          </p:cNvPr>
          <p:cNvSpPr/>
          <p:nvPr/>
        </p:nvSpPr>
        <p:spPr>
          <a:xfrm rot="19285552">
            <a:off x="3488713" y="2958200"/>
            <a:ext cx="653792" cy="428999"/>
          </a:xfrm>
          <a:custGeom>
            <a:avLst/>
            <a:gdLst>
              <a:gd name="connsiteX0" fmla="*/ 0 w 6494106"/>
              <a:gd name="connsiteY0" fmla="*/ 750670 h 1469128"/>
              <a:gd name="connsiteX1" fmla="*/ 1436914 w 6494106"/>
              <a:gd name="connsiteY1" fmla="*/ 750670 h 1469128"/>
              <a:gd name="connsiteX2" fmla="*/ 2155372 w 6494106"/>
              <a:gd name="connsiteY2" fmla="*/ 22882 h 1469128"/>
              <a:gd name="connsiteX3" fmla="*/ 2883159 w 6494106"/>
              <a:gd name="connsiteY3" fmla="*/ 1469127 h 1469128"/>
              <a:gd name="connsiteX4" fmla="*/ 3601617 w 6494106"/>
              <a:gd name="connsiteY4" fmla="*/ 13552 h 1469128"/>
              <a:gd name="connsiteX5" fmla="*/ 4320074 w 6494106"/>
              <a:gd name="connsiteY5" fmla="*/ 1469127 h 1469128"/>
              <a:gd name="connsiteX6" fmla="*/ 5047861 w 6494106"/>
              <a:gd name="connsiteY6" fmla="*/ 13552 h 1469128"/>
              <a:gd name="connsiteX7" fmla="*/ 5421086 w 6494106"/>
              <a:gd name="connsiteY7" fmla="*/ 750670 h 1469128"/>
              <a:gd name="connsiteX8" fmla="*/ 6494106 w 6494106"/>
              <a:gd name="connsiteY8" fmla="*/ 899960 h 1469128"/>
              <a:gd name="connsiteX0" fmla="*/ 0 w 6089064"/>
              <a:gd name="connsiteY0" fmla="*/ 796390 h 1469128"/>
              <a:gd name="connsiteX1" fmla="*/ 1031872 w 6089064"/>
              <a:gd name="connsiteY1" fmla="*/ 750670 h 1469128"/>
              <a:gd name="connsiteX2" fmla="*/ 1750330 w 6089064"/>
              <a:gd name="connsiteY2" fmla="*/ 22882 h 1469128"/>
              <a:gd name="connsiteX3" fmla="*/ 2478117 w 6089064"/>
              <a:gd name="connsiteY3" fmla="*/ 1469127 h 1469128"/>
              <a:gd name="connsiteX4" fmla="*/ 3196575 w 6089064"/>
              <a:gd name="connsiteY4" fmla="*/ 13552 h 1469128"/>
              <a:gd name="connsiteX5" fmla="*/ 3915032 w 6089064"/>
              <a:gd name="connsiteY5" fmla="*/ 1469127 h 1469128"/>
              <a:gd name="connsiteX6" fmla="*/ 4642819 w 6089064"/>
              <a:gd name="connsiteY6" fmla="*/ 13552 h 1469128"/>
              <a:gd name="connsiteX7" fmla="*/ 5016044 w 6089064"/>
              <a:gd name="connsiteY7" fmla="*/ 750670 h 1469128"/>
              <a:gd name="connsiteX8" fmla="*/ 6089064 w 6089064"/>
              <a:gd name="connsiteY8" fmla="*/ 899960 h 1469128"/>
              <a:gd name="connsiteX0" fmla="*/ 0 w 6089064"/>
              <a:gd name="connsiteY0" fmla="*/ 796390 h 1469128"/>
              <a:gd name="connsiteX1" fmla="*/ 1031872 w 6089064"/>
              <a:gd name="connsiteY1" fmla="*/ 750670 h 1469128"/>
              <a:gd name="connsiteX2" fmla="*/ 1750330 w 6089064"/>
              <a:gd name="connsiteY2" fmla="*/ 22882 h 1469128"/>
              <a:gd name="connsiteX3" fmla="*/ 2478117 w 6089064"/>
              <a:gd name="connsiteY3" fmla="*/ 1469127 h 1469128"/>
              <a:gd name="connsiteX4" fmla="*/ 3196575 w 6089064"/>
              <a:gd name="connsiteY4" fmla="*/ 13552 h 1469128"/>
              <a:gd name="connsiteX5" fmla="*/ 3915032 w 6089064"/>
              <a:gd name="connsiteY5" fmla="*/ 1469127 h 1469128"/>
              <a:gd name="connsiteX6" fmla="*/ 4642819 w 6089064"/>
              <a:gd name="connsiteY6" fmla="*/ 13552 h 1469128"/>
              <a:gd name="connsiteX7" fmla="*/ 5016044 w 6089064"/>
              <a:gd name="connsiteY7" fmla="*/ 750670 h 1469128"/>
              <a:gd name="connsiteX8" fmla="*/ 6089064 w 6089064"/>
              <a:gd name="connsiteY8" fmla="*/ 899960 h 1469128"/>
              <a:gd name="connsiteX0" fmla="*/ 0 w 6089064"/>
              <a:gd name="connsiteY0" fmla="*/ 796390 h 1469128"/>
              <a:gd name="connsiteX1" fmla="*/ 1031872 w 6089064"/>
              <a:gd name="connsiteY1" fmla="*/ 750670 h 1469128"/>
              <a:gd name="connsiteX2" fmla="*/ 1750330 w 6089064"/>
              <a:gd name="connsiteY2" fmla="*/ 22882 h 1469128"/>
              <a:gd name="connsiteX3" fmla="*/ 2478117 w 6089064"/>
              <a:gd name="connsiteY3" fmla="*/ 1469127 h 1469128"/>
              <a:gd name="connsiteX4" fmla="*/ 3196575 w 6089064"/>
              <a:gd name="connsiteY4" fmla="*/ 13552 h 1469128"/>
              <a:gd name="connsiteX5" fmla="*/ 3915032 w 6089064"/>
              <a:gd name="connsiteY5" fmla="*/ 1469127 h 1469128"/>
              <a:gd name="connsiteX6" fmla="*/ 4642819 w 6089064"/>
              <a:gd name="connsiteY6" fmla="*/ 13552 h 1469128"/>
              <a:gd name="connsiteX7" fmla="*/ 5016044 w 6089064"/>
              <a:gd name="connsiteY7" fmla="*/ 750670 h 1469128"/>
              <a:gd name="connsiteX8" fmla="*/ 6089064 w 6089064"/>
              <a:gd name="connsiteY8" fmla="*/ 899960 h 1469128"/>
              <a:gd name="connsiteX0" fmla="*/ 0 w 6089064"/>
              <a:gd name="connsiteY0" fmla="*/ 796390 h 1469128"/>
              <a:gd name="connsiteX1" fmla="*/ 1031872 w 6089064"/>
              <a:gd name="connsiteY1" fmla="*/ 750670 h 1469128"/>
              <a:gd name="connsiteX2" fmla="*/ 1750330 w 6089064"/>
              <a:gd name="connsiteY2" fmla="*/ 22882 h 1469128"/>
              <a:gd name="connsiteX3" fmla="*/ 2478117 w 6089064"/>
              <a:gd name="connsiteY3" fmla="*/ 1469127 h 1469128"/>
              <a:gd name="connsiteX4" fmla="*/ 3196575 w 6089064"/>
              <a:gd name="connsiteY4" fmla="*/ 13552 h 1469128"/>
              <a:gd name="connsiteX5" fmla="*/ 3915032 w 6089064"/>
              <a:gd name="connsiteY5" fmla="*/ 1469127 h 1469128"/>
              <a:gd name="connsiteX6" fmla="*/ 4642819 w 6089064"/>
              <a:gd name="connsiteY6" fmla="*/ 13552 h 1469128"/>
              <a:gd name="connsiteX7" fmla="*/ 5016044 w 6089064"/>
              <a:gd name="connsiteY7" fmla="*/ 750670 h 1469128"/>
              <a:gd name="connsiteX8" fmla="*/ 6089064 w 6089064"/>
              <a:gd name="connsiteY8" fmla="*/ 899960 h 1469128"/>
              <a:gd name="connsiteX0" fmla="*/ 0 w 6089064"/>
              <a:gd name="connsiteY0" fmla="*/ 796390 h 1469128"/>
              <a:gd name="connsiteX1" fmla="*/ 1031872 w 6089064"/>
              <a:gd name="connsiteY1" fmla="*/ 750670 h 1469128"/>
              <a:gd name="connsiteX2" fmla="*/ 1750330 w 6089064"/>
              <a:gd name="connsiteY2" fmla="*/ 22882 h 1469128"/>
              <a:gd name="connsiteX3" fmla="*/ 2478117 w 6089064"/>
              <a:gd name="connsiteY3" fmla="*/ 1469127 h 1469128"/>
              <a:gd name="connsiteX4" fmla="*/ 3196575 w 6089064"/>
              <a:gd name="connsiteY4" fmla="*/ 13552 h 1469128"/>
              <a:gd name="connsiteX5" fmla="*/ 3915032 w 6089064"/>
              <a:gd name="connsiteY5" fmla="*/ 1469127 h 1469128"/>
              <a:gd name="connsiteX6" fmla="*/ 4642819 w 6089064"/>
              <a:gd name="connsiteY6" fmla="*/ 13552 h 1469128"/>
              <a:gd name="connsiteX7" fmla="*/ 5016044 w 6089064"/>
              <a:gd name="connsiteY7" fmla="*/ 750670 h 1469128"/>
              <a:gd name="connsiteX8" fmla="*/ 6089064 w 6089064"/>
              <a:gd name="connsiteY8" fmla="*/ 899960 h 1469128"/>
              <a:gd name="connsiteX0" fmla="*/ 0 w 6089064"/>
              <a:gd name="connsiteY0" fmla="*/ 1441078 h 2119947"/>
              <a:gd name="connsiteX1" fmla="*/ 1031872 w 6089064"/>
              <a:gd name="connsiteY1" fmla="*/ 1395358 h 2119947"/>
              <a:gd name="connsiteX2" fmla="*/ 1750330 w 6089064"/>
              <a:gd name="connsiteY2" fmla="*/ 667570 h 2119947"/>
              <a:gd name="connsiteX3" fmla="*/ 2478117 w 6089064"/>
              <a:gd name="connsiteY3" fmla="*/ 2113815 h 2119947"/>
              <a:gd name="connsiteX4" fmla="*/ 3196577 w 6089064"/>
              <a:gd name="connsiteY4" fmla="*/ 0 h 2119947"/>
              <a:gd name="connsiteX5" fmla="*/ 3915032 w 6089064"/>
              <a:gd name="connsiteY5" fmla="*/ 2113815 h 2119947"/>
              <a:gd name="connsiteX6" fmla="*/ 4642819 w 6089064"/>
              <a:gd name="connsiteY6" fmla="*/ 658240 h 2119947"/>
              <a:gd name="connsiteX7" fmla="*/ 5016044 w 6089064"/>
              <a:gd name="connsiteY7" fmla="*/ 1395358 h 2119947"/>
              <a:gd name="connsiteX8" fmla="*/ 6089064 w 6089064"/>
              <a:gd name="connsiteY8" fmla="*/ 1544648 h 2119947"/>
              <a:gd name="connsiteX0" fmla="*/ 0 w 6089064"/>
              <a:gd name="connsiteY0" fmla="*/ 1441896 h 2406122"/>
              <a:gd name="connsiteX1" fmla="*/ 1031872 w 6089064"/>
              <a:gd name="connsiteY1" fmla="*/ 1396176 h 2406122"/>
              <a:gd name="connsiteX2" fmla="*/ 1750330 w 6089064"/>
              <a:gd name="connsiteY2" fmla="*/ 668388 h 2406122"/>
              <a:gd name="connsiteX3" fmla="*/ 2501887 w 6089064"/>
              <a:gd name="connsiteY3" fmla="*/ 2400825 h 2406122"/>
              <a:gd name="connsiteX4" fmla="*/ 3196577 w 6089064"/>
              <a:gd name="connsiteY4" fmla="*/ 818 h 2406122"/>
              <a:gd name="connsiteX5" fmla="*/ 3915032 w 6089064"/>
              <a:gd name="connsiteY5" fmla="*/ 2114633 h 2406122"/>
              <a:gd name="connsiteX6" fmla="*/ 4642819 w 6089064"/>
              <a:gd name="connsiteY6" fmla="*/ 659058 h 2406122"/>
              <a:gd name="connsiteX7" fmla="*/ 5016044 w 6089064"/>
              <a:gd name="connsiteY7" fmla="*/ 1396176 h 2406122"/>
              <a:gd name="connsiteX8" fmla="*/ 6089064 w 6089064"/>
              <a:gd name="connsiteY8" fmla="*/ 1545466 h 2406122"/>
              <a:gd name="connsiteX0" fmla="*/ 0 w 6089064"/>
              <a:gd name="connsiteY0" fmla="*/ 1441087 h 2433696"/>
              <a:gd name="connsiteX1" fmla="*/ 1031872 w 6089064"/>
              <a:gd name="connsiteY1" fmla="*/ 1395367 h 2433696"/>
              <a:gd name="connsiteX2" fmla="*/ 1750330 w 6089064"/>
              <a:gd name="connsiteY2" fmla="*/ 667579 h 2433696"/>
              <a:gd name="connsiteX3" fmla="*/ 2501887 w 6089064"/>
              <a:gd name="connsiteY3" fmla="*/ 2400016 h 2433696"/>
              <a:gd name="connsiteX4" fmla="*/ 3196577 w 6089064"/>
              <a:gd name="connsiteY4" fmla="*/ 9 h 2433696"/>
              <a:gd name="connsiteX5" fmla="*/ 3915033 w 6089064"/>
              <a:gd name="connsiteY5" fmla="*/ 2428634 h 2433696"/>
              <a:gd name="connsiteX6" fmla="*/ 4642819 w 6089064"/>
              <a:gd name="connsiteY6" fmla="*/ 658249 h 2433696"/>
              <a:gd name="connsiteX7" fmla="*/ 5016044 w 6089064"/>
              <a:gd name="connsiteY7" fmla="*/ 1395367 h 2433696"/>
              <a:gd name="connsiteX8" fmla="*/ 6089064 w 6089064"/>
              <a:gd name="connsiteY8" fmla="*/ 1544657 h 2433696"/>
              <a:gd name="connsiteX0" fmla="*/ 0 w 6089064"/>
              <a:gd name="connsiteY0" fmla="*/ 1441085 h 2405311"/>
              <a:gd name="connsiteX1" fmla="*/ 1031872 w 6089064"/>
              <a:gd name="connsiteY1" fmla="*/ 1395365 h 2405311"/>
              <a:gd name="connsiteX2" fmla="*/ 1750330 w 6089064"/>
              <a:gd name="connsiteY2" fmla="*/ 667577 h 2405311"/>
              <a:gd name="connsiteX3" fmla="*/ 2501887 w 6089064"/>
              <a:gd name="connsiteY3" fmla="*/ 2400014 h 2405311"/>
              <a:gd name="connsiteX4" fmla="*/ 3196577 w 6089064"/>
              <a:gd name="connsiteY4" fmla="*/ 7 h 2405311"/>
              <a:gd name="connsiteX5" fmla="*/ 3932862 w 6089064"/>
              <a:gd name="connsiteY5" fmla="*/ 2374971 h 2405311"/>
              <a:gd name="connsiteX6" fmla="*/ 4642819 w 6089064"/>
              <a:gd name="connsiteY6" fmla="*/ 658247 h 2405311"/>
              <a:gd name="connsiteX7" fmla="*/ 5016044 w 6089064"/>
              <a:gd name="connsiteY7" fmla="*/ 1395365 h 2405311"/>
              <a:gd name="connsiteX8" fmla="*/ 6089064 w 6089064"/>
              <a:gd name="connsiteY8" fmla="*/ 1544655 h 240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9064" h="2405311">
                <a:moveTo>
                  <a:pt x="0" y="1441085"/>
                </a:moveTo>
                <a:cubicBezTo>
                  <a:pt x="703391" y="1433154"/>
                  <a:pt x="740150" y="1524283"/>
                  <a:pt x="1031872" y="1395365"/>
                </a:cubicBezTo>
                <a:cubicBezTo>
                  <a:pt x="1323594" y="1266447"/>
                  <a:pt x="1505328" y="500136"/>
                  <a:pt x="1750330" y="667577"/>
                </a:cubicBezTo>
                <a:cubicBezTo>
                  <a:pt x="1995332" y="835018"/>
                  <a:pt x="2260846" y="2511276"/>
                  <a:pt x="2501887" y="2400014"/>
                </a:cubicBezTo>
                <a:cubicBezTo>
                  <a:pt x="2742928" y="2288752"/>
                  <a:pt x="2958081" y="4181"/>
                  <a:pt x="3196577" y="7"/>
                </a:cubicBezTo>
                <a:cubicBezTo>
                  <a:pt x="3435073" y="-4167"/>
                  <a:pt x="3691822" y="2265264"/>
                  <a:pt x="3932862" y="2374971"/>
                </a:cubicBezTo>
                <a:cubicBezTo>
                  <a:pt x="4173902" y="2484678"/>
                  <a:pt x="4462289" y="821515"/>
                  <a:pt x="4642819" y="658247"/>
                </a:cubicBezTo>
                <a:cubicBezTo>
                  <a:pt x="4823349" y="494979"/>
                  <a:pt x="4775003" y="1247630"/>
                  <a:pt x="5016044" y="1395365"/>
                </a:cubicBezTo>
                <a:cubicBezTo>
                  <a:pt x="5257085" y="1543100"/>
                  <a:pt x="5233223" y="1520382"/>
                  <a:pt x="6089064" y="1544655"/>
                </a:cubicBezTo>
              </a:path>
            </a:pathLst>
          </a:custGeom>
          <a:noFill/>
          <a:ln w="22225">
            <a:solidFill>
              <a:srgbClr val="FF0000"/>
            </a:solidFill>
            <a:headEnd type="none" w="lg" len="lg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B23B62-0FC9-2644-9958-90D988D208E3}"/>
              </a:ext>
            </a:extLst>
          </p:cNvPr>
          <p:cNvSpPr txBox="1"/>
          <p:nvPr/>
        </p:nvSpPr>
        <p:spPr>
          <a:xfrm>
            <a:off x="2420918" y="5192879"/>
            <a:ext cx="7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precise can we measure a distance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C94034-03A1-0547-81A1-5D7F281FBE4F}"/>
              </a:ext>
            </a:extLst>
          </p:cNvPr>
          <p:cNvCxnSpPr>
            <a:cxnSpLocks/>
          </p:cNvCxnSpPr>
          <p:nvPr/>
        </p:nvCxnSpPr>
        <p:spPr>
          <a:xfrm flipH="1">
            <a:off x="3059296" y="3824288"/>
            <a:ext cx="64801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3DF20A1-0E76-A842-8FA0-20657A688D50}"/>
              </a:ext>
            </a:extLst>
          </p:cNvPr>
          <p:cNvCxnSpPr>
            <a:cxnSpLocks/>
          </p:cNvCxnSpPr>
          <p:nvPr/>
        </p:nvCxnSpPr>
        <p:spPr>
          <a:xfrm flipH="1">
            <a:off x="3059296" y="1268413"/>
            <a:ext cx="64801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610E68B-39F2-FC87-BCB9-79C7C85D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4</a:t>
            </a:fld>
            <a:endParaRPr lang="en-NL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4CC5B834-D1F5-2E72-CE74-E9BD9ED7D096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189006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314271-27EB-D24C-8641-7E1F929979FD}"/>
              </a:ext>
            </a:extLst>
          </p:cNvPr>
          <p:cNvSpPr txBox="1"/>
          <p:nvPr/>
        </p:nvSpPr>
        <p:spPr>
          <a:xfrm>
            <a:off x="0" y="-261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224 Hz Peak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CDB8F-BD07-8E45-B838-2B10689A6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6" y="595745"/>
            <a:ext cx="6486341" cy="6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7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FF90E74D-45C4-6246-A214-F62FD37BF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96" y="49850"/>
            <a:ext cx="1002959" cy="963781"/>
          </a:xfrm>
          <a:prstGeom prst="rect">
            <a:avLst/>
          </a:prstGeom>
        </p:spPr>
      </p:pic>
      <p:sp>
        <p:nvSpPr>
          <p:cNvPr id="25" name="Footer Placeholder 8">
            <a:extLst>
              <a:ext uri="{FF2B5EF4-FFF2-40B4-BE49-F238E27FC236}">
                <a16:creationId xmlns:a16="http://schemas.microsoft.com/office/drawing/2014/main" id="{50E91B59-A66A-C045-8F7C-CC1A2DD3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97"/>
            <a:ext cx="4114800" cy="365125"/>
          </a:xfrm>
        </p:spPr>
        <p:txBody>
          <a:bodyPr/>
          <a:lstStyle/>
          <a:p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S.M. Vermeulen</a:t>
            </a:r>
            <a:endParaRPr lang="en-NL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9">
            <a:extLst>
              <a:ext uri="{FF2B5EF4-FFF2-40B4-BE49-F238E27FC236}">
                <a16:creationId xmlns:a16="http://schemas.microsoft.com/office/drawing/2014/main" id="{6C79C585-D292-B347-B081-495416AC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122" y="6515797"/>
            <a:ext cx="2743200" cy="365125"/>
          </a:xfrm>
        </p:spPr>
        <p:txBody>
          <a:bodyPr/>
          <a:lstStyle/>
          <a:p>
            <a:r>
              <a:rPr lang="en-NL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9B33B8-E91F-634B-ABDD-A0F2EBBF12A5}"/>
              </a:ext>
            </a:extLst>
          </p:cNvPr>
          <p:cNvSpPr txBox="1"/>
          <p:nvPr/>
        </p:nvSpPr>
        <p:spPr>
          <a:xfrm>
            <a:off x="-1" y="-25259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Frequency response of a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beamsplitter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1B8153-362A-8243-BE1E-9B45BC621042}"/>
              </a:ext>
            </a:extLst>
          </p:cNvPr>
          <p:cNvGrpSpPr/>
          <p:nvPr/>
        </p:nvGrpSpPr>
        <p:grpSpPr>
          <a:xfrm>
            <a:off x="854439" y="3175492"/>
            <a:ext cx="13807805" cy="4018164"/>
            <a:chOff x="854439" y="2989961"/>
            <a:chExt cx="13807805" cy="4018164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2E8FEDB-635D-434D-9CEA-4599C303E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996" t="15284" r="7185" b="16366"/>
            <a:stretch/>
          </p:blipFill>
          <p:spPr>
            <a:xfrm>
              <a:off x="8188655" y="2989961"/>
              <a:ext cx="6473589" cy="401816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9039C5-C200-884C-91EA-A0F69419FF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439" y="5021903"/>
              <a:ext cx="7334217" cy="0"/>
            </a:xfrm>
            <a:prstGeom prst="line">
              <a:avLst/>
            </a:prstGeom>
            <a:ln w="25400">
              <a:solidFill>
                <a:srgbClr val="709F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1A4B9-FD62-5F40-B932-F43E8295EE66}"/>
              </a:ext>
            </a:extLst>
          </p:cNvPr>
          <p:cNvGrpSpPr/>
          <p:nvPr/>
        </p:nvGrpSpPr>
        <p:grpSpPr>
          <a:xfrm>
            <a:off x="845127" y="1440643"/>
            <a:ext cx="8769136" cy="4620523"/>
            <a:chOff x="845127" y="897304"/>
            <a:chExt cx="8769136" cy="4620523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2E7AFA7-1238-914C-AC84-9D4A5CE6F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996" t="15284" r="7185" b="16404"/>
            <a:stretch/>
          </p:blipFill>
          <p:spPr>
            <a:xfrm>
              <a:off x="2194560" y="897304"/>
              <a:ext cx="6473589" cy="401589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2F4884-02C7-3245-93C2-760B424231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3016" y="4892042"/>
              <a:ext cx="1001247" cy="625785"/>
            </a:xfrm>
            <a:prstGeom prst="line">
              <a:avLst/>
            </a:prstGeom>
            <a:ln w="25400">
              <a:solidFill>
                <a:srgbClr val="4D70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2B115CB-2CA2-9944-BCB7-E2EE57C44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127" y="2930400"/>
              <a:ext cx="1363817" cy="0"/>
            </a:xfrm>
            <a:prstGeom prst="line">
              <a:avLst/>
            </a:prstGeom>
            <a:ln w="25400">
              <a:solidFill>
                <a:srgbClr val="4D70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D5F169-8064-954E-9DEE-F11E0EAD415B}"/>
              </a:ext>
            </a:extLst>
          </p:cNvPr>
          <p:cNvGrpSpPr/>
          <p:nvPr/>
        </p:nvGrpSpPr>
        <p:grpSpPr>
          <a:xfrm>
            <a:off x="841514" y="863600"/>
            <a:ext cx="10893286" cy="5247861"/>
            <a:chOff x="841514" y="1219200"/>
            <a:chExt cx="10893286" cy="524786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FF7D181-BB6D-5A42-B833-4247D832785D}"/>
                </a:ext>
              </a:extLst>
            </p:cNvPr>
            <p:cNvCxnSpPr/>
            <p:nvPr/>
          </p:nvCxnSpPr>
          <p:spPr>
            <a:xfrm flipV="1">
              <a:off x="848139" y="1219200"/>
              <a:ext cx="0" cy="5247861"/>
            </a:xfrm>
            <a:prstGeom prst="line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D0EEFD-275D-BA4E-8554-84B5E76E1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514" y="6460436"/>
              <a:ext cx="10893286" cy="1"/>
            </a:xfrm>
            <a:prstGeom prst="line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D9B2DF2-075E-E24B-B18D-A80444EF5B5D}"/>
              </a:ext>
            </a:extLst>
          </p:cNvPr>
          <p:cNvSpPr txBox="1"/>
          <p:nvPr/>
        </p:nvSpPr>
        <p:spPr>
          <a:xfrm>
            <a:off x="5770962" y="6195535"/>
            <a:ext cx="235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log( DM Frequency )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248A31-46AE-9A4E-A430-C643D89D7F57}"/>
              </a:ext>
            </a:extLst>
          </p:cNvPr>
          <p:cNvSpPr txBox="1"/>
          <p:nvPr/>
        </p:nvSpPr>
        <p:spPr>
          <a:xfrm rot="16200000">
            <a:off x="-663705" y="3283002"/>
            <a:ext cx="208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log( Response ) 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85A2A163-6345-0744-AC95-6B3CBB1A21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838" y="1084388"/>
            <a:ext cx="2042305" cy="321062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11F1406-3107-B54F-A3C8-D71F1F36B2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43121" y="2733157"/>
            <a:ext cx="2016009" cy="32106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20243A6-C46B-D842-9AD7-37BB8B1BA212}"/>
              </a:ext>
            </a:extLst>
          </p:cNvPr>
          <p:cNvSpPr txBox="1"/>
          <p:nvPr/>
        </p:nvSpPr>
        <p:spPr>
          <a:xfrm>
            <a:off x="2098622" y="3102963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D7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changes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071AD8-3CCB-F549-8C3D-50FADCD9B40F}"/>
              </a:ext>
            </a:extLst>
          </p:cNvPr>
          <p:cNvSpPr txBox="1"/>
          <p:nvPr/>
        </p:nvSpPr>
        <p:spPr>
          <a:xfrm>
            <a:off x="8906656" y="5174103"/>
            <a:ext cx="277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9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Refractive index changes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5027D1-7D51-264B-A2BC-293E1ACEF9F4}"/>
              </a:ext>
            </a:extLst>
          </p:cNvPr>
          <p:cNvSpPr txBox="1"/>
          <p:nvPr/>
        </p:nvSpPr>
        <p:spPr>
          <a:xfrm>
            <a:off x="1274164" y="5381469"/>
            <a:ext cx="2173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 detectors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B3314C3-41B8-FB46-94D5-64C279F7E99E}"/>
              </a:ext>
            </a:extLst>
          </p:cNvPr>
          <p:cNvCxnSpPr>
            <a:cxnSpLocks/>
          </p:cNvCxnSpPr>
          <p:nvPr/>
        </p:nvCxnSpPr>
        <p:spPr>
          <a:xfrm>
            <a:off x="1064302" y="5921115"/>
            <a:ext cx="2398426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04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E674E32-4691-D440-8214-424E7096A036}"/>
              </a:ext>
            </a:extLst>
          </p:cNvPr>
          <p:cNvGrpSpPr/>
          <p:nvPr/>
        </p:nvGrpSpPr>
        <p:grpSpPr>
          <a:xfrm rot="10800000" flipV="1">
            <a:off x="2549822" y="732988"/>
            <a:ext cx="6786101" cy="2992965"/>
            <a:chOff x="1581095" y="2371971"/>
            <a:chExt cx="9458135" cy="417144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DF0B97-4F33-694A-96DF-633E79827811}"/>
                </a:ext>
              </a:extLst>
            </p:cNvPr>
            <p:cNvSpPr/>
            <p:nvPr/>
          </p:nvSpPr>
          <p:spPr>
            <a:xfrm>
              <a:off x="5666656" y="2371971"/>
              <a:ext cx="860170" cy="178131"/>
            </a:xfrm>
            <a:prstGeom prst="rect">
              <a:avLst/>
            </a:prstGeom>
            <a:gradFill flip="none" rotWithShape="0">
              <a:gsLst>
                <a:gs pos="0">
                  <a:srgbClr val="859CC5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87E42FE-052D-2B4E-800A-2805C7853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002" y="5443108"/>
              <a:ext cx="853228" cy="1100310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8AFF98-4A78-D04B-BAF0-787F950AEFC2}"/>
                </a:ext>
              </a:extLst>
            </p:cNvPr>
            <p:cNvCxnSpPr>
              <a:cxnSpLocks/>
              <a:stCxn id="26" idx="0"/>
              <a:endCxn id="51" idx="2"/>
            </p:cNvCxnSpPr>
            <p:nvPr/>
          </p:nvCxnSpPr>
          <p:spPr>
            <a:xfrm rot="10800000" flipH="1">
              <a:off x="1581095" y="2550102"/>
              <a:ext cx="4515646" cy="3568891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C11F66-C750-6749-AFB1-4E188102914E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rot="10800000" flipH="1" flipV="1">
              <a:off x="6096741" y="2550102"/>
              <a:ext cx="4515874" cy="3562253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C94034-03A1-0547-81A1-5D7F281FBE4F}"/>
              </a:ext>
            </a:extLst>
          </p:cNvPr>
          <p:cNvCxnSpPr>
            <a:cxnSpLocks/>
          </p:cNvCxnSpPr>
          <p:nvPr/>
        </p:nvCxnSpPr>
        <p:spPr>
          <a:xfrm flipH="1">
            <a:off x="2855913" y="3416670"/>
            <a:ext cx="64801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30F075-5B6F-834C-8653-3FE557F1693A}"/>
              </a:ext>
            </a:extLst>
          </p:cNvPr>
          <p:cNvGrpSpPr/>
          <p:nvPr/>
        </p:nvGrpSpPr>
        <p:grpSpPr>
          <a:xfrm>
            <a:off x="2855913" y="3416669"/>
            <a:ext cx="7956604" cy="1154115"/>
            <a:chOff x="2855913" y="3824287"/>
            <a:chExt cx="7956604" cy="11541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EEEDF9-9712-CC49-824F-E10B377C2D1E}"/>
                </a:ext>
              </a:extLst>
            </p:cNvPr>
            <p:cNvGrpSpPr/>
            <p:nvPr/>
          </p:nvGrpSpPr>
          <p:grpSpPr>
            <a:xfrm>
              <a:off x="2855913" y="3824287"/>
              <a:ext cx="7956604" cy="1154115"/>
              <a:chOff x="2855913" y="3824287"/>
              <a:chExt cx="7956604" cy="1154115"/>
            </a:xfrm>
          </p:grpSpPr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E8E1AF6E-1669-2D4B-BBF9-1D117200C146}"/>
                  </a:ext>
                </a:extLst>
              </p:cNvPr>
              <p:cNvSpPr/>
              <p:nvPr/>
            </p:nvSpPr>
            <p:spPr>
              <a:xfrm rot="5400000" flipV="1">
                <a:off x="6257157" y="423043"/>
                <a:ext cx="1154115" cy="7956604"/>
              </a:xfrm>
              <a:custGeom>
                <a:avLst/>
                <a:gdLst>
                  <a:gd name="connsiteX0" fmla="*/ 0 w 1118285"/>
                  <a:gd name="connsiteY0" fmla="*/ 5638612 h 5638612"/>
                  <a:gd name="connsiteX1" fmla="*/ 0 w 1118285"/>
                  <a:gd name="connsiteY1" fmla="*/ 0 h 5638612"/>
                  <a:gd name="connsiteX2" fmla="*/ 1118285 w 1118285"/>
                  <a:gd name="connsiteY2" fmla="*/ 5638612 h 5638612"/>
                  <a:gd name="connsiteX3" fmla="*/ 0 w 1118285"/>
                  <a:gd name="connsiteY3" fmla="*/ 5638612 h 5638612"/>
                  <a:gd name="connsiteX0" fmla="*/ 9625 w 1118285"/>
                  <a:gd name="connsiteY0" fmla="*/ 4522082 h 5638612"/>
                  <a:gd name="connsiteX1" fmla="*/ 0 w 1118285"/>
                  <a:gd name="connsiteY1" fmla="*/ 0 h 5638612"/>
                  <a:gd name="connsiteX2" fmla="*/ 1118285 w 1118285"/>
                  <a:gd name="connsiteY2" fmla="*/ 5638612 h 5638612"/>
                  <a:gd name="connsiteX3" fmla="*/ 9625 w 1118285"/>
                  <a:gd name="connsiteY3" fmla="*/ 4522082 h 5638612"/>
                  <a:gd name="connsiteX0" fmla="*/ 9625 w 1204912"/>
                  <a:gd name="connsiteY0" fmla="*/ 4522082 h 5754115"/>
                  <a:gd name="connsiteX1" fmla="*/ 0 w 1204912"/>
                  <a:gd name="connsiteY1" fmla="*/ 0 h 5754115"/>
                  <a:gd name="connsiteX2" fmla="*/ 1204912 w 1204912"/>
                  <a:gd name="connsiteY2" fmla="*/ 5754115 h 5754115"/>
                  <a:gd name="connsiteX3" fmla="*/ 9625 w 1204912"/>
                  <a:gd name="connsiteY3" fmla="*/ 4522082 h 5754115"/>
                  <a:gd name="connsiteX0" fmla="*/ 9625 w 1110569"/>
                  <a:gd name="connsiteY0" fmla="*/ 4522082 h 5511918"/>
                  <a:gd name="connsiteX1" fmla="*/ 0 w 1110569"/>
                  <a:gd name="connsiteY1" fmla="*/ 0 h 5511918"/>
                  <a:gd name="connsiteX2" fmla="*/ 1110569 w 1110569"/>
                  <a:gd name="connsiteY2" fmla="*/ 5511918 h 5511918"/>
                  <a:gd name="connsiteX3" fmla="*/ 9625 w 1110569"/>
                  <a:gd name="connsiteY3" fmla="*/ 4522082 h 5511918"/>
                  <a:gd name="connsiteX0" fmla="*/ 9625 w 1154115"/>
                  <a:gd name="connsiteY0" fmla="*/ 4522082 h 5532102"/>
                  <a:gd name="connsiteX1" fmla="*/ 0 w 1154115"/>
                  <a:gd name="connsiteY1" fmla="*/ 0 h 5532102"/>
                  <a:gd name="connsiteX2" fmla="*/ 1154115 w 1154115"/>
                  <a:gd name="connsiteY2" fmla="*/ 5532102 h 5532102"/>
                  <a:gd name="connsiteX3" fmla="*/ 9625 w 1154115"/>
                  <a:gd name="connsiteY3" fmla="*/ 4522082 h 5532102"/>
                  <a:gd name="connsiteX0" fmla="*/ 9625 w 1154115"/>
                  <a:gd name="connsiteY0" fmla="*/ 4527129 h 5532102"/>
                  <a:gd name="connsiteX1" fmla="*/ 0 w 1154115"/>
                  <a:gd name="connsiteY1" fmla="*/ 0 h 5532102"/>
                  <a:gd name="connsiteX2" fmla="*/ 1154115 w 1154115"/>
                  <a:gd name="connsiteY2" fmla="*/ 5532102 h 5532102"/>
                  <a:gd name="connsiteX3" fmla="*/ 9625 w 1154115"/>
                  <a:gd name="connsiteY3" fmla="*/ 4527129 h 5532102"/>
                  <a:gd name="connsiteX0" fmla="*/ 630 w 1158567"/>
                  <a:gd name="connsiteY0" fmla="*/ 4508432 h 5532102"/>
                  <a:gd name="connsiteX1" fmla="*/ 4452 w 1158567"/>
                  <a:gd name="connsiteY1" fmla="*/ 0 h 5532102"/>
                  <a:gd name="connsiteX2" fmla="*/ 1158567 w 1158567"/>
                  <a:gd name="connsiteY2" fmla="*/ 5532102 h 5532102"/>
                  <a:gd name="connsiteX3" fmla="*/ 630 w 1158567"/>
                  <a:gd name="connsiteY3" fmla="*/ 4508432 h 5532102"/>
                  <a:gd name="connsiteX0" fmla="*/ 4764 w 1154115"/>
                  <a:gd name="connsiteY0" fmla="*/ 4505449 h 5532102"/>
                  <a:gd name="connsiteX1" fmla="*/ 0 w 1154115"/>
                  <a:gd name="connsiteY1" fmla="*/ 0 h 5532102"/>
                  <a:gd name="connsiteX2" fmla="*/ 1154115 w 1154115"/>
                  <a:gd name="connsiteY2" fmla="*/ 5532102 h 5532102"/>
                  <a:gd name="connsiteX3" fmla="*/ 4764 w 1154115"/>
                  <a:gd name="connsiteY3" fmla="*/ 4505449 h 553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4115" h="5532102">
                    <a:moveTo>
                      <a:pt x="4764" y="4505449"/>
                    </a:moveTo>
                    <a:cubicBezTo>
                      <a:pt x="1556" y="2998088"/>
                      <a:pt x="3208" y="1507361"/>
                      <a:pt x="0" y="0"/>
                    </a:cubicBezTo>
                    <a:lnTo>
                      <a:pt x="1154115" y="5532102"/>
                    </a:lnTo>
                    <a:cubicBezTo>
                      <a:pt x="755686" y="5121424"/>
                      <a:pt x="403193" y="4916127"/>
                      <a:pt x="4764" y="4505449"/>
                    </a:cubicBezTo>
                    <a:close/>
                  </a:path>
                </a:pathLst>
              </a:custGeom>
              <a:pattFill prst="zigZag">
                <a:fgClr>
                  <a:srgbClr val="000BF0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9F319ED-8ED8-614F-B431-D76A39AAE86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291252" y="4388949"/>
                <a:ext cx="1129322" cy="0"/>
              </a:xfrm>
              <a:prstGeom prst="straightConnector1">
                <a:avLst/>
              </a:prstGeom>
              <a:ln w="101600">
                <a:solidFill>
                  <a:srgbClr val="000B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87683B8-1053-E340-B982-55D122CDE70D}"/>
                  </a:ext>
                </a:extLst>
              </p:cNvPr>
              <p:cNvSpPr txBox="1"/>
              <p:nvPr/>
            </p:nvSpPr>
            <p:spPr>
              <a:xfrm>
                <a:off x="2944403" y="3987286"/>
                <a:ext cx="8306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i="1" dirty="0">
                    <a:solidFill>
                      <a:srgbClr val="000B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∆p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E976A4-9F19-D349-8FAF-0F124D05D582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>
              <a:off x="9335923" y="3829051"/>
              <a:ext cx="1448322" cy="112734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82FF92-9166-A640-9F40-4C72FEE34829}"/>
              </a:ext>
            </a:extLst>
          </p:cNvPr>
          <p:cNvGrpSpPr/>
          <p:nvPr/>
        </p:nvGrpSpPr>
        <p:grpSpPr>
          <a:xfrm>
            <a:off x="9124606" y="3411781"/>
            <a:ext cx="2589222" cy="1892482"/>
            <a:chOff x="9137967" y="3823044"/>
            <a:chExt cx="2589222" cy="18924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97ED29-E999-0946-BC5D-93FCAE2A24DC}"/>
                </a:ext>
              </a:extLst>
            </p:cNvPr>
            <p:cNvGrpSpPr/>
            <p:nvPr/>
          </p:nvGrpSpPr>
          <p:grpSpPr>
            <a:xfrm>
              <a:off x="9137967" y="3823044"/>
              <a:ext cx="2589222" cy="1892482"/>
              <a:chOff x="9137967" y="3823044"/>
              <a:chExt cx="2589222" cy="189248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05D5DC8-22EA-774F-BE6A-488340A23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5746" y="4980755"/>
                <a:ext cx="0" cy="24847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1B5AD69-89B3-B848-A67B-DE39389DE79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908334" y="4862751"/>
                <a:ext cx="0" cy="24847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0DE8704-ED31-AD47-9C51-9F306C3031EB}"/>
                  </a:ext>
                </a:extLst>
              </p:cNvPr>
              <p:cNvGrpSpPr/>
              <p:nvPr/>
            </p:nvGrpSpPr>
            <p:grpSpPr>
              <a:xfrm>
                <a:off x="9137967" y="3823044"/>
                <a:ext cx="2589222" cy="1892482"/>
                <a:chOff x="9137967" y="3823044"/>
                <a:chExt cx="2589222" cy="189248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799DACF-513E-E144-BC91-61AD4C4D18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36088" y="3824288"/>
                  <a:ext cx="0" cy="14098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964F280-F1FB-8549-A5BF-AF861523852E}"/>
                    </a:ext>
                  </a:extLst>
                </p:cNvPr>
                <p:cNvCxnSpPr>
                  <a:cxnSpLocks/>
                  <a:endCxn id="33" idx="2"/>
                </p:cNvCxnSpPr>
                <p:nvPr/>
              </p:nvCxnSpPr>
              <p:spPr>
                <a:xfrm flipH="1" flipV="1">
                  <a:off x="9340908" y="3823044"/>
                  <a:ext cx="1681320" cy="124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A8DCC883-823E-A14B-B278-366BBCF99BF5}"/>
                    </a:ext>
                  </a:extLst>
                </p:cNvPr>
                <p:cNvGrpSpPr/>
                <p:nvPr/>
              </p:nvGrpSpPr>
              <p:grpSpPr>
                <a:xfrm>
                  <a:off x="9137967" y="3824288"/>
                  <a:ext cx="2589222" cy="1891238"/>
                  <a:chOff x="9137967" y="3824288"/>
                  <a:chExt cx="2589222" cy="1891238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069335C5-A829-4F4E-B28E-93182433CC46}"/>
                      </a:ext>
                    </a:extLst>
                  </p:cNvPr>
                  <p:cNvSpPr/>
                  <p:nvPr/>
                </p:nvSpPr>
                <p:spPr>
                  <a:xfrm rot="2312627" flipV="1">
                    <a:off x="9137967" y="4283990"/>
                    <a:ext cx="1862975" cy="23895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  <a:gs pos="90000">
                        <a:srgbClr val="C100D0">
                          <a:lumMod val="10000"/>
                          <a:lumOff val="90000"/>
                        </a:srgbClr>
                      </a:gs>
                      <a:gs pos="50000">
                        <a:srgbClr val="C100D0"/>
                      </a:gs>
                      <a:gs pos="10000">
                        <a:srgbClr val="C100D0">
                          <a:lumMod val="10000"/>
                          <a:lumOff val="90000"/>
                        </a:srgb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4C81760-BAAB-AC49-B3FC-163368AC1D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32874" y="3824288"/>
                    <a:ext cx="1" cy="1157956"/>
                  </a:xfrm>
                  <a:prstGeom prst="line">
                    <a:avLst/>
                  </a:prstGeom>
                  <a:ln w="25400">
                    <a:solidFill>
                      <a:srgbClr val="B910C6"/>
                    </a:solidFill>
                    <a:headEnd type="stealth" w="lg" len="lg"/>
                    <a:tailEnd type="stealth" w="lg" len="lg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0264B0F-8755-F145-9B72-711FF4FD1AC7}"/>
                      </a:ext>
                    </a:extLst>
                  </p:cNvPr>
                  <p:cNvSpPr txBox="1"/>
                  <p:nvPr/>
                </p:nvSpPr>
                <p:spPr>
                  <a:xfrm>
                    <a:off x="11028363" y="4003819"/>
                    <a:ext cx="69882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∆L</a:t>
                    </a:r>
                    <a:endParaRPr lang="en-NL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9453DF31-C0F0-8549-813B-C4E182F5B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36088" y="5229225"/>
                    <a:ext cx="1441979" cy="0"/>
                  </a:xfrm>
                  <a:prstGeom prst="line">
                    <a:avLst/>
                  </a:prstGeom>
                  <a:ln w="25400">
                    <a:solidFill>
                      <a:srgbClr val="B910C6"/>
                    </a:solidFill>
                    <a:headEnd type="stealth" w="lg" len="lg"/>
                    <a:tailEnd type="stealth" w="lg" len="lg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C1999755-EB9A-5642-A3A4-D30676C33084}"/>
                      </a:ext>
                    </a:extLst>
                  </p:cNvPr>
                  <p:cNvSpPr txBox="1"/>
                  <p:nvPr/>
                </p:nvSpPr>
                <p:spPr>
                  <a:xfrm>
                    <a:off x="9802129" y="5130751"/>
                    <a:ext cx="69882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∆t</a:t>
                    </a:r>
                    <a:endParaRPr lang="en-NL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8AF317-BFB2-2F4F-96A9-5B329D0B32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6088" y="3824289"/>
              <a:ext cx="777176" cy="609532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Standard Quantum Limit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8625C2-2B99-C346-A6D7-F35F3AB0C512}"/>
              </a:ext>
            </a:extLst>
          </p:cNvPr>
          <p:cNvGrpSpPr/>
          <p:nvPr/>
        </p:nvGrpSpPr>
        <p:grpSpPr>
          <a:xfrm>
            <a:off x="0" y="5259277"/>
            <a:ext cx="1842402" cy="1598723"/>
            <a:chOff x="881134" y="4896782"/>
            <a:chExt cx="1842402" cy="159872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EABB966-7481-8E40-BECA-45406F2AB9DF}"/>
                </a:ext>
              </a:extLst>
            </p:cNvPr>
            <p:cNvSpPr txBox="1"/>
            <p:nvPr/>
          </p:nvSpPr>
          <p:spPr>
            <a:xfrm>
              <a:off x="1774826" y="6095395"/>
              <a:ext cx="948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5E70B3-C7C5-7E46-B1ED-161CE9909CDE}"/>
                </a:ext>
              </a:extLst>
            </p:cNvPr>
            <p:cNvSpPr txBox="1"/>
            <p:nvPr/>
          </p:nvSpPr>
          <p:spPr>
            <a:xfrm>
              <a:off x="881134" y="4896782"/>
              <a:ext cx="998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2A628B3-AF93-B549-ABE7-1B02709AA594}"/>
                </a:ext>
              </a:extLst>
            </p:cNvPr>
            <p:cNvGrpSpPr/>
            <p:nvPr/>
          </p:nvGrpSpPr>
          <p:grpSpPr>
            <a:xfrm>
              <a:off x="1256877" y="5239562"/>
              <a:ext cx="866627" cy="865298"/>
              <a:chOff x="3134839" y="1555640"/>
              <a:chExt cx="866627" cy="86529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0C998EC-3688-244F-9A41-B4F6DFF3E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4839" y="1555640"/>
                <a:ext cx="0" cy="86529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85AA784-402F-1D4C-A086-5B28646066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568817" y="1988289"/>
                <a:ext cx="0" cy="86529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8C5EB4-608A-C1D8-9D3A-C0DC45808F30}"/>
              </a:ext>
            </a:extLst>
          </p:cNvPr>
          <p:cNvGrpSpPr/>
          <p:nvPr/>
        </p:nvGrpSpPr>
        <p:grpSpPr>
          <a:xfrm>
            <a:off x="1527372" y="2923639"/>
            <a:ext cx="903771" cy="865860"/>
            <a:chOff x="1527372" y="2923639"/>
            <a:chExt cx="903771" cy="86586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E38C9CA-E86B-6049-F2A7-7AA2C0D94383}"/>
                </a:ext>
              </a:extLst>
            </p:cNvPr>
            <p:cNvSpPr txBox="1"/>
            <p:nvPr/>
          </p:nvSpPr>
          <p:spPr>
            <a:xfrm>
              <a:off x="1527372" y="2923639"/>
              <a:ext cx="8306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>
                  <a:solidFill>
                    <a:srgbClr val="000B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∆x</a:t>
              </a:r>
              <a:r>
                <a:rPr lang="en-US" sz="3600" i="1" baseline="-25000" dirty="0">
                  <a:solidFill>
                    <a:srgbClr val="000B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3600" i="1" dirty="0">
                <a:solidFill>
                  <a:srgbClr val="000B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27F4DFC-B9E8-CFD0-C965-0AB57F414E7A}"/>
                </a:ext>
              </a:extLst>
            </p:cNvPr>
            <p:cNvCxnSpPr>
              <a:cxnSpLocks/>
            </p:cNvCxnSpPr>
            <p:nvPr/>
          </p:nvCxnSpPr>
          <p:spPr>
            <a:xfrm>
              <a:off x="2431143" y="3036551"/>
              <a:ext cx="0" cy="752948"/>
            </a:xfrm>
            <a:prstGeom prst="straightConnector1">
              <a:avLst/>
            </a:prstGeom>
            <a:ln w="101600">
              <a:solidFill>
                <a:srgbClr val="000BF0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52BBB8FF-1172-5B37-BCBD-0728E57B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304" y="4600986"/>
            <a:ext cx="5551756" cy="74229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2EB35BB-E179-6928-E97D-549B89AA8D7E}"/>
              </a:ext>
            </a:extLst>
          </p:cNvPr>
          <p:cNvSpPr/>
          <p:nvPr/>
        </p:nvSpPr>
        <p:spPr>
          <a:xfrm>
            <a:off x="4611733" y="5562022"/>
            <a:ext cx="2845972" cy="1209368"/>
          </a:xfrm>
          <a:prstGeom prst="rect">
            <a:avLst/>
          </a:prstGeom>
          <a:noFill/>
          <a:ln w="25400">
            <a:solidFill>
              <a:srgbClr val="B91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27A30AEF-ECE2-0904-5FBB-D403CBE7B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3319" y="5639724"/>
            <a:ext cx="2360508" cy="1040224"/>
          </a:xfrm>
          <a:prstGeom prst="rect">
            <a:avLst/>
          </a:prstGeom>
        </p:spPr>
      </p:pic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D5A294C0-497F-095B-19C1-7D435CDA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5</a:t>
            </a:fld>
            <a:endParaRPr lang="en-NL"/>
          </a:p>
        </p:txBody>
      </p:sp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07C41CFA-4B8B-4A00-294B-AAC76F979C27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15990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g Ben - Wikipedia">
            <a:extLst>
              <a:ext uri="{FF2B5EF4-FFF2-40B4-BE49-F238E27FC236}">
                <a16:creationId xmlns:a16="http://schemas.microsoft.com/office/drawing/2014/main" id="{ADA6D58C-BA92-4A64-B88A-1590AE58B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3750" r="48015" b="18814"/>
          <a:stretch/>
        </p:blipFill>
        <p:spPr bwMode="auto">
          <a:xfrm>
            <a:off x="2512450" y="3551304"/>
            <a:ext cx="697478" cy="30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measurement limit from General Relativity?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674E32-4691-D440-8214-424E7096A036}"/>
              </a:ext>
            </a:extLst>
          </p:cNvPr>
          <p:cNvGrpSpPr/>
          <p:nvPr/>
        </p:nvGrpSpPr>
        <p:grpSpPr>
          <a:xfrm rot="10800000" flipV="1">
            <a:off x="2855913" y="2574770"/>
            <a:ext cx="6481065" cy="2689782"/>
            <a:chOff x="1579624" y="2371971"/>
            <a:chExt cx="9032991" cy="374888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DF0B97-4F33-694A-96DF-633E79827811}"/>
                </a:ext>
              </a:extLst>
            </p:cNvPr>
            <p:cNvSpPr/>
            <p:nvPr/>
          </p:nvSpPr>
          <p:spPr>
            <a:xfrm>
              <a:off x="5666656" y="2371971"/>
              <a:ext cx="860170" cy="178131"/>
            </a:xfrm>
            <a:prstGeom prst="rect">
              <a:avLst/>
            </a:prstGeom>
            <a:gradFill flip="none" rotWithShape="0">
              <a:gsLst>
                <a:gs pos="0">
                  <a:srgbClr val="859CC5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8AFF98-4A78-D04B-BAF0-787F950AEFC2}"/>
                </a:ext>
              </a:extLst>
            </p:cNvPr>
            <p:cNvCxnSpPr>
              <a:cxnSpLocks/>
              <a:stCxn id="33" idx="2"/>
              <a:endCxn id="51" idx="2"/>
            </p:cNvCxnSpPr>
            <p:nvPr/>
          </p:nvCxnSpPr>
          <p:spPr>
            <a:xfrm rot="10800000" flipH="1">
              <a:off x="1579624" y="2550102"/>
              <a:ext cx="4517117" cy="3570753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C11F66-C750-6749-AFB1-4E188102914E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rot="10800000" flipH="1" flipV="1">
              <a:off x="6096741" y="2550102"/>
              <a:ext cx="4515874" cy="3562253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8625C2-2B99-C346-A6D7-F35F3AB0C512}"/>
              </a:ext>
            </a:extLst>
          </p:cNvPr>
          <p:cNvGrpSpPr/>
          <p:nvPr/>
        </p:nvGrpSpPr>
        <p:grpSpPr>
          <a:xfrm>
            <a:off x="0" y="5259277"/>
            <a:ext cx="1842402" cy="1598723"/>
            <a:chOff x="881134" y="4896782"/>
            <a:chExt cx="1842402" cy="159872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EABB966-7481-8E40-BECA-45406F2AB9DF}"/>
                </a:ext>
              </a:extLst>
            </p:cNvPr>
            <p:cNvSpPr txBox="1"/>
            <p:nvPr/>
          </p:nvSpPr>
          <p:spPr>
            <a:xfrm>
              <a:off x="1774826" y="6095395"/>
              <a:ext cx="948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5E70B3-C7C5-7E46-B1ED-161CE9909CDE}"/>
                </a:ext>
              </a:extLst>
            </p:cNvPr>
            <p:cNvSpPr txBox="1"/>
            <p:nvPr/>
          </p:nvSpPr>
          <p:spPr>
            <a:xfrm>
              <a:off x="881134" y="4896782"/>
              <a:ext cx="998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2A628B3-AF93-B549-ABE7-1B02709AA594}"/>
                </a:ext>
              </a:extLst>
            </p:cNvPr>
            <p:cNvGrpSpPr/>
            <p:nvPr/>
          </p:nvGrpSpPr>
          <p:grpSpPr>
            <a:xfrm>
              <a:off x="1256877" y="5239562"/>
              <a:ext cx="866627" cy="865298"/>
              <a:chOff x="3134839" y="1555640"/>
              <a:chExt cx="866627" cy="86529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0C998EC-3688-244F-9A41-B4F6DFF3E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4839" y="1555640"/>
                <a:ext cx="0" cy="86529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85AA784-402F-1D4C-A086-5B28646066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568817" y="1988289"/>
                <a:ext cx="0" cy="86529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C94034-03A1-0547-81A1-5D7F281FBE4F}"/>
              </a:ext>
            </a:extLst>
          </p:cNvPr>
          <p:cNvCxnSpPr>
            <a:cxnSpLocks/>
          </p:cNvCxnSpPr>
          <p:nvPr/>
        </p:nvCxnSpPr>
        <p:spPr>
          <a:xfrm flipH="1">
            <a:off x="2855913" y="5258452"/>
            <a:ext cx="64801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4488160-56AC-5F41-8B0A-B55B79B6E65E}"/>
              </a:ext>
            </a:extLst>
          </p:cNvPr>
          <p:cNvGrpSpPr/>
          <p:nvPr/>
        </p:nvGrpSpPr>
        <p:grpSpPr>
          <a:xfrm>
            <a:off x="210261" y="1715954"/>
            <a:ext cx="4555703" cy="1835350"/>
            <a:chOff x="210261" y="1715954"/>
            <a:chExt cx="4555703" cy="183535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610FAA4-4DDF-BC44-A5AB-519E5FDFEF1F}"/>
                </a:ext>
              </a:extLst>
            </p:cNvPr>
            <p:cNvSpPr/>
            <p:nvPr/>
          </p:nvSpPr>
          <p:spPr>
            <a:xfrm>
              <a:off x="2964311" y="1715954"/>
              <a:ext cx="467504" cy="55961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C8BC77B-0B6F-F24A-B0DE-00E7673DDA17}"/>
                </a:ext>
              </a:extLst>
            </p:cNvPr>
            <p:cNvSpPr txBox="1"/>
            <p:nvPr/>
          </p:nvSpPr>
          <p:spPr>
            <a:xfrm>
              <a:off x="210261" y="3151194"/>
              <a:ext cx="4555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mass to decrease uncertainty</a:t>
              </a:r>
              <a:endParaRPr lang="en-NL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A73562D-4BE9-E441-8B85-3ADFE2EBC449}"/>
                </a:ext>
              </a:extLst>
            </p:cNvPr>
            <p:cNvCxnSpPr>
              <a:cxnSpLocks/>
              <a:stCxn id="71" idx="0"/>
              <a:endCxn id="62" idx="4"/>
            </p:cNvCxnSpPr>
            <p:nvPr/>
          </p:nvCxnSpPr>
          <p:spPr>
            <a:xfrm flipV="1">
              <a:off x="2488113" y="2275568"/>
              <a:ext cx="709950" cy="875626"/>
            </a:xfrm>
            <a:prstGeom prst="line">
              <a:avLst/>
            </a:prstGeom>
            <a:ln w="101600">
              <a:solidFill>
                <a:srgbClr val="00B050"/>
              </a:solidFill>
              <a:headEnd type="stealth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FD6CF1-11D9-F442-9DF7-85049E931D6E}"/>
              </a:ext>
            </a:extLst>
          </p:cNvPr>
          <p:cNvGrpSpPr/>
          <p:nvPr/>
        </p:nvGrpSpPr>
        <p:grpSpPr>
          <a:xfrm>
            <a:off x="2855913" y="5240802"/>
            <a:ext cx="6939298" cy="593468"/>
            <a:chOff x="2855913" y="5240802"/>
            <a:chExt cx="6939298" cy="593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7854C76-F2BD-2441-8CAF-048CF2043FBB}"/>
                </a:ext>
              </a:extLst>
            </p:cNvPr>
            <p:cNvGrpSpPr/>
            <p:nvPr/>
          </p:nvGrpSpPr>
          <p:grpSpPr>
            <a:xfrm>
              <a:off x="2855913" y="5258454"/>
              <a:ext cx="6939298" cy="320345"/>
              <a:chOff x="2855913" y="5258454"/>
              <a:chExt cx="6939298" cy="320345"/>
            </a:xfrm>
          </p:grpSpPr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9B15D83E-D833-C746-8D02-D721CC38C9A0}"/>
                  </a:ext>
                </a:extLst>
              </p:cNvPr>
              <p:cNvSpPr/>
              <p:nvPr/>
            </p:nvSpPr>
            <p:spPr>
              <a:xfrm rot="5400000" flipV="1">
                <a:off x="6144584" y="1969783"/>
                <a:ext cx="320345" cy="6897687"/>
              </a:xfrm>
              <a:custGeom>
                <a:avLst/>
                <a:gdLst>
                  <a:gd name="connsiteX0" fmla="*/ 0 w 301295"/>
                  <a:gd name="connsiteY0" fmla="*/ 4786976 h 4786976"/>
                  <a:gd name="connsiteX1" fmla="*/ 0 w 301295"/>
                  <a:gd name="connsiteY1" fmla="*/ 0 h 4786976"/>
                  <a:gd name="connsiteX2" fmla="*/ 301295 w 301295"/>
                  <a:gd name="connsiteY2" fmla="*/ 4786976 h 4786976"/>
                  <a:gd name="connsiteX3" fmla="*/ 0 w 301295"/>
                  <a:gd name="connsiteY3" fmla="*/ 4786976 h 4786976"/>
                  <a:gd name="connsiteX0" fmla="*/ 0 w 320345"/>
                  <a:gd name="connsiteY0" fmla="*/ 4786976 h 5104476"/>
                  <a:gd name="connsiteX1" fmla="*/ 0 w 320345"/>
                  <a:gd name="connsiteY1" fmla="*/ 0 h 5104476"/>
                  <a:gd name="connsiteX2" fmla="*/ 320345 w 320345"/>
                  <a:gd name="connsiteY2" fmla="*/ 5104476 h 5104476"/>
                  <a:gd name="connsiteX3" fmla="*/ 0 w 320345"/>
                  <a:gd name="connsiteY3" fmla="*/ 4786976 h 5104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345" h="5104476">
                    <a:moveTo>
                      <a:pt x="0" y="4786976"/>
                    </a:moveTo>
                    <a:lnTo>
                      <a:pt x="0" y="0"/>
                    </a:lnTo>
                    <a:lnTo>
                      <a:pt x="320345" y="5104476"/>
                    </a:lnTo>
                    <a:lnTo>
                      <a:pt x="0" y="4786976"/>
                    </a:lnTo>
                    <a:close/>
                  </a:path>
                </a:pathLst>
              </a:custGeom>
              <a:pattFill prst="zigZag">
                <a:fgClr>
                  <a:srgbClr val="000BF0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69335C5-A829-4F4E-B28E-93182433CC46}"/>
                  </a:ext>
                </a:extLst>
              </p:cNvPr>
              <p:cNvSpPr/>
              <p:nvPr/>
            </p:nvSpPr>
            <p:spPr>
              <a:xfrm rot="2312627" flipV="1">
                <a:off x="9280959" y="5349488"/>
                <a:ext cx="514252" cy="1505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90000">
                    <a:srgbClr val="C100D0">
                      <a:lumMod val="10000"/>
                      <a:lumOff val="90000"/>
                    </a:srgbClr>
                  </a:gs>
                  <a:gs pos="50000">
                    <a:srgbClr val="C100D0"/>
                  </a:gs>
                  <a:gs pos="10000">
                    <a:srgbClr val="C100D0">
                      <a:lumMod val="10000"/>
                      <a:lumOff val="9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9F319ED-8ED8-614F-B431-D76A39AAE867}"/>
                </a:ext>
              </a:extLst>
            </p:cNvPr>
            <p:cNvCxnSpPr>
              <a:cxnSpLocks/>
            </p:cNvCxnSpPr>
            <p:nvPr/>
          </p:nvCxnSpPr>
          <p:spPr>
            <a:xfrm>
              <a:off x="2855913" y="5258452"/>
              <a:ext cx="0" cy="575818"/>
            </a:xfrm>
            <a:prstGeom prst="straightConnector1">
              <a:avLst/>
            </a:prstGeom>
            <a:ln w="101600">
              <a:solidFill>
                <a:srgbClr val="000B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7683B8-1053-E340-B982-55D122CDE70D}"/>
                </a:ext>
              </a:extLst>
            </p:cNvPr>
            <p:cNvSpPr txBox="1"/>
            <p:nvPr/>
          </p:nvSpPr>
          <p:spPr>
            <a:xfrm>
              <a:off x="2964311" y="5240802"/>
              <a:ext cx="830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solidFill>
                    <a:srgbClr val="000B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∆p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B5192DA-5CF0-AA48-91F4-CEE433156A2E}"/>
              </a:ext>
            </a:extLst>
          </p:cNvPr>
          <p:cNvGrpSpPr/>
          <p:nvPr/>
        </p:nvGrpSpPr>
        <p:grpSpPr>
          <a:xfrm>
            <a:off x="2119598" y="4537928"/>
            <a:ext cx="7952804" cy="1450781"/>
            <a:chOff x="1587081" y="5559143"/>
            <a:chExt cx="7952804" cy="145078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2570E7A-941C-C14A-BD82-323325A42046}"/>
                </a:ext>
              </a:extLst>
            </p:cNvPr>
            <p:cNvSpPr/>
            <p:nvPr/>
          </p:nvSpPr>
          <p:spPr>
            <a:xfrm>
              <a:off x="1587081" y="5559143"/>
              <a:ext cx="1450781" cy="145078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7757120-65BF-B241-AE74-9E453A3A35BD}"/>
                </a:ext>
              </a:extLst>
            </p:cNvPr>
            <p:cNvSpPr/>
            <p:nvPr/>
          </p:nvSpPr>
          <p:spPr>
            <a:xfrm>
              <a:off x="8089104" y="5559143"/>
              <a:ext cx="1450781" cy="145078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0F319E0-0E6F-C2B3-6B76-63321ACA9A1E}"/>
              </a:ext>
            </a:extLst>
          </p:cNvPr>
          <p:cNvGrpSpPr/>
          <p:nvPr/>
        </p:nvGrpSpPr>
        <p:grpSpPr>
          <a:xfrm>
            <a:off x="837906" y="1046201"/>
            <a:ext cx="2845972" cy="1209368"/>
            <a:chOff x="4959080" y="942649"/>
            <a:chExt cx="2845972" cy="120936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37D5BC-9E2C-3CBB-71BE-700CC7E61A56}"/>
                </a:ext>
              </a:extLst>
            </p:cNvPr>
            <p:cNvSpPr/>
            <p:nvPr/>
          </p:nvSpPr>
          <p:spPr>
            <a:xfrm>
              <a:off x="4959080" y="942649"/>
              <a:ext cx="2845972" cy="1209368"/>
            </a:xfrm>
            <a:prstGeom prst="rect">
              <a:avLst/>
            </a:prstGeom>
            <a:noFill/>
            <a:ln w="25400">
              <a:solidFill>
                <a:srgbClr val="B910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E11442D5-6619-B94A-EFCC-BD6C1FBD9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0666" y="1020351"/>
              <a:ext cx="2360508" cy="1040224"/>
            </a:xfrm>
            <a:prstGeom prst="rect">
              <a:avLst/>
            </a:prstGeom>
          </p:spPr>
        </p:pic>
      </p:grp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7F6B48BB-D003-68BC-21A5-61C7CBF9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6</a:t>
            </a:fld>
            <a:endParaRPr lang="en-NL"/>
          </a:p>
        </p:txBody>
      </p:sp>
      <p:sp>
        <p:nvSpPr>
          <p:cNvPr id="40" name="Footer Placeholder 2">
            <a:extLst>
              <a:ext uri="{FF2B5EF4-FFF2-40B4-BE49-F238E27FC236}">
                <a16:creationId xmlns:a16="http://schemas.microsoft.com/office/drawing/2014/main" id="{32B621CF-BB98-E357-962B-A25B84486C17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</p:spTree>
    <p:extLst>
      <p:ext uri="{BB962C8B-B14F-4D97-AF65-F5344CB8AC3E}">
        <p14:creationId xmlns:p14="http://schemas.microsoft.com/office/powerpoint/2010/main" val="13692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“Quantum Gravity” measurement limit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2EC2404-AA55-79B2-6F1C-68781A60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087" y="2986524"/>
            <a:ext cx="1944729" cy="85699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FDE06A8-1690-000D-787F-E12375B64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087" y="1602310"/>
            <a:ext cx="2400300" cy="7524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2B69B2C-630D-5E32-D4D1-F681894019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8852"/>
          <a:stretch/>
        </p:blipFill>
        <p:spPr>
          <a:xfrm>
            <a:off x="3869857" y="1499757"/>
            <a:ext cx="1780057" cy="812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4F0B1C4-349E-9B57-42BF-454CD3B98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7152" y="4876800"/>
            <a:ext cx="2799762" cy="618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E4FEE83-A3EC-C491-A7E9-78AC97930F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5090"/>
          <a:stretch/>
        </p:blipFill>
        <p:spPr>
          <a:xfrm>
            <a:off x="9678956" y="2135090"/>
            <a:ext cx="2216669" cy="850900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608FBE15-1E32-C072-C98F-225D55566064}"/>
              </a:ext>
            </a:extLst>
          </p:cNvPr>
          <p:cNvSpPr/>
          <p:nvPr/>
        </p:nvSpPr>
        <p:spPr>
          <a:xfrm>
            <a:off x="8530527" y="1500725"/>
            <a:ext cx="372442" cy="2230354"/>
          </a:xfrm>
          <a:prstGeom prst="rightBrace">
            <a:avLst>
              <a:gd name="adj1" fmla="val 36761"/>
              <a:gd name="adj2" fmla="val 50000"/>
            </a:avLst>
          </a:prstGeom>
          <a:ln w="25400">
            <a:solidFill>
              <a:srgbClr val="000B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E5E292-D615-4D49-C098-9D10D8385926}"/>
              </a:ext>
            </a:extLst>
          </p:cNvPr>
          <p:cNvSpPr/>
          <p:nvPr/>
        </p:nvSpPr>
        <p:spPr>
          <a:xfrm>
            <a:off x="4344982" y="4774664"/>
            <a:ext cx="3164101" cy="816511"/>
          </a:xfrm>
          <a:prstGeom prst="rect">
            <a:avLst/>
          </a:prstGeom>
          <a:noFill/>
          <a:ln w="25400">
            <a:solidFill>
              <a:srgbClr val="B91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5E1F2F-5371-4576-B046-669DD364A6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62306" y="1906157"/>
            <a:ext cx="330200" cy="190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854C98C-8EC0-2D12-66A0-0B8B7DE38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88696" y="2520652"/>
            <a:ext cx="330200" cy="190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4B8ECF-C2D2-E483-37A7-AED35798013B}"/>
              </a:ext>
            </a:extLst>
          </p:cNvPr>
          <p:cNvSpPr txBox="1"/>
          <p:nvPr/>
        </p:nvSpPr>
        <p:spPr>
          <a:xfrm>
            <a:off x="2936492" y="3214968"/>
            <a:ext cx="3245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(Standard Quantum Limit)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317A7C-972E-CA16-C027-4A94A135A7C7}"/>
              </a:ext>
            </a:extLst>
          </p:cNvPr>
          <p:cNvSpPr txBox="1"/>
          <p:nvPr/>
        </p:nvSpPr>
        <p:spPr>
          <a:xfrm>
            <a:off x="5927033" y="1665858"/>
            <a:ext cx="282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(‘Schwarzschild limit’)</a:t>
            </a: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F733460A-54ED-AB3C-BF6C-B54CA42E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7</a:t>
            </a:fld>
            <a:endParaRPr lang="en-NL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CCF7A44E-A999-74B4-9ECA-53D441BDE61D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1D672-2D94-4F27-7016-1DC1D4AF5F79}"/>
              </a:ext>
            </a:extLst>
          </p:cNvPr>
          <p:cNvSpPr txBox="1"/>
          <p:nvPr/>
        </p:nvSpPr>
        <p:spPr>
          <a:xfrm>
            <a:off x="-26869" y="6559816"/>
            <a:ext cx="1917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Jack Ng &amp; Van Dam (1994)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16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Limits on distance measurements from Quantum Gravity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224E9CA-6EB5-C57D-45F5-EE37C215482D}"/>
              </a:ext>
            </a:extLst>
          </p:cNvPr>
          <p:cNvGrpSpPr/>
          <p:nvPr/>
        </p:nvGrpSpPr>
        <p:grpSpPr>
          <a:xfrm>
            <a:off x="968769" y="932038"/>
            <a:ext cx="3850824" cy="1028519"/>
            <a:chOff x="695325" y="1306511"/>
            <a:chExt cx="2945940" cy="7868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E5E292-D615-4D49-C098-9D10D8385926}"/>
                </a:ext>
              </a:extLst>
            </p:cNvPr>
            <p:cNvSpPr/>
            <p:nvPr/>
          </p:nvSpPr>
          <p:spPr>
            <a:xfrm>
              <a:off x="695325" y="1306511"/>
              <a:ext cx="2945940" cy="786833"/>
            </a:xfrm>
            <a:prstGeom prst="rect">
              <a:avLst/>
            </a:prstGeom>
            <a:noFill/>
            <a:ln w="25400">
              <a:solidFill>
                <a:srgbClr val="B910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2E6BFA0-1F2D-1750-98E3-DC31F9BFB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03" y="1475394"/>
              <a:ext cx="2755900" cy="419100"/>
            </a:xfrm>
            <a:prstGeom prst="rect">
              <a:avLst/>
            </a:prstGeom>
          </p:spPr>
        </p:pic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8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07E66-BB2B-D8AB-8F82-FBAA523443F5}"/>
              </a:ext>
            </a:extLst>
          </p:cNvPr>
          <p:cNvSpPr txBox="1"/>
          <p:nvPr/>
        </p:nvSpPr>
        <p:spPr>
          <a:xfrm>
            <a:off x="2204318" y="2849731"/>
            <a:ext cx="294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EFT/String Theory/ LQG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B27701-9B26-6783-2982-8C739E8EF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965" y="783941"/>
            <a:ext cx="6490035" cy="290223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02115253-20CC-6A98-1D00-ABFF3EDE0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72" y="2906261"/>
            <a:ext cx="1484609" cy="27549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26711DE0-F438-4369-5005-DBB90F08F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673" y="4058211"/>
            <a:ext cx="1545830" cy="87239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5A4E91B-D9C1-F41C-CD74-5A6668D01652}"/>
              </a:ext>
            </a:extLst>
          </p:cNvPr>
          <p:cNvSpPr txBox="1"/>
          <p:nvPr/>
        </p:nvSpPr>
        <p:spPr>
          <a:xfrm>
            <a:off x="2204317" y="4326728"/>
            <a:ext cx="7529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Hoop Conjecture/ ‘Old’ holography (Y. Jack Ng &amp; Van Dam)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682D50BB-3E3B-37A8-0BD7-075C4E4B5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673" y="5605292"/>
            <a:ext cx="1545830" cy="872399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B75DE42-4DE2-DDF5-902E-61707FE018EE}"/>
              </a:ext>
            </a:extLst>
          </p:cNvPr>
          <p:cNvSpPr txBox="1"/>
          <p:nvPr/>
        </p:nvSpPr>
        <p:spPr>
          <a:xfrm>
            <a:off x="2204318" y="5841436"/>
            <a:ext cx="802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Random walk, ‘New’ holography (Zurek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Verlinde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Hogan &amp; Kwon)</a:t>
            </a:r>
          </a:p>
        </p:txBody>
      </p:sp>
    </p:spTree>
    <p:extLst>
      <p:ext uri="{BB962C8B-B14F-4D97-AF65-F5344CB8AC3E}">
        <p14:creationId xmlns:p14="http://schemas.microsoft.com/office/powerpoint/2010/main" val="42090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3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Interferometric measurement in holography 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9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EE1D7CE-3048-478B-61DE-A68ED0A5BE71}"/>
              </a:ext>
            </a:extLst>
          </p:cNvPr>
          <p:cNvGrpSpPr/>
          <p:nvPr/>
        </p:nvGrpSpPr>
        <p:grpSpPr>
          <a:xfrm>
            <a:off x="6659298" y="651426"/>
            <a:ext cx="4843160" cy="6053329"/>
            <a:chOff x="6659298" y="651426"/>
            <a:chExt cx="4843160" cy="60533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0DFF81-2440-5733-D231-EBE9124FAEA8}"/>
                </a:ext>
              </a:extLst>
            </p:cNvPr>
            <p:cNvSpPr/>
            <p:nvPr/>
          </p:nvSpPr>
          <p:spPr>
            <a:xfrm rot="5400000" flipV="1">
              <a:off x="6502433" y="3668153"/>
              <a:ext cx="429056" cy="115325"/>
            </a:xfrm>
            <a:prstGeom prst="rect">
              <a:avLst/>
            </a:prstGeom>
            <a:gradFill flip="none" rotWithShape="0">
              <a:gsLst>
                <a:gs pos="0">
                  <a:srgbClr val="859CC5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03B53B-5F9C-B3EE-311C-EA585085F2AE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rot="16200000" flipH="1">
              <a:off x="6801484" y="3698955"/>
              <a:ext cx="2252534" cy="2306255"/>
            </a:xfrm>
            <a:prstGeom prst="line">
              <a:avLst/>
            </a:prstGeom>
            <a:ln w="317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CD6C7DD-7CA9-C292-ED3F-F1EAF804B376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443163" y="5974406"/>
              <a:ext cx="633774" cy="641657"/>
            </a:xfrm>
            <a:prstGeom prst="line">
              <a:avLst/>
            </a:prstGeom>
            <a:ln w="317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EFE7EB-C0E7-57DA-A436-7FF3655C9ECD}"/>
                </a:ext>
              </a:extLst>
            </p:cNvPr>
            <p:cNvSpPr/>
            <p:nvPr/>
          </p:nvSpPr>
          <p:spPr>
            <a:xfrm rot="5400000" flipV="1">
              <a:off x="8916395" y="5850739"/>
              <a:ext cx="584186" cy="255219"/>
            </a:xfrm>
            <a:prstGeom prst="rect">
              <a:avLst/>
            </a:prstGeom>
            <a:gradFill flip="none" rotWithShape="0">
              <a:gsLst>
                <a:gs pos="0">
                  <a:srgbClr val="859CC5">
                    <a:alpha val="80000"/>
                  </a:srgbClr>
                </a:gs>
                <a:gs pos="100000">
                  <a:schemeClr val="accent1">
                    <a:lumMod val="60000"/>
                    <a:lumOff val="40000"/>
                    <a:alpha val="8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1BF763-C590-40D2-7C21-6D89DDA32526}"/>
                </a:ext>
              </a:extLst>
            </p:cNvPr>
            <p:cNvSpPr/>
            <p:nvPr/>
          </p:nvSpPr>
          <p:spPr>
            <a:xfrm rot="5400000" flipV="1">
              <a:off x="8916395" y="1320287"/>
              <a:ext cx="584186" cy="255219"/>
            </a:xfrm>
            <a:prstGeom prst="rect">
              <a:avLst/>
            </a:prstGeom>
            <a:gradFill flip="none" rotWithShape="0">
              <a:gsLst>
                <a:gs pos="0">
                  <a:srgbClr val="859CC5">
                    <a:alpha val="80000"/>
                  </a:srgbClr>
                </a:gs>
                <a:gs pos="100000">
                  <a:schemeClr val="accent1">
                    <a:lumMod val="60000"/>
                    <a:lumOff val="40000"/>
                    <a:alpha val="8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0954781-A05E-4515-EECB-90122D128155}"/>
                </a:ext>
              </a:extLst>
            </p:cNvPr>
            <p:cNvSpPr/>
            <p:nvPr/>
          </p:nvSpPr>
          <p:spPr>
            <a:xfrm rot="5400000">
              <a:off x="11230268" y="3642769"/>
              <a:ext cx="429056" cy="115325"/>
            </a:xfrm>
            <a:prstGeom prst="rect">
              <a:avLst/>
            </a:prstGeom>
            <a:gradFill flip="none" rotWithShape="0">
              <a:gsLst>
                <a:gs pos="0">
                  <a:srgbClr val="859CC5"/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47000">
                  <a:schemeClr val="bg1"/>
                </a:gs>
                <a:gs pos="64000">
                  <a:schemeClr val="accent1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599AB-0E05-5861-0543-378966CCDD26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rot="16200000" flipH="1" flipV="1">
              <a:off x="9095047" y="3686262"/>
              <a:ext cx="2277917" cy="2306255"/>
            </a:xfrm>
            <a:prstGeom prst="line">
              <a:avLst/>
            </a:prstGeom>
            <a:ln w="317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C3A3E3D-278F-231A-0E13-B91A992E66EC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9084820" y="810181"/>
              <a:ext cx="633774" cy="641658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7FC29F4-1990-67D0-1E10-A96C1EDEF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900000">
              <a:off x="9686274" y="651426"/>
              <a:ext cx="152400" cy="2159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139B302-23A7-F71D-A101-037C8958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0000">
              <a:off x="8244586" y="6272955"/>
              <a:ext cx="584200" cy="43180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71C5C94-4092-5F05-9A67-95E327C5CD57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rot="16200000" flipH="1">
              <a:off x="9107738" y="1421036"/>
              <a:ext cx="2252534" cy="2306255"/>
            </a:xfrm>
            <a:prstGeom prst="line">
              <a:avLst/>
            </a:prstGeom>
            <a:ln w="317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DBC366-B31B-B16A-8212-801100D51156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rot="16200000" flipH="1" flipV="1">
              <a:off x="6788792" y="1433729"/>
              <a:ext cx="2277919" cy="2306255"/>
            </a:xfrm>
            <a:prstGeom prst="line">
              <a:avLst/>
            </a:prstGeom>
            <a:ln w="3175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FEA736A-FA00-9A6D-AE19-9FF2CCED3C8F}"/>
              </a:ext>
            </a:extLst>
          </p:cNvPr>
          <p:cNvGrpSpPr/>
          <p:nvPr/>
        </p:nvGrpSpPr>
        <p:grpSpPr>
          <a:xfrm>
            <a:off x="10684599" y="5346789"/>
            <a:ext cx="1414910" cy="1146086"/>
            <a:chOff x="10684599" y="5346789"/>
            <a:chExt cx="1414910" cy="11460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652839-9E1C-8407-C200-27C65F40AC6C}"/>
                </a:ext>
              </a:extLst>
            </p:cNvPr>
            <p:cNvGrpSpPr/>
            <p:nvPr/>
          </p:nvGrpSpPr>
          <p:grpSpPr>
            <a:xfrm>
              <a:off x="10684599" y="5346789"/>
              <a:ext cx="1414910" cy="1146086"/>
              <a:chOff x="881134" y="4896782"/>
              <a:chExt cx="1971260" cy="1596732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1DE2F8-E0D6-5328-0C19-2EC364B2B8CC}"/>
                  </a:ext>
                </a:extLst>
              </p:cNvPr>
              <p:cNvSpPr txBox="1"/>
              <p:nvPr/>
            </p:nvSpPr>
            <p:spPr>
              <a:xfrm>
                <a:off x="1903684" y="6064718"/>
                <a:ext cx="948710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D0F6F5-2A66-26B4-0267-B1F06B3B05A3}"/>
                  </a:ext>
                </a:extLst>
              </p:cNvPr>
              <p:cNvSpPr txBox="1"/>
              <p:nvPr/>
            </p:nvSpPr>
            <p:spPr>
              <a:xfrm>
                <a:off x="881134" y="4896782"/>
                <a:ext cx="998796" cy="42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endParaRPr lang="en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71D2D7B-2FDF-78B7-B6AF-C9351DC2DB21}"/>
                  </a:ext>
                </a:extLst>
              </p:cNvPr>
              <p:cNvGrpSpPr/>
              <p:nvPr/>
            </p:nvGrpSpPr>
            <p:grpSpPr>
              <a:xfrm>
                <a:off x="1256877" y="5239562"/>
                <a:ext cx="866627" cy="865298"/>
                <a:chOff x="3134839" y="1555640"/>
                <a:chExt cx="866627" cy="865298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65908E87-9AA7-E480-99D3-2BA68BCCC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34839" y="1555640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C7086ED-1BB4-8CE7-B0FA-C08AE15E0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3568817" y="1988289"/>
                  <a:ext cx="0" cy="8652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7E5EF0A-5298-132F-7FBB-DDBC27C20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4296" y="5923158"/>
              <a:ext cx="304616" cy="289939"/>
            </a:xfrm>
            <a:prstGeom prst="line">
              <a:avLst/>
            </a:prstGeom>
            <a:ln w="2540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3DF3158-4BBE-9CAE-D59D-036BB28D732B}"/>
                </a:ext>
              </a:extLst>
            </p:cNvPr>
            <p:cNvSpPr txBox="1"/>
            <p:nvPr/>
          </p:nvSpPr>
          <p:spPr>
            <a:xfrm>
              <a:off x="11142457" y="5699245"/>
              <a:ext cx="680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54F8970-FD2C-92FA-D109-C25A3ADB9A72}"/>
              </a:ext>
            </a:extLst>
          </p:cNvPr>
          <p:cNvSpPr txBox="1"/>
          <p:nvPr/>
        </p:nvSpPr>
        <p:spPr>
          <a:xfrm>
            <a:off x="230813" y="2830164"/>
            <a:ext cx="4148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Covariant entropy bound: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997C99E-40B6-082B-0105-93CB21D27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375" y="3756107"/>
            <a:ext cx="3200400" cy="90487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311123A-86A1-0CB6-1042-FE69B8A0E327}"/>
              </a:ext>
            </a:extLst>
          </p:cNvPr>
          <p:cNvSpPr txBox="1"/>
          <p:nvPr/>
        </p:nvSpPr>
        <p:spPr>
          <a:xfrm>
            <a:off x="267727" y="5512657"/>
            <a:ext cx="6840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Number of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d.o.f.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is much smaller than in QFT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773BD15-57FD-CF00-4703-216B80BBCB37}"/>
              </a:ext>
            </a:extLst>
          </p:cNvPr>
          <p:cNvGrpSpPr/>
          <p:nvPr/>
        </p:nvGrpSpPr>
        <p:grpSpPr>
          <a:xfrm>
            <a:off x="5280266" y="1437696"/>
            <a:ext cx="6106867" cy="4569326"/>
            <a:chOff x="5280266" y="1437696"/>
            <a:chExt cx="6106867" cy="45693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450204-6DC1-F555-00C7-2BD6C2C71B17}"/>
                </a:ext>
              </a:extLst>
            </p:cNvPr>
            <p:cNvGrpSpPr/>
            <p:nvPr/>
          </p:nvGrpSpPr>
          <p:grpSpPr>
            <a:xfrm>
              <a:off x="6760253" y="1437696"/>
              <a:ext cx="4626880" cy="4569326"/>
              <a:chOff x="717856" y="1447896"/>
              <a:chExt cx="4626880" cy="4569326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75DE955C-25E5-484B-A9FB-CFFE62DA9392}"/>
                  </a:ext>
                </a:extLst>
              </p:cNvPr>
              <p:cNvGrpSpPr/>
              <p:nvPr/>
            </p:nvGrpSpPr>
            <p:grpSpPr>
              <a:xfrm>
                <a:off x="717856" y="1447896"/>
                <a:ext cx="4626880" cy="4540655"/>
                <a:chOff x="817216" y="1145600"/>
                <a:chExt cx="4626880" cy="4540655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C4FF6581-CA5A-A03D-11D5-C1EFC46A7BAF}"/>
                    </a:ext>
                  </a:extLst>
                </p:cNvPr>
                <p:cNvSpPr/>
                <p:nvPr/>
              </p:nvSpPr>
              <p:spPr>
                <a:xfrm>
                  <a:off x="819399" y="2780835"/>
                  <a:ext cx="4612509" cy="134575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25000"/>
                  </a:schemeClr>
                </a:solidFill>
                <a:ln w="381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5320D74-F892-6CEF-4AB7-1011C28007C3}"/>
                    </a:ext>
                  </a:extLst>
                </p:cNvPr>
                <p:cNvCxnSpPr>
                  <a:cxnSpLocks/>
                  <a:stCxn id="27" idx="0"/>
                  <a:endCxn id="15" idx="2"/>
                </p:cNvCxnSpPr>
                <p:nvPr/>
              </p:nvCxnSpPr>
              <p:spPr>
                <a:xfrm flipH="1">
                  <a:off x="817216" y="1145600"/>
                  <a:ext cx="2306255" cy="2277919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07E0DC0-5589-6849-5561-B145CCF56B0B}"/>
                    </a:ext>
                  </a:extLst>
                </p:cNvPr>
                <p:cNvCxnSpPr>
                  <a:cxnSpLocks/>
                  <a:stCxn id="27" idx="0"/>
                </p:cNvCxnSpPr>
                <p:nvPr/>
              </p:nvCxnSpPr>
              <p:spPr>
                <a:xfrm>
                  <a:off x="3123471" y="1155802"/>
                  <a:ext cx="2320625" cy="2252945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311A3767-88CA-2C37-3C40-19975D02495C}"/>
                    </a:ext>
                  </a:extLst>
                </p:cNvPr>
                <p:cNvCxnSpPr>
                  <a:cxnSpLocks/>
                  <a:endCxn id="3" idx="2"/>
                </p:cNvCxnSpPr>
                <p:nvPr/>
              </p:nvCxnSpPr>
              <p:spPr>
                <a:xfrm flipH="1" flipV="1">
                  <a:off x="819399" y="3453711"/>
                  <a:ext cx="2304280" cy="2227582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8AF3338C-416C-FAEA-5EC2-1258D8EAF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2559" y="3408747"/>
                  <a:ext cx="2301537" cy="2277508"/>
                </a:xfrm>
                <a:prstGeom prst="line">
                  <a:avLst/>
                </a:prstGeom>
                <a:ln w="38100">
                  <a:solidFill>
                    <a:srgbClr val="000BF0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Isosceles Triangle 142">
                <a:extLst>
                  <a:ext uri="{FF2B5EF4-FFF2-40B4-BE49-F238E27FC236}">
                    <a16:creationId xmlns:a16="http://schemas.microsoft.com/office/drawing/2014/main" id="{722EE4CD-EE58-FEEB-9737-9270AECA4DD7}"/>
                  </a:ext>
                </a:extLst>
              </p:cNvPr>
              <p:cNvSpPr/>
              <p:nvPr/>
            </p:nvSpPr>
            <p:spPr>
              <a:xfrm rot="10800000">
                <a:off x="961406" y="4021977"/>
                <a:ext cx="3899348" cy="1995245"/>
              </a:xfrm>
              <a:custGeom>
                <a:avLst/>
                <a:gdLst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0 w 4331593"/>
                  <a:gd name="connsiteY3" fmla="*/ 2385275 h 2385275"/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2078271 w 4331593"/>
                  <a:gd name="connsiteY3" fmla="*/ 1863106 h 2385275"/>
                  <a:gd name="connsiteX4" fmla="*/ 0 w 4331593"/>
                  <a:gd name="connsiteY4" fmla="*/ 2385275 h 2385275"/>
                  <a:gd name="connsiteX0" fmla="*/ 0 w 4377872"/>
                  <a:gd name="connsiteY0" fmla="*/ 2385275 h 2498198"/>
                  <a:gd name="connsiteX1" fmla="*/ 2165797 w 4377872"/>
                  <a:gd name="connsiteY1" fmla="*/ 0 h 2498198"/>
                  <a:gd name="connsiteX2" fmla="*/ 4331593 w 4377872"/>
                  <a:gd name="connsiteY2" fmla="*/ 2385275 h 2498198"/>
                  <a:gd name="connsiteX3" fmla="*/ 3567346 w 4377872"/>
                  <a:gd name="connsiteY3" fmla="*/ 2018681 h 2498198"/>
                  <a:gd name="connsiteX4" fmla="*/ 2078271 w 4377872"/>
                  <a:gd name="connsiteY4" fmla="*/ 1863106 h 2498198"/>
                  <a:gd name="connsiteX5" fmla="*/ 0 w 4377872"/>
                  <a:gd name="connsiteY5" fmla="*/ 2385275 h 2498198"/>
                  <a:gd name="connsiteX0" fmla="*/ 0 w 4465647"/>
                  <a:gd name="connsiteY0" fmla="*/ 2385275 h 2546934"/>
                  <a:gd name="connsiteX1" fmla="*/ 2165797 w 4465647"/>
                  <a:gd name="connsiteY1" fmla="*/ 0 h 2546934"/>
                  <a:gd name="connsiteX2" fmla="*/ 4331593 w 4465647"/>
                  <a:gd name="connsiteY2" fmla="*/ 2385275 h 2546934"/>
                  <a:gd name="connsiteX3" fmla="*/ 4132496 w 4465647"/>
                  <a:gd name="connsiteY3" fmla="*/ 2253631 h 2546934"/>
                  <a:gd name="connsiteX4" fmla="*/ 3567346 w 4465647"/>
                  <a:gd name="connsiteY4" fmla="*/ 2018681 h 2546934"/>
                  <a:gd name="connsiteX5" fmla="*/ 2078271 w 4465647"/>
                  <a:gd name="connsiteY5" fmla="*/ 1863106 h 2546934"/>
                  <a:gd name="connsiteX6" fmla="*/ 0 w 4465647"/>
                  <a:gd name="connsiteY6" fmla="*/ 2385275 h 2546934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7346 w 4288433"/>
                  <a:gd name="connsiteY4" fmla="*/ 2018681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6484 w 4294917"/>
                  <a:gd name="connsiteY0" fmla="*/ 2385275 h 2476503"/>
                  <a:gd name="connsiteX1" fmla="*/ 2172281 w 4294917"/>
                  <a:gd name="connsiteY1" fmla="*/ 0 h 2476503"/>
                  <a:gd name="connsiteX2" fmla="*/ 4090427 w 4294917"/>
                  <a:gd name="connsiteY2" fmla="*/ 2112225 h 2476503"/>
                  <a:gd name="connsiteX3" fmla="*/ 4138980 w 4294917"/>
                  <a:gd name="connsiteY3" fmla="*/ 2253631 h 2476503"/>
                  <a:gd name="connsiteX4" fmla="*/ 3567480 w 4294917"/>
                  <a:gd name="connsiteY4" fmla="*/ 2028206 h 2476503"/>
                  <a:gd name="connsiteX5" fmla="*/ 2084755 w 4294917"/>
                  <a:gd name="connsiteY5" fmla="*/ 1863106 h 2476503"/>
                  <a:gd name="connsiteX6" fmla="*/ 1002079 w 4294917"/>
                  <a:gd name="connsiteY6" fmla="*/ 1996456 h 2476503"/>
                  <a:gd name="connsiteX7" fmla="*/ 6484 w 4294917"/>
                  <a:gd name="connsiteY7" fmla="*/ 2385275 h 2476503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995595 w 4288433"/>
                  <a:gd name="connsiteY6" fmla="*/ 1996456 h 2385275"/>
                  <a:gd name="connsiteX7" fmla="*/ 0 w 4288433"/>
                  <a:gd name="connsiteY7" fmla="*/ 2385275 h 2385275"/>
                  <a:gd name="connsiteX0" fmla="*/ 0 w 4150320"/>
                  <a:gd name="connsiteY0" fmla="*/ 2242361 h 2358325"/>
                  <a:gd name="connsiteX1" fmla="*/ 2027684 w 4150320"/>
                  <a:gd name="connsiteY1" fmla="*/ 0 h 2358325"/>
                  <a:gd name="connsiteX2" fmla="*/ 3945830 w 4150320"/>
                  <a:gd name="connsiteY2" fmla="*/ 2112225 h 2358325"/>
                  <a:gd name="connsiteX3" fmla="*/ 3994383 w 4150320"/>
                  <a:gd name="connsiteY3" fmla="*/ 2253631 h 2358325"/>
                  <a:gd name="connsiteX4" fmla="*/ 3422883 w 4150320"/>
                  <a:gd name="connsiteY4" fmla="*/ 2028206 h 2358325"/>
                  <a:gd name="connsiteX5" fmla="*/ 1940158 w 4150320"/>
                  <a:gd name="connsiteY5" fmla="*/ 1863106 h 2358325"/>
                  <a:gd name="connsiteX6" fmla="*/ 857482 w 4150320"/>
                  <a:gd name="connsiteY6" fmla="*/ 1996456 h 2358325"/>
                  <a:gd name="connsiteX7" fmla="*/ 0 w 4150320"/>
                  <a:gd name="connsiteY7" fmla="*/ 2242361 h 2358325"/>
                  <a:gd name="connsiteX0" fmla="*/ 0 w 4164705"/>
                  <a:gd name="connsiteY0" fmla="*/ 2242361 h 2370117"/>
                  <a:gd name="connsiteX1" fmla="*/ 2027684 w 4164705"/>
                  <a:gd name="connsiteY1" fmla="*/ 0 h 2370117"/>
                  <a:gd name="connsiteX2" fmla="*/ 3945830 w 4164705"/>
                  <a:gd name="connsiteY2" fmla="*/ 2112225 h 2370117"/>
                  <a:gd name="connsiteX3" fmla="*/ 3994383 w 4164705"/>
                  <a:gd name="connsiteY3" fmla="*/ 2253631 h 2370117"/>
                  <a:gd name="connsiteX4" fmla="*/ 3422883 w 4164705"/>
                  <a:gd name="connsiteY4" fmla="*/ 2028206 h 2370117"/>
                  <a:gd name="connsiteX5" fmla="*/ 1940158 w 4164705"/>
                  <a:gd name="connsiteY5" fmla="*/ 1863106 h 2370117"/>
                  <a:gd name="connsiteX6" fmla="*/ 857482 w 4164705"/>
                  <a:gd name="connsiteY6" fmla="*/ 1996456 h 2370117"/>
                  <a:gd name="connsiteX7" fmla="*/ 0 w 4164705"/>
                  <a:gd name="connsiteY7" fmla="*/ 2242361 h 2370117"/>
                  <a:gd name="connsiteX0" fmla="*/ 0 w 4118942"/>
                  <a:gd name="connsiteY0" fmla="*/ 2242361 h 2317911"/>
                  <a:gd name="connsiteX1" fmla="*/ 2027684 w 4118942"/>
                  <a:gd name="connsiteY1" fmla="*/ 0 h 2317911"/>
                  <a:gd name="connsiteX2" fmla="*/ 3945830 w 4118942"/>
                  <a:gd name="connsiteY2" fmla="*/ 2112225 h 2317911"/>
                  <a:gd name="connsiteX3" fmla="*/ 3870558 w 4118942"/>
                  <a:gd name="connsiteY3" fmla="*/ 2121711 h 2317911"/>
                  <a:gd name="connsiteX4" fmla="*/ 3422883 w 4118942"/>
                  <a:gd name="connsiteY4" fmla="*/ 2028206 h 2317911"/>
                  <a:gd name="connsiteX5" fmla="*/ 1940158 w 4118942"/>
                  <a:gd name="connsiteY5" fmla="*/ 1863106 h 2317911"/>
                  <a:gd name="connsiteX6" fmla="*/ 857482 w 4118942"/>
                  <a:gd name="connsiteY6" fmla="*/ 1996456 h 2317911"/>
                  <a:gd name="connsiteX7" fmla="*/ 0 w 4118942"/>
                  <a:gd name="connsiteY7" fmla="*/ 2242361 h 2317911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40158 w 4113660"/>
                  <a:gd name="connsiteY5" fmla="*/ 1863106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25870 w 4113660"/>
                  <a:gd name="connsiteY5" fmla="*/ 1835623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43170 w 3899348"/>
                  <a:gd name="connsiteY6" fmla="*/ 1996456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9348" h="2302830">
                    <a:moveTo>
                      <a:pt x="0" y="2126932"/>
                    </a:moveTo>
                    <a:lnTo>
                      <a:pt x="1813372" y="0"/>
                    </a:lnTo>
                    <a:lnTo>
                      <a:pt x="3731518" y="2112225"/>
                    </a:lnTo>
                    <a:cubicBezTo>
                      <a:pt x="4077293" y="2516934"/>
                      <a:pt x="3805316" y="2156785"/>
                      <a:pt x="3656246" y="2121711"/>
                    </a:cubicBezTo>
                    <a:cubicBezTo>
                      <a:pt x="3507176" y="2086637"/>
                      <a:pt x="3161211" y="1949464"/>
                      <a:pt x="2837096" y="1901783"/>
                    </a:cubicBezTo>
                    <a:cubicBezTo>
                      <a:pt x="2512981" y="1854102"/>
                      <a:pt x="2026941" y="1852556"/>
                      <a:pt x="1711558" y="1835623"/>
                    </a:cubicBezTo>
                    <a:cubicBezTo>
                      <a:pt x="1396175" y="1818690"/>
                      <a:pt x="1090355" y="1837968"/>
                      <a:pt x="628882" y="1946985"/>
                    </a:cubicBezTo>
                    <a:cubicBezTo>
                      <a:pt x="167409" y="2056002"/>
                      <a:pt x="50500" y="2032108"/>
                      <a:pt x="0" y="2126932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39" name="Isosceles Triangle 142">
                <a:extLst>
                  <a:ext uri="{FF2B5EF4-FFF2-40B4-BE49-F238E27FC236}">
                    <a16:creationId xmlns:a16="http://schemas.microsoft.com/office/drawing/2014/main" id="{2F439BF8-7F94-6858-847A-6950C6241732}"/>
                  </a:ext>
                </a:extLst>
              </p:cNvPr>
              <p:cNvSpPr/>
              <p:nvPr/>
            </p:nvSpPr>
            <p:spPr>
              <a:xfrm rot="10800000" flipH="1" flipV="1">
                <a:off x="1065691" y="1480688"/>
                <a:ext cx="4034430" cy="1995315"/>
              </a:xfrm>
              <a:custGeom>
                <a:avLst/>
                <a:gdLst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0 w 4331593"/>
                  <a:gd name="connsiteY3" fmla="*/ 2385275 h 2385275"/>
                  <a:gd name="connsiteX0" fmla="*/ 0 w 4331593"/>
                  <a:gd name="connsiteY0" fmla="*/ 2385275 h 2385275"/>
                  <a:gd name="connsiteX1" fmla="*/ 2165797 w 4331593"/>
                  <a:gd name="connsiteY1" fmla="*/ 0 h 2385275"/>
                  <a:gd name="connsiteX2" fmla="*/ 4331593 w 4331593"/>
                  <a:gd name="connsiteY2" fmla="*/ 2385275 h 2385275"/>
                  <a:gd name="connsiteX3" fmla="*/ 2078271 w 4331593"/>
                  <a:gd name="connsiteY3" fmla="*/ 1863106 h 2385275"/>
                  <a:gd name="connsiteX4" fmla="*/ 0 w 4331593"/>
                  <a:gd name="connsiteY4" fmla="*/ 2385275 h 2385275"/>
                  <a:gd name="connsiteX0" fmla="*/ 0 w 4377872"/>
                  <a:gd name="connsiteY0" fmla="*/ 2385275 h 2498198"/>
                  <a:gd name="connsiteX1" fmla="*/ 2165797 w 4377872"/>
                  <a:gd name="connsiteY1" fmla="*/ 0 h 2498198"/>
                  <a:gd name="connsiteX2" fmla="*/ 4331593 w 4377872"/>
                  <a:gd name="connsiteY2" fmla="*/ 2385275 h 2498198"/>
                  <a:gd name="connsiteX3" fmla="*/ 3567346 w 4377872"/>
                  <a:gd name="connsiteY3" fmla="*/ 2018681 h 2498198"/>
                  <a:gd name="connsiteX4" fmla="*/ 2078271 w 4377872"/>
                  <a:gd name="connsiteY4" fmla="*/ 1863106 h 2498198"/>
                  <a:gd name="connsiteX5" fmla="*/ 0 w 4377872"/>
                  <a:gd name="connsiteY5" fmla="*/ 2385275 h 2498198"/>
                  <a:gd name="connsiteX0" fmla="*/ 0 w 4465647"/>
                  <a:gd name="connsiteY0" fmla="*/ 2385275 h 2546934"/>
                  <a:gd name="connsiteX1" fmla="*/ 2165797 w 4465647"/>
                  <a:gd name="connsiteY1" fmla="*/ 0 h 2546934"/>
                  <a:gd name="connsiteX2" fmla="*/ 4331593 w 4465647"/>
                  <a:gd name="connsiteY2" fmla="*/ 2385275 h 2546934"/>
                  <a:gd name="connsiteX3" fmla="*/ 4132496 w 4465647"/>
                  <a:gd name="connsiteY3" fmla="*/ 2253631 h 2546934"/>
                  <a:gd name="connsiteX4" fmla="*/ 3567346 w 4465647"/>
                  <a:gd name="connsiteY4" fmla="*/ 2018681 h 2546934"/>
                  <a:gd name="connsiteX5" fmla="*/ 2078271 w 4465647"/>
                  <a:gd name="connsiteY5" fmla="*/ 1863106 h 2546934"/>
                  <a:gd name="connsiteX6" fmla="*/ 0 w 4465647"/>
                  <a:gd name="connsiteY6" fmla="*/ 2385275 h 2546934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7346 w 4288433"/>
                  <a:gd name="connsiteY4" fmla="*/ 2018681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0 w 4288433"/>
                  <a:gd name="connsiteY6" fmla="*/ 2385275 h 2385275"/>
                  <a:gd name="connsiteX0" fmla="*/ 6484 w 4294917"/>
                  <a:gd name="connsiteY0" fmla="*/ 2385275 h 2476503"/>
                  <a:gd name="connsiteX1" fmla="*/ 2172281 w 4294917"/>
                  <a:gd name="connsiteY1" fmla="*/ 0 h 2476503"/>
                  <a:gd name="connsiteX2" fmla="*/ 4090427 w 4294917"/>
                  <a:gd name="connsiteY2" fmla="*/ 2112225 h 2476503"/>
                  <a:gd name="connsiteX3" fmla="*/ 4138980 w 4294917"/>
                  <a:gd name="connsiteY3" fmla="*/ 2253631 h 2476503"/>
                  <a:gd name="connsiteX4" fmla="*/ 3567480 w 4294917"/>
                  <a:gd name="connsiteY4" fmla="*/ 2028206 h 2476503"/>
                  <a:gd name="connsiteX5" fmla="*/ 2084755 w 4294917"/>
                  <a:gd name="connsiteY5" fmla="*/ 1863106 h 2476503"/>
                  <a:gd name="connsiteX6" fmla="*/ 1002079 w 4294917"/>
                  <a:gd name="connsiteY6" fmla="*/ 1996456 h 2476503"/>
                  <a:gd name="connsiteX7" fmla="*/ 6484 w 4294917"/>
                  <a:gd name="connsiteY7" fmla="*/ 2385275 h 2476503"/>
                  <a:gd name="connsiteX0" fmla="*/ 0 w 4288433"/>
                  <a:gd name="connsiteY0" fmla="*/ 2385275 h 2385275"/>
                  <a:gd name="connsiteX1" fmla="*/ 2165797 w 4288433"/>
                  <a:gd name="connsiteY1" fmla="*/ 0 h 2385275"/>
                  <a:gd name="connsiteX2" fmla="*/ 4083943 w 4288433"/>
                  <a:gd name="connsiteY2" fmla="*/ 2112225 h 2385275"/>
                  <a:gd name="connsiteX3" fmla="*/ 4132496 w 4288433"/>
                  <a:gd name="connsiteY3" fmla="*/ 2253631 h 2385275"/>
                  <a:gd name="connsiteX4" fmla="*/ 3560996 w 4288433"/>
                  <a:gd name="connsiteY4" fmla="*/ 2028206 h 2385275"/>
                  <a:gd name="connsiteX5" fmla="*/ 2078271 w 4288433"/>
                  <a:gd name="connsiteY5" fmla="*/ 1863106 h 2385275"/>
                  <a:gd name="connsiteX6" fmla="*/ 995595 w 4288433"/>
                  <a:gd name="connsiteY6" fmla="*/ 1996456 h 2385275"/>
                  <a:gd name="connsiteX7" fmla="*/ 0 w 4288433"/>
                  <a:gd name="connsiteY7" fmla="*/ 2385275 h 2385275"/>
                  <a:gd name="connsiteX0" fmla="*/ 0 w 4150320"/>
                  <a:gd name="connsiteY0" fmla="*/ 2242361 h 2358325"/>
                  <a:gd name="connsiteX1" fmla="*/ 2027684 w 4150320"/>
                  <a:gd name="connsiteY1" fmla="*/ 0 h 2358325"/>
                  <a:gd name="connsiteX2" fmla="*/ 3945830 w 4150320"/>
                  <a:gd name="connsiteY2" fmla="*/ 2112225 h 2358325"/>
                  <a:gd name="connsiteX3" fmla="*/ 3994383 w 4150320"/>
                  <a:gd name="connsiteY3" fmla="*/ 2253631 h 2358325"/>
                  <a:gd name="connsiteX4" fmla="*/ 3422883 w 4150320"/>
                  <a:gd name="connsiteY4" fmla="*/ 2028206 h 2358325"/>
                  <a:gd name="connsiteX5" fmla="*/ 1940158 w 4150320"/>
                  <a:gd name="connsiteY5" fmla="*/ 1863106 h 2358325"/>
                  <a:gd name="connsiteX6" fmla="*/ 857482 w 4150320"/>
                  <a:gd name="connsiteY6" fmla="*/ 1996456 h 2358325"/>
                  <a:gd name="connsiteX7" fmla="*/ 0 w 4150320"/>
                  <a:gd name="connsiteY7" fmla="*/ 2242361 h 2358325"/>
                  <a:gd name="connsiteX0" fmla="*/ 0 w 4164705"/>
                  <a:gd name="connsiteY0" fmla="*/ 2242361 h 2370117"/>
                  <a:gd name="connsiteX1" fmla="*/ 2027684 w 4164705"/>
                  <a:gd name="connsiteY1" fmla="*/ 0 h 2370117"/>
                  <a:gd name="connsiteX2" fmla="*/ 3945830 w 4164705"/>
                  <a:gd name="connsiteY2" fmla="*/ 2112225 h 2370117"/>
                  <a:gd name="connsiteX3" fmla="*/ 3994383 w 4164705"/>
                  <a:gd name="connsiteY3" fmla="*/ 2253631 h 2370117"/>
                  <a:gd name="connsiteX4" fmla="*/ 3422883 w 4164705"/>
                  <a:gd name="connsiteY4" fmla="*/ 2028206 h 2370117"/>
                  <a:gd name="connsiteX5" fmla="*/ 1940158 w 4164705"/>
                  <a:gd name="connsiteY5" fmla="*/ 1863106 h 2370117"/>
                  <a:gd name="connsiteX6" fmla="*/ 857482 w 4164705"/>
                  <a:gd name="connsiteY6" fmla="*/ 1996456 h 2370117"/>
                  <a:gd name="connsiteX7" fmla="*/ 0 w 4164705"/>
                  <a:gd name="connsiteY7" fmla="*/ 2242361 h 2370117"/>
                  <a:gd name="connsiteX0" fmla="*/ 0 w 4118942"/>
                  <a:gd name="connsiteY0" fmla="*/ 2242361 h 2317911"/>
                  <a:gd name="connsiteX1" fmla="*/ 2027684 w 4118942"/>
                  <a:gd name="connsiteY1" fmla="*/ 0 h 2317911"/>
                  <a:gd name="connsiteX2" fmla="*/ 3945830 w 4118942"/>
                  <a:gd name="connsiteY2" fmla="*/ 2112225 h 2317911"/>
                  <a:gd name="connsiteX3" fmla="*/ 3870558 w 4118942"/>
                  <a:gd name="connsiteY3" fmla="*/ 2121711 h 2317911"/>
                  <a:gd name="connsiteX4" fmla="*/ 3422883 w 4118942"/>
                  <a:gd name="connsiteY4" fmla="*/ 2028206 h 2317911"/>
                  <a:gd name="connsiteX5" fmla="*/ 1940158 w 4118942"/>
                  <a:gd name="connsiteY5" fmla="*/ 1863106 h 2317911"/>
                  <a:gd name="connsiteX6" fmla="*/ 857482 w 4118942"/>
                  <a:gd name="connsiteY6" fmla="*/ 1996456 h 2317911"/>
                  <a:gd name="connsiteX7" fmla="*/ 0 w 4118942"/>
                  <a:gd name="connsiteY7" fmla="*/ 2242361 h 2317911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40158 w 4113660"/>
                  <a:gd name="connsiteY5" fmla="*/ 1863106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4113660"/>
                  <a:gd name="connsiteY0" fmla="*/ 2242361 h 2302830"/>
                  <a:gd name="connsiteX1" fmla="*/ 2027684 w 4113660"/>
                  <a:gd name="connsiteY1" fmla="*/ 0 h 2302830"/>
                  <a:gd name="connsiteX2" fmla="*/ 3945830 w 4113660"/>
                  <a:gd name="connsiteY2" fmla="*/ 2112225 h 2302830"/>
                  <a:gd name="connsiteX3" fmla="*/ 3870558 w 4113660"/>
                  <a:gd name="connsiteY3" fmla="*/ 2121711 h 2302830"/>
                  <a:gd name="connsiteX4" fmla="*/ 3051408 w 4113660"/>
                  <a:gd name="connsiteY4" fmla="*/ 1901783 h 2302830"/>
                  <a:gd name="connsiteX5" fmla="*/ 1925870 w 4113660"/>
                  <a:gd name="connsiteY5" fmla="*/ 1835623 h 2302830"/>
                  <a:gd name="connsiteX6" fmla="*/ 857482 w 4113660"/>
                  <a:gd name="connsiteY6" fmla="*/ 1996456 h 2302830"/>
                  <a:gd name="connsiteX7" fmla="*/ 0 w 4113660"/>
                  <a:gd name="connsiteY7" fmla="*/ 2242361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43170 w 3899348"/>
                  <a:gd name="connsiteY6" fmla="*/ 1996456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  <a:gd name="connsiteX0" fmla="*/ 0 w 3899348"/>
                  <a:gd name="connsiteY0" fmla="*/ 2126932 h 2302830"/>
                  <a:gd name="connsiteX1" fmla="*/ 1813372 w 3899348"/>
                  <a:gd name="connsiteY1" fmla="*/ 0 h 2302830"/>
                  <a:gd name="connsiteX2" fmla="*/ 3731518 w 3899348"/>
                  <a:gd name="connsiteY2" fmla="*/ 2112225 h 2302830"/>
                  <a:gd name="connsiteX3" fmla="*/ 3656246 w 3899348"/>
                  <a:gd name="connsiteY3" fmla="*/ 2121711 h 2302830"/>
                  <a:gd name="connsiteX4" fmla="*/ 2837096 w 3899348"/>
                  <a:gd name="connsiteY4" fmla="*/ 1901783 h 2302830"/>
                  <a:gd name="connsiteX5" fmla="*/ 1711558 w 3899348"/>
                  <a:gd name="connsiteY5" fmla="*/ 1835623 h 2302830"/>
                  <a:gd name="connsiteX6" fmla="*/ 628882 w 3899348"/>
                  <a:gd name="connsiteY6" fmla="*/ 1946985 h 2302830"/>
                  <a:gd name="connsiteX7" fmla="*/ 0 w 3899348"/>
                  <a:gd name="connsiteY7" fmla="*/ 2126932 h 2302830"/>
                  <a:gd name="connsiteX0" fmla="*/ 0 w 4019998"/>
                  <a:gd name="connsiteY0" fmla="*/ 2214878 h 2302830"/>
                  <a:gd name="connsiteX1" fmla="*/ 1934022 w 4019998"/>
                  <a:gd name="connsiteY1" fmla="*/ 0 h 2302830"/>
                  <a:gd name="connsiteX2" fmla="*/ 3852168 w 4019998"/>
                  <a:gd name="connsiteY2" fmla="*/ 2112225 h 2302830"/>
                  <a:gd name="connsiteX3" fmla="*/ 3776896 w 4019998"/>
                  <a:gd name="connsiteY3" fmla="*/ 2121711 h 2302830"/>
                  <a:gd name="connsiteX4" fmla="*/ 2957746 w 4019998"/>
                  <a:gd name="connsiteY4" fmla="*/ 1901783 h 2302830"/>
                  <a:gd name="connsiteX5" fmla="*/ 1832208 w 4019998"/>
                  <a:gd name="connsiteY5" fmla="*/ 1835623 h 2302830"/>
                  <a:gd name="connsiteX6" fmla="*/ 749532 w 4019998"/>
                  <a:gd name="connsiteY6" fmla="*/ 1946985 h 2302830"/>
                  <a:gd name="connsiteX7" fmla="*/ 0 w 4019998"/>
                  <a:gd name="connsiteY7" fmla="*/ 2214878 h 2302830"/>
                  <a:gd name="connsiteX0" fmla="*/ 0 w 4034430"/>
                  <a:gd name="connsiteY0" fmla="*/ 2214878 h 2286420"/>
                  <a:gd name="connsiteX1" fmla="*/ 1934022 w 4034430"/>
                  <a:gd name="connsiteY1" fmla="*/ 0 h 2286420"/>
                  <a:gd name="connsiteX2" fmla="*/ 3871218 w 4034430"/>
                  <a:gd name="connsiteY2" fmla="*/ 2090239 h 2286420"/>
                  <a:gd name="connsiteX3" fmla="*/ 3776896 w 4034430"/>
                  <a:gd name="connsiteY3" fmla="*/ 2121711 h 2286420"/>
                  <a:gd name="connsiteX4" fmla="*/ 2957746 w 4034430"/>
                  <a:gd name="connsiteY4" fmla="*/ 1901783 h 2286420"/>
                  <a:gd name="connsiteX5" fmla="*/ 1832208 w 4034430"/>
                  <a:gd name="connsiteY5" fmla="*/ 1835623 h 2286420"/>
                  <a:gd name="connsiteX6" fmla="*/ 749532 w 4034430"/>
                  <a:gd name="connsiteY6" fmla="*/ 1946985 h 2286420"/>
                  <a:gd name="connsiteX7" fmla="*/ 0 w 4034430"/>
                  <a:gd name="connsiteY7" fmla="*/ 2214878 h 2286420"/>
                  <a:gd name="connsiteX0" fmla="*/ 0 w 4034430"/>
                  <a:gd name="connsiteY0" fmla="*/ 2231369 h 2302911"/>
                  <a:gd name="connsiteX1" fmla="*/ 1976884 w 4034430"/>
                  <a:gd name="connsiteY1" fmla="*/ 0 h 2302911"/>
                  <a:gd name="connsiteX2" fmla="*/ 3871218 w 4034430"/>
                  <a:gd name="connsiteY2" fmla="*/ 2106730 h 2302911"/>
                  <a:gd name="connsiteX3" fmla="*/ 3776896 w 4034430"/>
                  <a:gd name="connsiteY3" fmla="*/ 2138202 h 2302911"/>
                  <a:gd name="connsiteX4" fmla="*/ 2957746 w 4034430"/>
                  <a:gd name="connsiteY4" fmla="*/ 1918274 h 2302911"/>
                  <a:gd name="connsiteX5" fmla="*/ 1832208 w 4034430"/>
                  <a:gd name="connsiteY5" fmla="*/ 1852114 h 2302911"/>
                  <a:gd name="connsiteX6" fmla="*/ 749532 w 4034430"/>
                  <a:gd name="connsiteY6" fmla="*/ 1963476 h 2302911"/>
                  <a:gd name="connsiteX7" fmla="*/ 0 w 4034430"/>
                  <a:gd name="connsiteY7" fmla="*/ 2231369 h 230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34430" h="2302911">
                    <a:moveTo>
                      <a:pt x="0" y="2231369"/>
                    </a:moveTo>
                    <a:lnTo>
                      <a:pt x="1976884" y="0"/>
                    </a:lnTo>
                    <a:lnTo>
                      <a:pt x="3871218" y="2106730"/>
                    </a:lnTo>
                    <a:cubicBezTo>
                      <a:pt x="4216993" y="2511439"/>
                      <a:pt x="3929141" y="2169611"/>
                      <a:pt x="3776896" y="2138202"/>
                    </a:cubicBezTo>
                    <a:cubicBezTo>
                      <a:pt x="3624651" y="2106793"/>
                      <a:pt x="3281861" y="1965955"/>
                      <a:pt x="2957746" y="1918274"/>
                    </a:cubicBezTo>
                    <a:cubicBezTo>
                      <a:pt x="2633631" y="1870593"/>
                      <a:pt x="2147591" y="1869047"/>
                      <a:pt x="1832208" y="1852114"/>
                    </a:cubicBezTo>
                    <a:cubicBezTo>
                      <a:pt x="1516825" y="1835181"/>
                      <a:pt x="1054900" y="1900267"/>
                      <a:pt x="749532" y="1963476"/>
                    </a:cubicBezTo>
                    <a:cubicBezTo>
                      <a:pt x="444164" y="2026685"/>
                      <a:pt x="50500" y="2136545"/>
                      <a:pt x="0" y="223136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8ABF608-2244-A1CB-D1DC-222B9ADBB68A}"/>
                </a:ext>
              </a:extLst>
            </p:cNvPr>
            <p:cNvSpPr txBox="1"/>
            <p:nvPr/>
          </p:nvSpPr>
          <p:spPr>
            <a:xfrm>
              <a:off x="5280266" y="2638727"/>
              <a:ext cx="2164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B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Causal Diamond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7596228-540C-26C2-ADB2-D3E5BBC7D7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7021" y="2841866"/>
              <a:ext cx="793794" cy="6336"/>
            </a:xfrm>
            <a:prstGeom prst="straightConnector1">
              <a:avLst/>
            </a:prstGeom>
            <a:ln w="25400">
              <a:solidFill>
                <a:srgbClr val="000B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5EFABA7-7B0F-C3CD-B01E-6BFE11A67FD1}"/>
                </a:ext>
              </a:extLst>
            </p:cNvPr>
            <p:cNvSpPr txBox="1"/>
            <p:nvPr/>
          </p:nvSpPr>
          <p:spPr>
            <a:xfrm>
              <a:off x="5361826" y="4394891"/>
              <a:ext cx="2304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Boundary/Horizon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A38CE60-039A-38C7-652A-B2BC4116B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0626" y="4098729"/>
              <a:ext cx="403177" cy="32507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B1C44BE-FEBA-F4C9-A0E4-34D8F2B599C7}"/>
              </a:ext>
            </a:extLst>
          </p:cNvPr>
          <p:cNvSpPr txBox="1"/>
          <p:nvPr/>
        </p:nvSpPr>
        <p:spPr>
          <a:xfrm>
            <a:off x="187236" y="966405"/>
            <a:ext cx="8624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 interferometric measurement defines a causal diamond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7A5BAB-6586-6F5D-F4EB-F22E1D52CF8A}"/>
              </a:ext>
            </a:extLst>
          </p:cNvPr>
          <p:cNvSpPr txBox="1"/>
          <p:nvPr/>
        </p:nvSpPr>
        <p:spPr>
          <a:xfrm>
            <a:off x="189039" y="1802566"/>
            <a:ext cx="7569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Boundary of a causal diamond is 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Rindler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horizon</a:t>
            </a:r>
          </a:p>
        </p:txBody>
      </p:sp>
    </p:spTree>
    <p:extLst>
      <p:ext uri="{BB962C8B-B14F-4D97-AF65-F5344CB8AC3E}">
        <p14:creationId xmlns:p14="http://schemas.microsoft.com/office/powerpoint/2010/main" val="42518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3" grpId="0"/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15644</TotalTime>
  <Words>1434</Words>
  <Application>Microsoft Macintosh PowerPoint</Application>
  <PresentationFormat>Widescreen</PresentationFormat>
  <Paragraphs>319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 Vermeulen</dc:creator>
  <cp:lastModifiedBy>Sander Vermeulen</cp:lastModifiedBy>
  <cp:revision>108</cp:revision>
  <dcterms:created xsi:type="dcterms:W3CDTF">2021-03-24T15:50:34Z</dcterms:created>
  <dcterms:modified xsi:type="dcterms:W3CDTF">2022-05-17T18:50:55Z</dcterms:modified>
</cp:coreProperties>
</file>