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6" r:id="rId2"/>
  </p:sldMasterIdLst>
  <p:notesMasterIdLst>
    <p:notesMasterId r:id="rId35"/>
  </p:notesMasterIdLst>
  <p:sldIdLst>
    <p:sldId id="356" r:id="rId3"/>
    <p:sldId id="328" r:id="rId4"/>
    <p:sldId id="258" r:id="rId5"/>
    <p:sldId id="327" r:id="rId6"/>
    <p:sldId id="326" r:id="rId7"/>
    <p:sldId id="362" r:id="rId8"/>
    <p:sldId id="357" r:id="rId9"/>
    <p:sldId id="359" r:id="rId10"/>
    <p:sldId id="358" r:id="rId11"/>
    <p:sldId id="329" r:id="rId12"/>
    <p:sldId id="295" r:id="rId13"/>
    <p:sldId id="354" r:id="rId14"/>
    <p:sldId id="361" r:id="rId15"/>
    <p:sldId id="365" r:id="rId16"/>
    <p:sldId id="340" r:id="rId17"/>
    <p:sldId id="325" r:id="rId18"/>
    <p:sldId id="341" r:id="rId19"/>
    <p:sldId id="342" r:id="rId20"/>
    <p:sldId id="334" r:id="rId21"/>
    <p:sldId id="338" r:id="rId22"/>
    <p:sldId id="344" r:id="rId23"/>
    <p:sldId id="345" r:id="rId24"/>
    <p:sldId id="346" r:id="rId25"/>
    <p:sldId id="347" r:id="rId26"/>
    <p:sldId id="348" r:id="rId27"/>
    <p:sldId id="363" r:id="rId28"/>
    <p:sldId id="351" r:id="rId29"/>
    <p:sldId id="360" r:id="rId30"/>
    <p:sldId id="273" r:id="rId31"/>
    <p:sldId id="352" r:id="rId32"/>
    <p:sldId id="350" r:id="rId33"/>
    <p:sldId id="3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C000"/>
    <a:srgbClr val="FCFF91"/>
    <a:srgbClr val="FF6400"/>
    <a:srgbClr val="FFFF78"/>
    <a:srgbClr val="FFFF38"/>
    <a:srgbClr val="467D20"/>
    <a:srgbClr val="497F20"/>
    <a:srgbClr val="FFE300"/>
    <a:srgbClr val="B2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45"/>
    <p:restoredTop sz="96327"/>
  </p:normalViewPr>
  <p:slideViewPr>
    <p:cSldViewPr snapToGrid="0" showGuides="1">
      <p:cViewPr>
        <p:scale>
          <a:sx n="81" d="100"/>
          <a:sy n="81" d="100"/>
        </p:scale>
        <p:origin x="1128" y="1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646A2-B6D7-CD40-9DFE-1D364123B494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CC6B-A2BA-E442-9782-A4C399E32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5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98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52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00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04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785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8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77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67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7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23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6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90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66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1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46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26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2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8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29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4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1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1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1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30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50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1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42942-DD8E-E64C-AA8B-1D97395AB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2A672-9BD3-68FE-A639-E3EDE3F84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F5791-33C0-6D6B-2E99-7121F78F4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EB3A4-64ED-2CC4-5A61-5D9BD9F4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58E-69FE-7241-BAA7-9734B039013B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1968-B12A-1477-6FB5-318487BD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57252-74BA-0E1F-C020-E20A335C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4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1B25-1E89-B4B5-EAE6-79B04F5E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B2CA6-6E23-0574-B785-64832E592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F9427-A8D1-C9A3-5FC3-BEEA44C8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77341-7548-7540-A67A-AB4CEDE6DB15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EDB3-4591-9E3C-01F5-C5B9B3E0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C7BD-D32E-C61E-6D72-A822EC10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8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8692B-6BFD-6A5F-CFE5-0DEA61950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FF8BC-001A-805D-B0AE-32DA45E17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BDC6C-0668-E6A7-50DC-09D03020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905-393E-A649-AF38-ECC17CF117E5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3987-F5AB-A5A3-7097-C151BA37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9C25-C258-BB4B-A0DE-EC04ACAE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2A672-9BD3-68FE-A639-E3EDE3F84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F5791-33C0-6D6B-2E99-7121F78F4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EB3A4-64ED-2CC4-5A61-5D9BD9F4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1968-B12A-1477-6FB5-318487BD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57252-74BA-0E1F-C020-E20A335C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5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A84E-2D48-024F-6010-098D6EA3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19B04-7B64-6784-4A67-53B965E1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672E3-9771-121E-F2D8-B0B0D616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9915C-CCE1-703F-7BEE-C8534CED7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795E-6FCB-1CC5-B3E4-CB1D842D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97D2-4A04-FAB1-3819-49A94D56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7C682-803C-AE05-6485-884C84E3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CBBD8-7C61-83A2-AF33-7A80117A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EB382-11A4-EC09-7648-2DF166E2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4BE7-5197-BC12-D032-A56D7372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2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BE11-43AB-7231-C00E-9BAC96FF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37125-DA77-6D3E-E376-EA9469C82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0A439-6886-4391-85A5-4531099C7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92F0B-C040-8ABB-ACD7-A5B64FE5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FE187-DA01-3B46-91AB-DA83731B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10A57-C10C-71C6-F692-F50D92A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20F9-CF4F-B05E-5C68-EA1079FB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C5BC8-E366-A87B-75BE-23D98346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BED2C-3006-4D96-7F26-F3E9EE831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05D9F-961D-006E-93D0-ECA2A7EE6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BEFB8-CF12-17CC-BB13-93AEE867A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A8AF4-44CA-2BBA-32B0-BC526D1B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A6E8D-3BF9-CF44-3724-08B7C36A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A3AEE-93C4-8A54-FC80-42C5AF59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7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E145-9ECD-41AB-440A-F07E510B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3E4BE-CF34-2296-4F01-678D33C7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E0D90-C6FE-FB5C-51F8-4EF4EC6B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415F8-76F3-F02C-84F0-27983E9B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0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0F628-CE5A-447D-284B-08BBF457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AD0DC-CE90-48FF-ECB0-1CC90A72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14CD-95CE-F23B-4FE7-EC715C51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5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E827-7450-7A20-5EAE-7DE82CD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B27D-8017-257C-84B6-100C5048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1DEF5-A0FF-E6F1-6CF7-9B5BE307A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BF4F3-428F-7C2C-AFF4-C6CC48FA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057B-0F69-E6F2-1192-6AC41493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D1115-A754-3B30-E100-5769F400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A84E-2D48-024F-6010-098D6EA3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19B04-7B64-6784-4A67-53B965E1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672E3-9771-121E-F2D8-B0B0D616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E1F-4D7D-A640-AD6C-F111F6E911C9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9915C-CCE1-703F-7BEE-C8534CED7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795E-6FCB-1CC5-B3E4-CB1D842D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35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0F99-F002-7BCC-02B3-0D5A18B1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C5412-D500-310F-8833-52DBD414F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07282-CBF7-405B-04C4-C32E3D998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EFB99-8FBD-C2DB-0778-AA186A7D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A6A91-1698-AC09-1D1A-671A45ED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57F6B-42DD-51D2-34DC-F098E0BD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0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1B25-1E89-B4B5-EAE6-79B04F5E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B2CA6-6E23-0574-B785-64832E592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F9427-A8D1-C9A3-5FC3-BEEA44C8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EDB3-4591-9E3C-01F5-C5B9B3E0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C7BD-D32E-C61E-6D72-A822EC10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3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8692B-6BFD-6A5F-CFE5-0DEA61950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FF8BC-001A-805D-B0AE-32DA45E17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BDC6C-0668-E6A7-50DC-09D03020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3987-F5AB-A5A3-7097-C151BA37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9C25-C258-BB4B-A0DE-EC04ACAE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2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97D2-4A04-FAB1-3819-49A94D56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7C682-803C-AE05-6485-884C84E3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CBBD8-7C61-83A2-AF33-7A80117A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992B-46D5-0445-AEF4-78C9F04C45FF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EB382-11A4-EC09-7648-2DF166E2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4BE7-5197-BC12-D032-A56D7372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BE11-43AB-7231-C00E-9BAC96FF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37125-DA77-6D3E-E376-EA9469C82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0A439-6886-4391-85A5-4531099C7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92F0B-C040-8ABB-ACD7-A5B64FE5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2E83-A346-724A-BAEE-C742ED42B9F2}" type="datetime1">
              <a:rPr lang="en-GB" smtClean="0"/>
              <a:t>19/03/2024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FE187-DA01-3B46-91AB-DA83731B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10A57-C10C-71C6-F692-F50D92A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20F9-CF4F-B05E-5C68-EA1079FB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C5BC8-E366-A87B-75BE-23D98346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BED2C-3006-4D96-7F26-F3E9EE831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05D9F-961D-006E-93D0-ECA2A7EE6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BEFB8-CF12-17CC-BB13-93AEE867A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A8AF4-44CA-2BBA-32B0-BC526D1B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8FE3-2949-CF44-A92F-8D3F25C9D923}" type="datetime1">
              <a:rPr lang="en-GB" smtClean="0"/>
              <a:t>19/03/2024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A6E8D-3BF9-CF44-3724-08B7C36A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A3AEE-93C4-8A54-FC80-42C5AF59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E145-9ECD-41AB-440A-F07E510B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3E4BE-CF34-2296-4F01-678D33C7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C196-E75B-CD46-8154-2CF1D2C52302}" type="datetime1">
              <a:rPr lang="en-GB" smtClean="0"/>
              <a:t>19/03/2024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E0D90-C6FE-FB5C-51F8-4EF4EC6B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415F8-76F3-F02C-84F0-27983E9B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0F628-CE5A-447D-284B-08BBF457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2D6D-D4E6-D342-B6B0-9CC470AB2AA0}" type="datetime1">
              <a:rPr lang="en-GB" smtClean="0"/>
              <a:t>19/03/2024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AD0DC-CE90-48FF-ECB0-1CC90A72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14CD-95CE-F23B-4FE7-EC715C51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E827-7450-7A20-5EAE-7DE82CD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B27D-8017-257C-84B6-100C5048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1DEF5-A0FF-E6F1-6CF7-9B5BE307A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BF4F3-428F-7C2C-AFF4-C6CC48FA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5B3-E34B-4B4D-8420-08FC293AB2B5}" type="datetime1">
              <a:rPr lang="en-GB" smtClean="0"/>
              <a:t>19/03/2024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057B-0F69-E6F2-1192-6AC41493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D1115-A754-3B30-E100-5769F400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7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0F99-F002-7BCC-02B3-0D5A18B1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C5412-D500-310F-8833-52DBD414F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07282-CBF7-405B-04C4-C32E3D998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EFB99-8FBD-C2DB-0778-AA186A7D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45B8-F7C8-104B-8B9C-0823A1A089FC}" type="datetime1">
              <a:rPr lang="en-GB" smtClean="0"/>
              <a:t>19/03/2024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A6A91-1698-AC09-1D1A-671A45ED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Sander M. Vermeulen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57F6B-42DD-51D2-34DC-F098E0BD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9CFBD-2220-AF7A-F699-3122C2A5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F9F2A-F92E-D700-35D9-389131B37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940A-EB1D-5B85-C581-9ECE52FF3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F0494-3F15-8B4A-8E36-29682682593C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A630-9F25-070B-1029-2BF88E9D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Sander M. Vermeulen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4B42-94EF-1C34-34F7-D62FE5C04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9CFBD-2220-AF7A-F699-3122C2A5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F9F2A-F92E-D700-35D9-389131B37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940A-EB1D-5B85-C581-9ECE52FF3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BAC6D-0FBA-0346-AB5F-FB57E7EE688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A630-9F25-070B-1029-2BF88E9D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4B42-94EF-1C34-34F7-D62FE5C04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C38C-4733-714D-8A23-22F51AA6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emf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18" Type="http://schemas.openxmlformats.org/officeDocument/2006/relationships/image" Target="../media/image92.svg"/><Relationship Id="rId3" Type="http://schemas.openxmlformats.org/officeDocument/2006/relationships/image" Target="../media/image70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24" Type="http://schemas.openxmlformats.org/officeDocument/2006/relationships/image" Target="../media/image78.sv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77.png"/><Relationship Id="rId10" Type="http://schemas.openxmlformats.org/officeDocument/2006/relationships/image" Target="../media/image84.svg"/><Relationship Id="rId19" Type="http://schemas.openxmlformats.org/officeDocument/2006/relationships/image" Target="../media/image93.png"/><Relationship Id="rId4" Type="http://schemas.microsoft.com/office/2007/relationships/hdphoto" Target="../media/hdphoto1.wdp"/><Relationship Id="rId9" Type="http://schemas.openxmlformats.org/officeDocument/2006/relationships/image" Target="../media/image83.png"/><Relationship Id="rId14" Type="http://schemas.openxmlformats.org/officeDocument/2006/relationships/image" Target="../media/image88.svg"/><Relationship Id="rId22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70.png"/><Relationship Id="rId21" Type="http://schemas.openxmlformats.org/officeDocument/2006/relationships/image" Target="../media/image78.sv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svg"/><Relationship Id="rId11" Type="http://schemas.openxmlformats.org/officeDocument/2006/relationships/image" Target="../media/image99.emf"/><Relationship Id="rId5" Type="http://schemas.openxmlformats.org/officeDocument/2006/relationships/image" Target="../media/image91.png"/><Relationship Id="rId15" Type="http://schemas.openxmlformats.org/officeDocument/2006/relationships/image" Target="../media/image103.svg"/><Relationship Id="rId23" Type="http://schemas.openxmlformats.org/officeDocument/2006/relationships/image" Target="../media/image109.svg"/><Relationship Id="rId10" Type="http://schemas.openxmlformats.org/officeDocument/2006/relationships/image" Target="../media/image98.svg"/><Relationship Id="rId19" Type="http://schemas.openxmlformats.org/officeDocument/2006/relationships/image" Target="../media/image107.svg"/><Relationship Id="rId4" Type="http://schemas.microsoft.com/office/2007/relationships/hdphoto" Target="../media/hdphoto1.wdp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3" Type="http://schemas.openxmlformats.org/officeDocument/2006/relationships/image" Target="../media/image70.png"/><Relationship Id="rId7" Type="http://schemas.openxmlformats.org/officeDocument/2006/relationships/image" Target="../media/image112.sv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5" Type="http://schemas.openxmlformats.org/officeDocument/2006/relationships/image" Target="../media/image110.emf"/><Relationship Id="rId10" Type="http://schemas.openxmlformats.org/officeDocument/2006/relationships/image" Target="../media/image99.emf"/><Relationship Id="rId4" Type="http://schemas.microsoft.com/office/2007/relationships/hdphoto" Target="../media/hdphoto1.wdp"/><Relationship Id="rId9" Type="http://schemas.openxmlformats.org/officeDocument/2006/relationships/image" Target="../media/image114.svg"/><Relationship Id="rId14" Type="http://schemas.openxmlformats.org/officeDocument/2006/relationships/image" Target="../media/image1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18" Type="http://schemas.openxmlformats.org/officeDocument/2006/relationships/image" Target="../media/image132.svg"/><Relationship Id="rId26" Type="http://schemas.openxmlformats.org/officeDocument/2006/relationships/image" Target="../media/image138.svg"/><Relationship Id="rId3" Type="http://schemas.openxmlformats.org/officeDocument/2006/relationships/image" Target="../media/image70.png"/><Relationship Id="rId21" Type="http://schemas.openxmlformats.org/officeDocument/2006/relationships/image" Target="../media/image100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31.png"/><Relationship Id="rId25" Type="http://schemas.openxmlformats.org/officeDocument/2006/relationships/image" Target="../media/image1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0.svg"/><Relationship Id="rId20" Type="http://schemas.openxmlformats.org/officeDocument/2006/relationships/image" Target="../media/image1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24" Type="http://schemas.openxmlformats.org/officeDocument/2006/relationships/image" Target="../media/image136.sv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5.png"/><Relationship Id="rId10" Type="http://schemas.openxmlformats.org/officeDocument/2006/relationships/image" Target="../media/image124.svg"/><Relationship Id="rId19" Type="http://schemas.openxmlformats.org/officeDocument/2006/relationships/image" Target="../media/image133.png"/><Relationship Id="rId4" Type="http://schemas.microsoft.com/office/2007/relationships/hdphoto" Target="../media/hdphoto1.wdp"/><Relationship Id="rId9" Type="http://schemas.openxmlformats.org/officeDocument/2006/relationships/image" Target="../media/image123.png"/><Relationship Id="rId14" Type="http://schemas.openxmlformats.org/officeDocument/2006/relationships/image" Target="../media/image128.svg"/><Relationship Id="rId22" Type="http://schemas.openxmlformats.org/officeDocument/2006/relationships/image" Target="../media/image10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43.png"/><Relationship Id="rId3" Type="http://schemas.openxmlformats.org/officeDocument/2006/relationships/image" Target="../media/image70.png"/><Relationship Id="rId7" Type="http://schemas.openxmlformats.org/officeDocument/2006/relationships/image" Target="../media/image139.png"/><Relationship Id="rId12" Type="http://schemas.openxmlformats.org/officeDocument/2006/relationships/image" Target="../media/image11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emf"/><Relationship Id="rId11" Type="http://schemas.openxmlformats.org/officeDocument/2006/relationships/image" Target="../media/image111.png"/><Relationship Id="rId5" Type="http://schemas.openxmlformats.org/officeDocument/2006/relationships/image" Target="../media/image110.emf"/><Relationship Id="rId10" Type="http://schemas.openxmlformats.org/officeDocument/2006/relationships/image" Target="../media/image142.svg"/><Relationship Id="rId4" Type="http://schemas.microsoft.com/office/2007/relationships/hdphoto" Target="../media/hdphoto1.wdp"/><Relationship Id="rId9" Type="http://schemas.openxmlformats.org/officeDocument/2006/relationships/image" Target="../media/image141.png"/><Relationship Id="rId14" Type="http://schemas.openxmlformats.org/officeDocument/2006/relationships/image" Target="../media/image1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2.svg"/><Relationship Id="rId3" Type="http://schemas.openxmlformats.org/officeDocument/2006/relationships/image" Target="../media/image70.png"/><Relationship Id="rId7" Type="http://schemas.openxmlformats.org/officeDocument/2006/relationships/image" Target="../media/image147.png"/><Relationship Id="rId12" Type="http://schemas.openxmlformats.org/officeDocument/2006/relationships/image" Target="../media/image151.png"/><Relationship Id="rId17" Type="http://schemas.openxmlformats.org/officeDocument/2006/relationships/image" Target="../media/image144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99.emf"/><Relationship Id="rId5" Type="http://schemas.openxmlformats.org/officeDocument/2006/relationships/image" Target="../media/image145.png"/><Relationship Id="rId15" Type="http://schemas.openxmlformats.org/officeDocument/2006/relationships/image" Target="../media/image140.svg"/><Relationship Id="rId10" Type="http://schemas.openxmlformats.org/officeDocument/2006/relationships/image" Target="../media/image150.svg"/><Relationship Id="rId4" Type="http://schemas.microsoft.com/office/2007/relationships/hdphoto" Target="../media/hdphoto1.wdp"/><Relationship Id="rId9" Type="http://schemas.openxmlformats.org/officeDocument/2006/relationships/image" Target="../media/image149.png"/><Relationship Id="rId1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png"/><Relationship Id="rId3" Type="http://schemas.openxmlformats.org/officeDocument/2006/relationships/image" Target="../media/image70.png"/><Relationship Id="rId7" Type="http://schemas.openxmlformats.org/officeDocument/2006/relationships/image" Target="../media/image153.png"/><Relationship Id="rId12" Type="http://schemas.openxmlformats.org/officeDocument/2006/relationships/image" Target="../media/image15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11" Type="http://schemas.openxmlformats.org/officeDocument/2006/relationships/image" Target="../media/image157.png"/><Relationship Id="rId5" Type="http://schemas.openxmlformats.org/officeDocument/2006/relationships/image" Target="../media/image123.png"/><Relationship Id="rId10" Type="http://schemas.openxmlformats.org/officeDocument/2006/relationships/image" Target="../media/image156.svg"/><Relationship Id="rId4" Type="http://schemas.microsoft.com/office/2007/relationships/hdphoto" Target="../media/hdphoto1.wdp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svg"/><Relationship Id="rId3" Type="http://schemas.openxmlformats.org/officeDocument/2006/relationships/image" Target="../media/image70.png"/><Relationship Id="rId7" Type="http://schemas.openxmlformats.org/officeDocument/2006/relationships/image" Target="../media/image110.emf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svg"/><Relationship Id="rId11" Type="http://schemas.openxmlformats.org/officeDocument/2006/relationships/image" Target="../media/image166.svg"/><Relationship Id="rId5" Type="http://schemas.openxmlformats.org/officeDocument/2006/relationships/image" Target="../media/image161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microsoft.com/office/2007/relationships/hdphoto" Target="../media/hdphoto1.wdp"/><Relationship Id="rId9" Type="http://schemas.openxmlformats.org/officeDocument/2006/relationships/image" Target="../media/image164.svg"/><Relationship Id="rId14" Type="http://schemas.openxmlformats.org/officeDocument/2006/relationships/image" Target="../media/image1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49.png"/><Relationship Id="rId7" Type="http://schemas.openxmlformats.org/officeDocument/2006/relationships/image" Target="../media/image174.png"/><Relationship Id="rId12" Type="http://schemas.openxmlformats.org/officeDocument/2006/relationships/image" Target="../media/image17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sv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svg"/><Relationship Id="rId4" Type="http://schemas.openxmlformats.org/officeDocument/2006/relationships/image" Target="../media/image150.svg"/><Relationship Id="rId9" Type="http://schemas.openxmlformats.org/officeDocument/2006/relationships/image" Target="../media/image1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8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svg"/><Relationship Id="rId5" Type="http://schemas.openxmlformats.org/officeDocument/2006/relationships/image" Target="../media/image18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svg"/><Relationship Id="rId9" Type="http://schemas.openxmlformats.org/officeDocument/2006/relationships/image" Target="../media/image195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642730" y="0"/>
            <a:ext cx="10906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Photon counting interferometry to detect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geontropic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space-time fluctuations with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GQuEST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1FC217-43F9-BAF6-47D4-339291A40602}"/>
              </a:ext>
            </a:extLst>
          </p:cNvPr>
          <p:cNvGrpSpPr/>
          <p:nvPr/>
        </p:nvGrpSpPr>
        <p:grpSpPr>
          <a:xfrm>
            <a:off x="4398869" y="3060649"/>
            <a:ext cx="3394261" cy="3394260"/>
            <a:chOff x="2110800" y="1411818"/>
            <a:chExt cx="5010996" cy="50109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6FB227E-E7A8-FD2D-F290-833699F98F9F}"/>
                </a:ext>
              </a:extLst>
            </p:cNvPr>
            <p:cNvGrpSpPr/>
            <p:nvPr/>
          </p:nvGrpSpPr>
          <p:grpSpPr>
            <a:xfrm>
              <a:off x="2110800" y="1411818"/>
              <a:ext cx="5010996" cy="5010995"/>
              <a:chOff x="203017" y="1308133"/>
              <a:chExt cx="4612509" cy="4612508"/>
            </a:xfrm>
            <a:noFill/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68892E3-2849-3C53-EBD5-108630F337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017" y="1308133"/>
                <a:ext cx="4612508" cy="4612508"/>
              </a:xfrm>
              <a:prstGeom prst="ellipse">
                <a:avLst/>
              </a:prstGeom>
              <a:grpFill/>
              <a:ln w="254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glow rad="805676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3B151D4-EC65-D2FD-B8F2-618064E32AAE}"/>
                  </a:ext>
                </a:extLst>
              </p:cNvPr>
              <p:cNvSpPr/>
              <p:nvPr/>
            </p:nvSpPr>
            <p:spPr>
              <a:xfrm>
                <a:off x="203017" y="2345970"/>
                <a:ext cx="4612509" cy="2552042"/>
              </a:xfrm>
              <a:prstGeom prst="ellipse">
                <a:avLst/>
              </a:prstGeom>
              <a:grpFill/>
              <a:ln w="254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glow rad="805676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 descr="A close-up of a car's speedometer&#10;&#10;Description automatically generated with medium confidence">
              <a:extLst>
                <a:ext uri="{FF2B5EF4-FFF2-40B4-BE49-F238E27FC236}">
                  <a16:creationId xmlns:a16="http://schemas.microsoft.com/office/drawing/2014/main" id="{B3901BAE-2597-976D-B752-3DBE61C13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9701" y="2539318"/>
              <a:ext cx="4573192" cy="244397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D201E9B-FFD2-3661-4AA8-B0D9F7B6EBA4}"/>
              </a:ext>
            </a:extLst>
          </p:cNvPr>
          <p:cNvSpPr txBox="1"/>
          <p:nvPr/>
        </p:nvSpPr>
        <p:spPr>
          <a:xfrm>
            <a:off x="-2" y="183371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Sander M. Vermeulen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McCuller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Lab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California Institute of Technology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382EDAE-6EF2-63F4-328D-8EC60508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626036"/>
            <a:ext cx="2231964" cy="22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Heuristics of Holographic Quantum Gravity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6667D-F946-7806-9B89-82406CC844D7}"/>
              </a:ext>
            </a:extLst>
          </p:cNvPr>
          <p:cNvSpPr txBox="1"/>
          <p:nvPr/>
        </p:nvSpPr>
        <p:spPr>
          <a:xfrm>
            <a:off x="5807905" y="1443750"/>
            <a:ext cx="176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Holography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92C52D-A5D3-58DA-0856-EC72F4D0187C}"/>
              </a:ext>
            </a:extLst>
          </p:cNvPr>
          <p:cNvSpPr txBox="1"/>
          <p:nvPr/>
        </p:nvSpPr>
        <p:spPr>
          <a:xfrm>
            <a:off x="2625719" y="1575148"/>
            <a:ext cx="74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DA5048-D212-B5B7-5CCB-9263FB88D070}"/>
              </a:ext>
            </a:extLst>
          </p:cNvPr>
          <p:cNvSpPr txBox="1"/>
          <p:nvPr/>
        </p:nvSpPr>
        <p:spPr>
          <a:xfrm>
            <a:off x="3883903" y="1521059"/>
            <a:ext cx="164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Stat. Mech.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3A0022A-00B5-2DE1-56E0-71C1ADAFBABA}"/>
              </a:ext>
            </a:extLst>
          </p:cNvPr>
          <p:cNvCxnSpPr>
            <a:cxnSpLocks/>
          </p:cNvCxnSpPr>
          <p:nvPr/>
        </p:nvCxnSpPr>
        <p:spPr>
          <a:xfrm>
            <a:off x="2956001" y="2131082"/>
            <a:ext cx="0" cy="76647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10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4DA061-B2EB-8D9A-A49B-F834682BE41E}"/>
              </a:ext>
            </a:extLst>
          </p:cNvPr>
          <p:cNvCxnSpPr>
            <a:cxnSpLocks/>
          </p:cNvCxnSpPr>
          <p:nvPr/>
        </p:nvCxnSpPr>
        <p:spPr>
          <a:xfrm>
            <a:off x="4768963" y="2073917"/>
            <a:ext cx="214522" cy="929969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0DE25C1-8330-1435-2A7E-4F86A6E1D1C1}"/>
              </a:ext>
            </a:extLst>
          </p:cNvPr>
          <p:cNvCxnSpPr>
            <a:cxnSpLocks/>
          </p:cNvCxnSpPr>
          <p:nvPr/>
        </p:nvCxnSpPr>
        <p:spPr>
          <a:xfrm flipH="1">
            <a:off x="6296557" y="2010970"/>
            <a:ext cx="263269" cy="931325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105F86F-C18B-EAA8-719D-4800DCFF63BD}"/>
              </a:ext>
            </a:extLst>
          </p:cNvPr>
          <p:cNvGrpSpPr/>
          <p:nvPr/>
        </p:nvGrpSpPr>
        <p:grpSpPr>
          <a:xfrm>
            <a:off x="7721281" y="1398251"/>
            <a:ext cx="4203415" cy="4203414"/>
            <a:chOff x="203017" y="1308133"/>
            <a:chExt cx="4612509" cy="4612508"/>
          </a:xfrm>
          <a:noFill/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346988-FAB8-0A0A-4BF4-A67297E42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3017" y="1308133"/>
              <a:ext cx="4612508" cy="4612508"/>
            </a:xfrm>
            <a:prstGeom prst="ellipse">
              <a:avLst/>
            </a:prstGeom>
            <a:grpFill/>
            <a:ln w="158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05676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5D0FC7-4AEB-69B2-B743-C807FEEAE034}"/>
                </a:ext>
              </a:extLst>
            </p:cNvPr>
            <p:cNvSpPr/>
            <p:nvPr/>
          </p:nvSpPr>
          <p:spPr>
            <a:xfrm>
              <a:off x="203017" y="2345970"/>
              <a:ext cx="4612509" cy="2552042"/>
            </a:xfrm>
            <a:prstGeom prst="ellipse">
              <a:avLst/>
            </a:prstGeom>
            <a:grpFill/>
            <a:ln w="158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05676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 descr="A close-up of a car's speedometer&#10;&#10;Description automatically generated with medium confidence">
            <a:extLst>
              <a:ext uri="{FF2B5EF4-FFF2-40B4-BE49-F238E27FC236}">
                <a16:creationId xmlns:a16="http://schemas.microsoft.com/office/drawing/2014/main" id="{03046FD3-D9BD-D440-CBC3-EB85350B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444" y="2280007"/>
            <a:ext cx="3817408" cy="204007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7F2F34-0E8D-255C-ADF5-32CFB021E2D8}"/>
              </a:ext>
            </a:extLst>
          </p:cNvPr>
          <p:cNvGrpSpPr/>
          <p:nvPr/>
        </p:nvGrpSpPr>
        <p:grpSpPr>
          <a:xfrm>
            <a:off x="183965" y="1482002"/>
            <a:ext cx="11718104" cy="4408047"/>
            <a:chOff x="183965" y="1482002"/>
            <a:chExt cx="11718104" cy="440804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5F9CAC-E27A-1DC7-D851-4C67F080DEAB}"/>
                </a:ext>
              </a:extLst>
            </p:cNvPr>
            <p:cNvGrpSpPr/>
            <p:nvPr/>
          </p:nvGrpSpPr>
          <p:grpSpPr>
            <a:xfrm>
              <a:off x="9987143" y="2307446"/>
              <a:ext cx="1751709" cy="1184305"/>
              <a:chOff x="3939363" y="721941"/>
              <a:chExt cx="2820216" cy="1906709"/>
            </a:xfrm>
          </p:grpSpPr>
          <p:sp>
            <p:nvSpPr>
              <p:cNvPr id="38" name="Can 37">
                <a:extLst>
                  <a:ext uri="{FF2B5EF4-FFF2-40B4-BE49-F238E27FC236}">
                    <a16:creationId xmlns:a16="http://schemas.microsoft.com/office/drawing/2014/main" id="{18DF12E4-F887-888E-1DEF-5EFE4F4F0157}"/>
                  </a:ext>
                </a:extLst>
              </p:cNvPr>
              <p:cNvSpPr/>
              <p:nvPr/>
            </p:nvSpPr>
            <p:spPr>
              <a:xfrm rot="13503786">
                <a:off x="5724130" y="822660"/>
                <a:ext cx="1136168" cy="934730"/>
              </a:xfrm>
              <a:prstGeom prst="can">
                <a:avLst>
                  <a:gd name="adj" fmla="val 50000"/>
                </a:avLst>
              </a:prstGeom>
              <a:noFill/>
              <a:ln w="19050">
                <a:solidFill>
                  <a:schemeClr val="tx1">
                    <a:alpha val="54000"/>
                  </a:schemeClr>
                </a:solidFill>
                <a:prstDash val="dash"/>
              </a:ln>
              <a:effectLst>
                <a:glow rad="252906">
                  <a:srgbClr val="FF40FF">
                    <a:alpha val="57000"/>
                  </a:srgbClr>
                </a:glow>
                <a:softEdge rad="0"/>
              </a:effectLst>
              <a:scene3d>
                <a:camera prst="isometricOffAxis2Left">
                  <a:rot lat="21238449" lon="19014430" rev="2073845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9ADA109-B4D1-862C-E6AF-6F4A63A890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363" y="1360910"/>
                <a:ext cx="2223390" cy="1267740"/>
              </a:xfrm>
              <a:prstGeom prst="line">
                <a:avLst/>
              </a:prstGeom>
              <a:ln w="0" cap="rnd">
                <a:solidFill>
                  <a:srgbClr val="FF0000">
                    <a:alpha val="86934"/>
                  </a:srgbClr>
                </a:solidFill>
                <a:round/>
              </a:ln>
              <a:effectLst>
                <a:glow rad="435279">
                  <a:srgbClr val="FF40FF">
                    <a:alpha val="42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C285AA-F26C-54FA-D5B7-3AF6F7164293}"/>
                </a:ext>
              </a:extLst>
            </p:cNvPr>
            <p:cNvGrpSpPr/>
            <p:nvPr/>
          </p:nvGrpSpPr>
          <p:grpSpPr>
            <a:xfrm>
              <a:off x="183965" y="1482002"/>
              <a:ext cx="11718104" cy="4408047"/>
              <a:chOff x="183965" y="1482002"/>
              <a:chExt cx="11718104" cy="440804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36D4C53-DDA1-09BC-D5EF-0F5618CF34D8}"/>
                  </a:ext>
                </a:extLst>
              </p:cNvPr>
              <p:cNvGrpSpPr/>
              <p:nvPr/>
            </p:nvGrpSpPr>
            <p:grpSpPr>
              <a:xfrm>
                <a:off x="10180148" y="2784469"/>
                <a:ext cx="1721921" cy="971419"/>
                <a:chOff x="10180148" y="2784469"/>
                <a:chExt cx="1721921" cy="971419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EE3B3E8-ED60-BB6B-89EC-9D7B12848B5F}"/>
                    </a:ext>
                  </a:extLst>
                </p:cNvPr>
                <p:cNvGrpSpPr/>
                <p:nvPr/>
              </p:nvGrpSpPr>
              <p:grpSpPr>
                <a:xfrm>
                  <a:off x="10180148" y="2784469"/>
                  <a:ext cx="1721921" cy="971419"/>
                  <a:chOff x="3572319" y="4850126"/>
                  <a:chExt cx="2977131" cy="1679544"/>
                </a:xfrm>
              </p:grpSpPr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6F7EB38E-DA58-C300-6CC4-671056DF43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72319" y="4850126"/>
                    <a:ext cx="2977131" cy="1679544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prstDash val="solid"/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70B5062C-C618-43F2-8195-315237FD56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72319" y="5275794"/>
                    <a:ext cx="2188119" cy="1250262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prstDash val="solid"/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7CAB95A4-852A-1A68-2CB7-4CE2B54EC4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66747" y="3077615"/>
                  <a:ext cx="319597" cy="213065"/>
                </a:xfrm>
                <a:prstGeom prst="rect">
                  <a:avLst/>
                </a:prstGeom>
              </p:spPr>
            </p:pic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1890C66-372E-2938-E33D-43B29D520E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2929" y="1943668"/>
                <a:ext cx="0" cy="1060218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97C763A-788A-364E-5926-5228B0F5391E}"/>
                  </a:ext>
                </a:extLst>
              </p:cNvPr>
              <p:cNvSpPr txBox="1"/>
              <p:nvPr/>
            </p:nvSpPr>
            <p:spPr>
              <a:xfrm>
                <a:off x="1067677" y="1482002"/>
                <a:ext cx="12158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Gravity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ADE87E-B37D-94A6-7F6E-31BFBC915174}"/>
                  </a:ext>
                </a:extLst>
              </p:cNvPr>
              <p:cNvGrpSpPr/>
              <p:nvPr/>
            </p:nvGrpSpPr>
            <p:grpSpPr>
              <a:xfrm>
                <a:off x="1374705" y="4247528"/>
                <a:ext cx="4046287" cy="859133"/>
                <a:chOff x="1910376" y="4552204"/>
                <a:chExt cx="4046287" cy="859133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3DAA3197-2E47-4388-F644-5D7E7BEDB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0376" y="4981770"/>
                  <a:ext cx="531647" cy="0"/>
                </a:xfrm>
                <a:prstGeom prst="straightConnector1">
                  <a:avLst/>
                </a:prstGeom>
                <a:ln w="508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C2D7B87-BAEA-DE4C-AEA9-3A436915D2F2}"/>
                    </a:ext>
                  </a:extLst>
                </p:cNvPr>
                <p:cNvGrpSpPr/>
                <p:nvPr/>
              </p:nvGrpSpPr>
              <p:grpSpPr>
                <a:xfrm>
                  <a:off x="2763627" y="4552204"/>
                  <a:ext cx="3193036" cy="859133"/>
                  <a:chOff x="2763627" y="4552204"/>
                  <a:chExt cx="3193036" cy="859133"/>
                </a:xfrm>
              </p:grpSpPr>
              <p:pic>
                <p:nvPicPr>
                  <p:cNvPr id="33" name="Graphic 32">
                    <a:extLst>
                      <a:ext uri="{FF2B5EF4-FFF2-40B4-BE49-F238E27FC236}">
                        <a16:creationId xmlns:a16="http://schemas.microsoft.com/office/drawing/2014/main" id="{DEA04328-8340-ECB3-097E-E310C3A2A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16420" y="4643397"/>
                    <a:ext cx="2887450" cy="676746"/>
                  </a:xfrm>
                  <a:prstGeom prst="rect">
                    <a:avLst/>
                  </a:prstGeom>
                </p:spPr>
              </p:pic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897A9965-5B50-681D-702F-7BB5279A252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63627" y="4552204"/>
                    <a:ext cx="3193036" cy="859133"/>
                  </a:xfrm>
                  <a:prstGeom prst="rect">
                    <a:avLst/>
                  </a:prstGeom>
                  <a:noFill/>
                  <a:ln w="12700">
                    <a:solidFill>
                      <a:srgbClr val="FF40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3EA5A5E2-5454-067C-4405-6933A0EA9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14346" y="5411337"/>
                <a:ext cx="2393559" cy="478712"/>
              </a:xfrm>
              <a:prstGeom prst="rect">
                <a:avLst/>
              </a:prstGeom>
            </p:spPr>
          </p:pic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001D393C-99E0-7F06-7F77-C9E4766C6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83965" y="2659898"/>
                <a:ext cx="1656522" cy="1060755"/>
              </a:xfrm>
              <a:prstGeom prst="rect">
                <a:avLst/>
              </a:prstGeom>
            </p:spPr>
          </p:pic>
        </p:grp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C670D768-D442-8B90-F29D-41B0D96A50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34854" y="2659898"/>
            <a:ext cx="5071732" cy="10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Light cone fluctuations accumulate like a random walk</a:t>
            </a:r>
            <a:endParaRPr lang="en-NL" sz="3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A13E94C-15FE-9D8C-7853-C626969BA11E}"/>
              </a:ext>
            </a:extLst>
          </p:cNvPr>
          <p:cNvGrpSpPr/>
          <p:nvPr/>
        </p:nvGrpSpPr>
        <p:grpSpPr>
          <a:xfrm>
            <a:off x="1690135" y="1034317"/>
            <a:ext cx="5767252" cy="4377880"/>
            <a:chOff x="496451" y="978202"/>
            <a:chExt cx="5767252" cy="43778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54EB44-5F4C-5489-B1F0-C9C95C81F6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451" y="5356082"/>
              <a:ext cx="5429357" cy="0"/>
            </a:xfrm>
            <a:prstGeom prst="line">
              <a:avLst/>
            </a:prstGeom>
            <a:ln w="15875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63F5CF1-1270-60D5-691B-AC76414964AB}"/>
                </a:ext>
              </a:extLst>
            </p:cNvPr>
            <p:cNvSpPr txBox="1"/>
            <p:nvPr/>
          </p:nvSpPr>
          <p:spPr>
            <a:xfrm>
              <a:off x="5645441" y="5044370"/>
              <a:ext cx="6182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space</a:t>
              </a:r>
              <a:endParaRPr lang="en-NL" sz="12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67C715F-362A-1C5C-1C3A-D162EF5E957C}"/>
                </a:ext>
              </a:extLst>
            </p:cNvPr>
            <p:cNvGrpSpPr/>
            <p:nvPr/>
          </p:nvGrpSpPr>
          <p:grpSpPr>
            <a:xfrm>
              <a:off x="820638" y="978202"/>
              <a:ext cx="4780984" cy="4377880"/>
              <a:chOff x="820638" y="978202"/>
              <a:chExt cx="4780984" cy="437788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59B35A7-5995-E6DF-FDCF-2DE24FD3649A}"/>
                  </a:ext>
                </a:extLst>
              </p:cNvPr>
              <p:cNvGrpSpPr/>
              <p:nvPr/>
            </p:nvGrpSpPr>
            <p:grpSpPr>
              <a:xfrm>
                <a:off x="820638" y="1987777"/>
                <a:ext cx="4780983" cy="3366002"/>
                <a:chOff x="677097" y="2009869"/>
                <a:chExt cx="5078356" cy="3575365"/>
              </a:xfrm>
            </p:grpSpPr>
            <p:sp>
              <p:nvSpPr>
                <p:cNvPr id="73" name="Flowchart: Merge 72">
                  <a:extLst>
                    <a:ext uri="{FF2B5EF4-FFF2-40B4-BE49-F238E27FC236}">
                      <a16:creationId xmlns:a16="http://schemas.microsoft.com/office/drawing/2014/main" id="{C98B77A5-CEA9-BE9B-5D2C-5D261918D8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7609" y="2009869"/>
                  <a:ext cx="4020919" cy="3555525"/>
                </a:xfrm>
                <a:prstGeom prst="flowChartMerge">
                  <a:avLst/>
                </a:prstGeom>
                <a:solidFill>
                  <a:srgbClr val="FCFF91">
                    <a:alpha val="80000"/>
                  </a:srgb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2" name="Flowchart: Merge 71">
                  <a:extLst>
                    <a:ext uri="{FF2B5EF4-FFF2-40B4-BE49-F238E27FC236}">
                      <a16:creationId xmlns:a16="http://schemas.microsoft.com/office/drawing/2014/main" id="{34894A36-E08E-4131-E03B-D70D47C2ED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7097" y="2705506"/>
                  <a:ext cx="5078356" cy="2879728"/>
                </a:xfrm>
                <a:prstGeom prst="flowChartMerge">
                  <a:avLst/>
                </a:prstGeom>
                <a:solidFill>
                  <a:srgbClr val="FCFF91">
                    <a:alpha val="80000"/>
                  </a:srgb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1" name="Flowchart: Merge 70">
                  <a:extLst>
                    <a:ext uri="{FF2B5EF4-FFF2-40B4-BE49-F238E27FC236}">
                      <a16:creationId xmlns:a16="http://schemas.microsoft.com/office/drawing/2014/main" id="{5BF453B0-AEEC-CEED-2BAD-C14A369EA6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39454" y="3429000"/>
                  <a:ext cx="2953642" cy="2156234"/>
                </a:xfrm>
                <a:prstGeom prst="flowChartMerge">
                  <a:avLst/>
                </a:prstGeom>
                <a:solidFill>
                  <a:srgbClr val="FCFF91">
                    <a:alpha val="80000"/>
                  </a:srgb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8" name="Flowchart: Merge 67">
                  <a:extLst>
                    <a:ext uri="{FF2B5EF4-FFF2-40B4-BE49-F238E27FC236}">
                      <a16:creationId xmlns:a16="http://schemas.microsoft.com/office/drawing/2014/main" id="{44400305-7CC6-A3AA-D773-5C45DD17D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18777" y="4144361"/>
                  <a:ext cx="1619069" cy="1439140"/>
                </a:xfrm>
                <a:prstGeom prst="flowChartMerge">
                  <a:avLst/>
                </a:prstGeom>
                <a:solidFill>
                  <a:srgbClr val="FCFF91">
                    <a:alpha val="80000"/>
                  </a:srgb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8" name="Flowchart: Merge 37">
                  <a:extLst>
                    <a:ext uri="{FF2B5EF4-FFF2-40B4-BE49-F238E27FC236}">
                      <a16:creationId xmlns:a16="http://schemas.microsoft.com/office/drawing/2014/main" id="{5AEE0DB0-55F5-A0A7-FF14-5D21A290EA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13012" y="4856618"/>
                  <a:ext cx="1406526" cy="728616"/>
                </a:xfrm>
                <a:prstGeom prst="flowChartMerge">
                  <a:avLst/>
                </a:prstGeom>
                <a:solidFill>
                  <a:srgbClr val="FCFF91">
                    <a:alpha val="80000"/>
                  </a:srgb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>
                    <a:latin typeface="Cambria" panose="02040503050406030204" pitchFamily="18" charset="0"/>
                  </a:endParaRPr>
                </a:p>
              </p:txBody>
            </p:sp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0497369-A9F8-B09D-E8F6-A60391C12C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1130" y="1255297"/>
                <a:ext cx="0" cy="4053793"/>
              </a:xfrm>
              <a:prstGeom prst="line">
                <a:avLst/>
              </a:prstGeom>
              <a:ln w="15875">
                <a:solidFill>
                  <a:schemeClr val="bg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CA89D2-2656-1BBA-2AD7-140B6E9E7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1130" y="4667831"/>
                <a:ext cx="662082" cy="688251"/>
              </a:xfrm>
              <a:prstGeom prst="line">
                <a:avLst/>
              </a:prstGeom>
              <a:ln w="50800">
                <a:solidFill>
                  <a:srgbClr val="FF40FF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3CF3227-35C8-C5F4-198B-2502D2813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3212" y="3997280"/>
                <a:ext cx="111380" cy="670551"/>
              </a:xfrm>
              <a:prstGeom prst="line">
                <a:avLst/>
              </a:prstGeom>
              <a:ln w="50800">
                <a:solidFill>
                  <a:srgbClr val="FF40FF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50A4BDE-85D4-738F-88C9-E3224C804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4592" y="3323808"/>
                <a:ext cx="616881" cy="673472"/>
              </a:xfrm>
              <a:prstGeom prst="line">
                <a:avLst/>
              </a:prstGeom>
              <a:ln w="50800">
                <a:solidFill>
                  <a:srgbClr val="FF40FF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DE46964-0405-1026-0D9A-B672F33F14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1473" y="2650337"/>
                <a:ext cx="1000149" cy="673472"/>
              </a:xfrm>
              <a:prstGeom prst="line">
                <a:avLst/>
              </a:prstGeom>
              <a:ln w="50800">
                <a:solidFill>
                  <a:srgbClr val="FF40FF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1344D86-3A1B-7C88-E7A7-63D438D8C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6137" y="1987777"/>
                <a:ext cx="505484" cy="654903"/>
              </a:xfrm>
              <a:prstGeom prst="line">
                <a:avLst/>
              </a:prstGeom>
              <a:ln w="50800">
                <a:solidFill>
                  <a:srgbClr val="FF40FF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B7EB3C5-2260-189E-2BE3-738FFC4CB476}"/>
                  </a:ext>
                </a:extLst>
              </p:cNvPr>
              <p:cNvSpPr txBox="1"/>
              <p:nvPr/>
            </p:nvSpPr>
            <p:spPr>
              <a:xfrm>
                <a:off x="2920771" y="978202"/>
                <a:ext cx="5652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time</a:t>
                </a:r>
                <a:endParaRPr lang="en-NL" sz="12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9CA5BFF-B470-C9BE-9D4C-547F8AB1A27D}"/>
              </a:ext>
            </a:extLst>
          </p:cNvPr>
          <p:cNvGrpSpPr/>
          <p:nvPr/>
        </p:nvGrpSpPr>
        <p:grpSpPr>
          <a:xfrm>
            <a:off x="4404814" y="2043892"/>
            <a:ext cx="1885007" cy="3611067"/>
            <a:chOff x="3211130" y="1987777"/>
            <a:chExt cx="1885007" cy="36110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248D79-1B5C-8D92-2CC4-76397260E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1130" y="5352148"/>
              <a:ext cx="1885007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olid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B9BE2F1-7D79-37A9-F09E-9AFC4CF2CE23}"/>
                </a:ext>
              </a:extLst>
            </p:cNvPr>
            <p:cNvCxnSpPr>
              <a:cxnSpLocks/>
            </p:cNvCxnSpPr>
            <p:nvPr/>
          </p:nvCxnSpPr>
          <p:spPr>
            <a:xfrm>
              <a:off x="5096137" y="1987777"/>
              <a:ext cx="0" cy="3611067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Graphic 109">
            <a:extLst>
              <a:ext uri="{FF2B5EF4-FFF2-40B4-BE49-F238E27FC236}">
                <a16:creationId xmlns:a16="http://schemas.microsoft.com/office/drawing/2014/main" id="{465A8E32-4D1C-2716-728C-DDC8EC7B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2027" y="5603994"/>
            <a:ext cx="2076450" cy="42862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A723B3B7-C8E2-B2EC-459E-33FCEBA12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2352" y="3954135"/>
            <a:ext cx="1104900" cy="80962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693DEFDC-0E7B-278C-A4F0-74C73E4B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2352" y="2785963"/>
            <a:ext cx="1028700" cy="33337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4782C7A-90AA-B7AD-24E3-2444BF2C63D9}"/>
              </a:ext>
            </a:extLst>
          </p:cNvPr>
          <p:cNvSpPr txBox="1"/>
          <p:nvPr/>
        </p:nvSpPr>
        <p:spPr>
          <a:xfrm>
            <a:off x="8040710" y="2181667"/>
            <a:ext cx="1825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Step size: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E5A1CB6-2319-2A3D-66D2-7CACD3AE12D9}"/>
              </a:ext>
            </a:extLst>
          </p:cNvPr>
          <p:cNvSpPr txBox="1"/>
          <p:nvPr/>
        </p:nvSpPr>
        <p:spPr>
          <a:xfrm>
            <a:off x="8040710" y="3523248"/>
            <a:ext cx="2601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Number of steps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0AEABC9-32A7-E06C-D2C3-D90953D38BB3}"/>
              </a:ext>
            </a:extLst>
          </p:cNvPr>
          <p:cNvSpPr txBox="1"/>
          <p:nvPr/>
        </p:nvSpPr>
        <p:spPr>
          <a:xfrm>
            <a:off x="4183107" y="5607838"/>
            <a:ext cx="1767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Total length: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D0616-47D6-2D58-A0E6-F66EF470362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Planck-scale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andom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 walk noise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0E6AF43-C3F3-355D-B19E-84FD605F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BC80C60-589A-CE51-4B34-070D3A9D22F1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11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0E00BD-5F42-0207-771F-5A4D1FF58C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9955" y="5634089"/>
            <a:ext cx="1857372" cy="3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9AB13-46B5-26A3-36AD-3EBF9EB0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33" y="2397036"/>
            <a:ext cx="7369787" cy="413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Space-time fluctuations: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Pixellon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 Model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12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8B5EC-D58B-FB89-1A11-EBDFA6D52464}"/>
              </a:ext>
            </a:extLst>
          </p:cNvPr>
          <p:cNvSpPr txBox="1"/>
          <p:nvPr/>
        </p:nvSpPr>
        <p:spPr>
          <a:xfrm>
            <a:off x="138544" y="754893"/>
            <a:ext cx="957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Associate a stochastic scalar field to holographic degrees of freedom: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9D5098-8EE9-F766-5949-0A9CBDF9E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303" y="1592944"/>
            <a:ext cx="5576918" cy="6735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772AFB-358B-F23D-ADD9-A9D11A70E1D9}"/>
              </a:ext>
            </a:extLst>
          </p:cNvPr>
          <p:cNvSpPr txBox="1"/>
          <p:nvPr/>
        </p:nvSpPr>
        <p:spPr>
          <a:xfrm>
            <a:off x="124691" y="16650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field gravitates, perturbing the metric: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7D1E035-02D3-FEE0-6946-17041CC61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9632" y="788799"/>
            <a:ext cx="1051983" cy="4000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B9B824-3DBC-7005-4FD3-A3CF2810F485}"/>
              </a:ext>
            </a:extLst>
          </p:cNvPr>
          <p:cNvSpPr txBox="1"/>
          <p:nvPr/>
        </p:nvSpPr>
        <p:spPr>
          <a:xfrm>
            <a:off x="538480" y="2853868"/>
            <a:ext cx="331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IFO signal spectrum: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75080EA-489C-438D-BEE1-9E48EA09D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1620" y="3888960"/>
            <a:ext cx="1375367" cy="6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8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Pixellon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 Model: LIGO constraints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13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80B51-89AF-5C20-8DAF-D06BE390B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9" t="5445" r="50165" b="72494"/>
          <a:stretch/>
        </p:blipFill>
        <p:spPr>
          <a:xfrm>
            <a:off x="4602259" y="1789874"/>
            <a:ext cx="6963532" cy="4849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F46DB89-61C4-A442-2D78-95D640790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481" y="4623713"/>
            <a:ext cx="1092199" cy="3429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4F3D438-6F75-6B0C-CBEA-27606EB75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481" y="3280865"/>
            <a:ext cx="838200" cy="342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3C11A3-DDF7-E594-451C-EF4BB020CF36}"/>
              </a:ext>
            </a:extLst>
          </p:cNvPr>
          <p:cNvSpPr txBox="1"/>
          <p:nvPr/>
        </p:nvSpPr>
        <p:spPr>
          <a:xfrm>
            <a:off x="531939" y="1633983"/>
            <a:ext cx="3612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‘Low’-frequency LIGO constraints:</a:t>
            </a:r>
            <a:endParaRPr lang="en-US" sz="36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417F3A-B26F-16B8-C4D9-D1F6C9A8829F}"/>
              </a:ext>
            </a:extLst>
          </p:cNvPr>
          <p:cNvSpPr txBox="1"/>
          <p:nvPr/>
        </p:nvSpPr>
        <p:spPr>
          <a:xfrm>
            <a:off x="1819796" y="3221482"/>
            <a:ext cx="244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(with IR cut-off)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59C71B-4088-DA00-AB5D-9C9ECA2CB8C8}"/>
              </a:ext>
            </a:extLst>
          </p:cNvPr>
          <p:cNvSpPr txBox="1"/>
          <p:nvPr/>
        </p:nvSpPr>
        <p:spPr>
          <a:xfrm>
            <a:off x="1799468" y="4564331"/>
            <a:ext cx="275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(without IR cut-off)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6C0BB3-4CCB-EFFC-11AD-CE89CB35B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4906" y="854950"/>
            <a:ext cx="3612856" cy="8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7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21183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</a:rPr>
              <a:t>Laser Interferometry &amp; Photon Counting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C48EDD-52A7-DD61-8400-A080281F95F9}"/>
              </a:ext>
            </a:extLst>
          </p:cNvPr>
          <p:cNvSpPr/>
          <p:nvPr/>
        </p:nvSpPr>
        <p:spPr>
          <a:xfrm>
            <a:off x="9003096" y="1669856"/>
            <a:ext cx="2476499" cy="594698"/>
          </a:xfrm>
          <a:prstGeom prst="rect">
            <a:avLst/>
          </a:prstGeom>
          <a:noFill/>
          <a:ln w="127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Laser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interferometry: measuring phase modulations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5B6052-FE6A-7258-C4A2-E1DB406CB779}"/>
              </a:ext>
            </a:extLst>
          </p:cNvPr>
          <p:cNvGrpSpPr/>
          <p:nvPr/>
        </p:nvGrpSpPr>
        <p:grpSpPr>
          <a:xfrm>
            <a:off x="6035355" y="1718276"/>
            <a:ext cx="5278615" cy="546277"/>
            <a:chOff x="5270035" y="2171024"/>
            <a:chExt cx="5278615" cy="54627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254E19-A6C2-BED2-AA2A-2E7A18AB5CAE}"/>
                </a:ext>
              </a:extLst>
            </p:cNvPr>
            <p:cNvSpPr txBox="1"/>
            <p:nvPr/>
          </p:nvSpPr>
          <p:spPr>
            <a:xfrm>
              <a:off x="5270035" y="2171024"/>
              <a:ext cx="2023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Perturbations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415BA3C3-1FC7-2828-BF88-65A38D3CC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64397" y="2207180"/>
              <a:ext cx="1752081" cy="389351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0BBC0205-2043-EFF1-DE10-6FF13477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97974" y="2201808"/>
              <a:ext cx="550676" cy="51549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16A472-75B9-73F5-442A-50FBCA1BBBC8}"/>
                </a:ext>
              </a:extLst>
            </p:cNvPr>
            <p:cNvSpPr txBox="1"/>
            <p:nvPr/>
          </p:nvSpPr>
          <p:spPr>
            <a:xfrm>
              <a:off x="9215666" y="2190447"/>
              <a:ext cx="637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or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B7EE243-8A17-CA50-20CE-FFF6B8EF2759}"/>
              </a:ext>
            </a:extLst>
          </p:cNvPr>
          <p:cNvGrpSpPr/>
          <p:nvPr/>
        </p:nvGrpSpPr>
        <p:grpSpPr>
          <a:xfrm>
            <a:off x="2921979" y="980941"/>
            <a:ext cx="2444029" cy="1652374"/>
            <a:chOff x="3939364" y="721941"/>
            <a:chExt cx="2820216" cy="190670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B2F1D8-FD10-921D-092C-EAA317150AB4}"/>
                </a:ext>
              </a:extLst>
            </p:cNvPr>
            <p:cNvGrpSpPr/>
            <p:nvPr/>
          </p:nvGrpSpPr>
          <p:grpSpPr>
            <a:xfrm>
              <a:off x="3939364" y="721941"/>
              <a:ext cx="2820216" cy="1906709"/>
              <a:chOff x="3939364" y="721941"/>
              <a:chExt cx="2820216" cy="1906709"/>
            </a:xfrm>
          </p:grpSpPr>
          <p:sp>
            <p:nvSpPr>
              <p:cNvPr id="46" name="Can 45">
                <a:extLst>
                  <a:ext uri="{FF2B5EF4-FFF2-40B4-BE49-F238E27FC236}">
                    <a16:creationId xmlns:a16="http://schemas.microsoft.com/office/drawing/2014/main" id="{7C1D2D7D-1EB9-3D0B-875B-6A29F5BE5B70}"/>
                  </a:ext>
                </a:extLst>
              </p:cNvPr>
              <p:cNvSpPr/>
              <p:nvPr/>
            </p:nvSpPr>
            <p:spPr>
              <a:xfrm rot="13503786">
                <a:off x="5724131" y="822659"/>
                <a:ext cx="1136168" cy="934731"/>
              </a:xfrm>
              <a:prstGeom prst="can">
                <a:avLst>
                  <a:gd name="adj" fmla="val 50000"/>
                </a:avLst>
              </a:prstGeom>
              <a:noFill/>
              <a:ln w="19050">
                <a:solidFill>
                  <a:schemeClr val="tx1">
                    <a:alpha val="54000"/>
                  </a:schemeClr>
                </a:solidFill>
                <a:prstDash val="dash"/>
              </a:ln>
              <a:effectLst>
                <a:glow rad="252906">
                  <a:srgbClr val="FF40FF">
                    <a:alpha val="57000"/>
                  </a:srgbClr>
                </a:glow>
                <a:softEdge rad="0"/>
              </a:effectLst>
              <a:scene3d>
                <a:camera prst="isometricOffAxis2Left">
                  <a:rot lat="21238449" lon="19014430" rev="2073845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5D577C4-4C42-3DD8-0DB4-CA1989238F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9364" y="1360911"/>
                <a:ext cx="2223389" cy="1267739"/>
              </a:xfrm>
              <a:prstGeom prst="line">
                <a:avLst/>
              </a:prstGeom>
              <a:ln w="0" cap="rnd">
                <a:solidFill>
                  <a:srgbClr val="FF0000">
                    <a:alpha val="86934"/>
                  </a:srgbClr>
                </a:solidFill>
                <a:round/>
              </a:ln>
              <a:effectLst>
                <a:glow rad="435279">
                  <a:srgbClr val="FF40FF">
                    <a:alpha val="42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Freeform: Shape 47">
              <a:extLst>
                <a:ext uri="{FF2B5EF4-FFF2-40B4-BE49-F238E27FC236}">
                  <a16:creationId xmlns:a16="http://schemas.microsoft.com/office/drawing/2014/main" id="{1947BA5E-DAF6-60EC-9453-C572B40797D4}"/>
                </a:ext>
              </a:extLst>
            </p:cNvPr>
            <p:cNvSpPr/>
            <p:nvPr/>
          </p:nvSpPr>
          <p:spPr>
            <a:xfrm rot="2700000">
              <a:off x="4108853" y="1006493"/>
              <a:ext cx="1039520" cy="682102"/>
            </a:xfrm>
            <a:custGeom>
              <a:avLst/>
              <a:gdLst>
                <a:gd name="connsiteX0" fmla="*/ 0 w 6494106"/>
                <a:gd name="connsiteY0" fmla="*/ 750670 h 1469128"/>
                <a:gd name="connsiteX1" fmla="*/ 1436914 w 6494106"/>
                <a:gd name="connsiteY1" fmla="*/ 750670 h 1469128"/>
                <a:gd name="connsiteX2" fmla="*/ 2155372 w 6494106"/>
                <a:gd name="connsiteY2" fmla="*/ 22882 h 1469128"/>
                <a:gd name="connsiteX3" fmla="*/ 2883159 w 6494106"/>
                <a:gd name="connsiteY3" fmla="*/ 1469127 h 1469128"/>
                <a:gd name="connsiteX4" fmla="*/ 3601617 w 6494106"/>
                <a:gd name="connsiteY4" fmla="*/ 13552 h 1469128"/>
                <a:gd name="connsiteX5" fmla="*/ 4320074 w 6494106"/>
                <a:gd name="connsiteY5" fmla="*/ 1469127 h 1469128"/>
                <a:gd name="connsiteX6" fmla="*/ 5047861 w 6494106"/>
                <a:gd name="connsiteY6" fmla="*/ 13552 h 1469128"/>
                <a:gd name="connsiteX7" fmla="*/ 5421086 w 6494106"/>
                <a:gd name="connsiteY7" fmla="*/ 750670 h 1469128"/>
                <a:gd name="connsiteX8" fmla="*/ 6494106 w 6494106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1441078 h 2119947"/>
                <a:gd name="connsiteX1" fmla="*/ 1031872 w 6089064"/>
                <a:gd name="connsiteY1" fmla="*/ 1395358 h 2119947"/>
                <a:gd name="connsiteX2" fmla="*/ 1750330 w 6089064"/>
                <a:gd name="connsiteY2" fmla="*/ 667570 h 2119947"/>
                <a:gd name="connsiteX3" fmla="*/ 2478117 w 6089064"/>
                <a:gd name="connsiteY3" fmla="*/ 2113815 h 2119947"/>
                <a:gd name="connsiteX4" fmla="*/ 3196577 w 6089064"/>
                <a:gd name="connsiteY4" fmla="*/ 0 h 2119947"/>
                <a:gd name="connsiteX5" fmla="*/ 3915032 w 6089064"/>
                <a:gd name="connsiteY5" fmla="*/ 2113815 h 2119947"/>
                <a:gd name="connsiteX6" fmla="*/ 4642819 w 6089064"/>
                <a:gd name="connsiteY6" fmla="*/ 658240 h 2119947"/>
                <a:gd name="connsiteX7" fmla="*/ 5016044 w 6089064"/>
                <a:gd name="connsiteY7" fmla="*/ 1395358 h 2119947"/>
                <a:gd name="connsiteX8" fmla="*/ 6089064 w 6089064"/>
                <a:gd name="connsiteY8" fmla="*/ 1544648 h 2119947"/>
                <a:gd name="connsiteX0" fmla="*/ 0 w 6089064"/>
                <a:gd name="connsiteY0" fmla="*/ 1441896 h 2406122"/>
                <a:gd name="connsiteX1" fmla="*/ 1031872 w 6089064"/>
                <a:gd name="connsiteY1" fmla="*/ 1396176 h 2406122"/>
                <a:gd name="connsiteX2" fmla="*/ 1750330 w 6089064"/>
                <a:gd name="connsiteY2" fmla="*/ 668388 h 2406122"/>
                <a:gd name="connsiteX3" fmla="*/ 2501887 w 6089064"/>
                <a:gd name="connsiteY3" fmla="*/ 2400825 h 2406122"/>
                <a:gd name="connsiteX4" fmla="*/ 3196577 w 6089064"/>
                <a:gd name="connsiteY4" fmla="*/ 818 h 2406122"/>
                <a:gd name="connsiteX5" fmla="*/ 3915032 w 6089064"/>
                <a:gd name="connsiteY5" fmla="*/ 2114633 h 2406122"/>
                <a:gd name="connsiteX6" fmla="*/ 4642819 w 6089064"/>
                <a:gd name="connsiteY6" fmla="*/ 659058 h 2406122"/>
                <a:gd name="connsiteX7" fmla="*/ 5016044 w 6089064"/>
                <a:gd name="connsiteY7" fmla="*/ 1396176 h 2406122"/>
                <a:gd name="connsiteX8" fmla="*/ 6089064 w 6089064"/>
                <a:gd name="connsiteY8" fmla="*/ 1545466 h 2406122"/>
                <a:gd name="connsiteX0" fmla="*/ 0 w 6089064"/>
                <a:gd name="connsiteY0" fmla="*/ 1441087 h 2433696"/>
                <a:gd name="connsiteX1" fmla="*/ 1031872 w 6089064"/>
                <a:gd name="connsiteY1" fmla="*/ 1395367 h 2433696"/>
                <a:gd name="connsiteX2" fmla="*/ 1750330 w 6089064"/>
                <a:gd name="connsiteY2" fmla="*/ 667579 h 2433696"/>
                <a:gd name="connsiteX3" fmla="*/ 2501887 w 6089064"/>
                <a:gd name="connsiteY3" fmla="*/ 2400016 h 2433696"/>
                <a:gd name="connsiteX4" fmla="*/ 3196577 w 6089064"/>
                <a:gd name="connsiteY4" fmla="*/ 9 h 2433696"/>
                <a:gd name="connsiteX5" fmla="*/ 3915033 w 6089064"/>
                <a:gd name="connsiteY5" fmla="*/ 2428634 h 2433696"/>
                <a:gd name="connsiteX6" fmla="*/ 4642819 w 6089064"/>
                <a:gd name="connsiteY6" fmla="*/ 658249 h 2433696"/>
                <a:gd name="connsiteX7" fmla="*/ 5016044 w 6089064"/>
                <a:gd name="connsiteY7" fmla="*/ 1395367 h 2433696"/>
                <a:gd name="connsiteX8" fmla="*/ 6089064 w 6089064"/>
                <a:gd name="connsiteY8" fmla="*/ 1544657 h 2433696"/>
                <a:gd name="connsiteX0" fmla="*/ 0 w 6089064"/>
                <a:gd name="connsiteY0" fmla="*/ 1441085 h 2405311"/>
                <a:gd name="connsiteX1" fmla="*/ 1031872 w 6089064"/>
                <a:gd name="connsiteY1" fmla="*/ 1395365 h 2405311"/>
                <a:gd name="connsiteX2" fmla="*/ 1750330 w 6089064"/>
                <a:gd name="connsiteY2" fmla="*/ 667577 h 2405311"/>
                <a:gd name="connsiteX3" fmla="*/ 2501887 w 6089064"/>
                <a:gd name="connsiteY3" fmla="*/ 2400014 h 2405311"/>
                <a:gd name="connsiteX4" fmla="*/ 3196577 w 6089064"/>
                <a:gd name="connsiteY4" fmla="*/ 7 h 2405311"/>
                <a:gd name="connsiteX5" fmla="*/ 3932862 w 6089064"/>
                <a:gd name="connsiteY5" fmla="*/ 2374971 h 2405311"/>
                <a:gd name="connsiteX6" fmla="*/ 4642819 w 6089064"/>
                <a:gd name="connsiteY6" fmla="*/ 658247 h 2405311"/>
                <a:gd name="connsiteX7" fmla="*/ 5016044 w 6089064"/>
                <a:gd name="connsiteY7" fmla="*/ 1395365 h 2405311"/>
                <a:gd name="connsiteX8" fmla="*/ 6089064 w 6089064"/>
                <a:gd name="connsiteY8" fmla="*/ 1544655 h 240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064" h="2405311">
                  <a:moveTo>
                    <a:pt x="0" y="1441085"/>
                  </a:moveTo>
                  <a:cubicBezTo>
                    <a:pt x="703391" y="1433154"/>
                    <a:pt x="740150" y="1524283"/>
                    <a:pt x="1031872" y="1395365"/>
                  </a:cubicBezTo>
                  <a:cubicBezTo>
                    <a:pt x="1323594" y="1266447"/>
                    <a:pt x="1505328" y="500136"/>
                    <a:pt x="1750330" y="667577"/>
                  </a:cubicBezTo>
                  <a:cubicBezTo>
                    <a:pt x="1995332" y="835018"/>
                    <a:pt x="2260846" y="2511276"/>
                    <a:pt x="2501887" y="2400014"/>
                  </a:cubicBezTo>
                  <a:cubicBezTo>
                    <a:pt x="2742928" y="2288752"/>
                    <a:pt x="2958081" y="4181"/>
                    <a:pt x="3196577" y="7"/>
                  </a:cubicBezTo>
                  <a:cubicBezTo>
                    <a:pt x="3435073" y="-4167"/>
                    <a:pt x="3691822" y="2265264"/>
                    <a:pt x="3932862" y="2374971"/>
                  </a:cubicBezTo>
                  <a:cubicBezTo>
                    <a:pt x="4173902" y="2484678"/>
                    <a:pt x="4462289" y="821515"/>
                    <a:pt x="4642819" y="658247"/>
                  </a:cubicBezTo>
                  <a:cubicBezTo>
                    <a:pt x="4823349" y="494979"/>
                    <a:pt x="4775003" y="1247630"/>
                    <a:pt x="5016044" y="1395365"/>
                  </a:cubicBezTo>
                  <a:cubicBezTo>
                    <a:pt x="5257085" y="1543100"/>
                    <a:pt x="5233223" y="1520382"/>
                    <a:pt x="6089064" y="1544655"/>
                  </a:cubicBezTo>
                </a:path>
              </a:pathLst>
            </a:custGeom>
            <a:noFill/>
            <a:ln w="34925">
              <a:solidFill>
                <a:srgbClr val="FF40FF"/>
              </a:solidFill>
              <a:headEnd type="none" w="lg" len="lg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61BBF6-A1BB-A68E-608C-5A84A53E7DC1}"/>
              </a:ext>
            </a:extLst>
          </p:cNvPr>
          <p:cNvGrpSpPr/>
          <p:nvPr/>
        </p:nvGrpSpPr>
        <p:grpSpPr>
          <a:xfrm>
            <a:off x="39861" y="931925"/>
            <a:ext cx="5326147" cy="2846362"/>
            <a:chOff x="600351" y="691713"/>
            <a:chExt cx="6145953" cy="3284477"/>
          </a:xfrm>
        </p:grpSpPr>
        <p:pic>
          <p:nvPicPr>
            <p:cNvPr id="34" name="Picture 33" descr="A close-up of a car's speedometer&#10;&#10;Description automatically generated with medium confidence">
              <a:extLst>
                <a:ext uri="{FF2B5EF4-FFF2-40B4-BE49-F238E27FC236}">
                  <a16:creationId xmlns:a16="http://schemas.microsoft.com/office/drawing/2014/main" id="{4D24E012-DC1B-5582-E980-52C77F68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351" y="691713"/>
              <a:ext cx="6145953" cy="3284477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1D7B5C-E10F-0050-6381-6D5C1391E573}"/>
                </a:ext>
              </a:extLst>
            </p:cNvPr>
            <p:cNvSpPr txBox="1"/>
            <p:nvPr/>
          </p:nvSpPr>
          <p:spPr>
            <a:xfrm rot="1800000">
              <a:off x="1895572" y="2213971"/>
              <a:ext cx="1348694" cy="31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Reference arm</a:t>
              </a:r>
              <a:endParaRPr lang="en-NL" sz="11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E712F1F-ACA5-D212-7591-5EBD83A3F868}"/>
                </a:ext>
              </a:extLst>
            </p:cNvPr>
            <p:cNvSpPr txBox="1"/>
            <p:nvPr/>
          </p:nvSpPr>
          <p:spPr>
            <a:xfrm rot="19670511">
              <a:off x="4783236" y="1986007"/>
              <a:ext cx="1090418" cy="31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Signal arm</a:t>
              </a:r>
              <a:endParaRPr lang="en-NL" sz="11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15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6C589-09EA-620A-8D64-8E28A8C781DE}"/>
              </a:ext>
            </a:extLst>
          </p:cNvPr>
          <p:cNvSpPr txBox="1"/>
          <p:nvPr/>
        </p:nvSpPr>
        <p:spPr>
          <a:xfrm>
            <a:off x="6068911" y="2456470"/>
            <a:ext cx="532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odulates the power at the output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8EA5C0-B1B6-5214-CF49-23E412308977}"/>
              </a:ext>
            </a:extLst>
          </p:cNvPr>
          <p:cNvGrpSpPr/>
          <p:nvPr/>
        </p:nvGrpSpPr>
        <p:grpSpPr>
          <a:xfrm>
            <a:off x="1222197" y="4180093"/>
            <a:ext cx="10615263" cy="2263925"/>
            <a:chOff x="1222197" y="4180093"/>
            <a:chExt cx="10615263" cy="22639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43F09B3-3B1A-639C-F69F-06292EF062E2}"/>
                </a:ext>
              </a:extLst>
            </p:cNvPr>
            <p:cNvGrpSpPr/>
            <p:nvPr/>
          </p:nvGrpSpPr>
          <p:grpSpPr>
            <a:xfrm>
              <a:off x="1222197" y="4180093"/>
              <a:ext cx="10505977" cy="2263925"/>
              <a:chOff x="1222197" y="4180093"/>
              <a:chExt cx="10505977" cy="2263925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E3ADD3A-01EB-40CD-DC0B-569B3BC6C61A}"/>
                  </a:ext>
                </a:extLst>
              </p:cNvPr>
              <p:cNvSpPr/>
              <p:nvPr/>
            </p:nvSpPr>
            <p:spPr>
              <a:xfrm>
                <a:off x="10713982" y="4837545"/>
                <a:ext cx="1014192" cy="698262"/>
              </a:xfrm>
              <a:prstGeom prst="rect">
                <a:avLst/>
              </a:prstGeom>
              <a:noFill/>
              <a:ln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63CFF0-BDEC-DB9D-A431-70F84B5BAB4C}"/>
                  </a:ext>
                </a:extLst>
              </p:cNvPr>
              <p:cNvSpPr txBox="1"/>
              <p:nvPr/>
            </p:nvSpPr>
            <p:spPr>
              <a:xfrm>
                <a:off x="8448464" y="5982353"/>
                <a:ext cx="26666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>
                    <a:solidFill>
                      <a:schemeClr val="bg1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Field in signal arm</a:t>
                </a:r>
                <a:endPara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AC077477-0C8A-60FE-B227-4F9CC346F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443076" y="4958001"/>
                <a:ext cx="3732474" cy="641519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75DB580-AB23-4C8B-2F2D-2A944840C944}"/>
                  </a:ext>
                </a:extLst>
              </p:cNvPr>
              <p:cNvCxnSpPr/>
              <p:nvPr/>
            </p:nvCxnSpPr>
            <p:spPr>
              <a:xfrm>
                <a:off x="5366008" y="5400087"/>
                <a:ext cx="951159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327960-7838-562B-52C9-0C1793995C86}"/>
                  </a:ext>
                </a:extLst>
              </p:cNvPr>
              <p:cNvSpPr txBox="1"/>
              <p:nvPr/>
            </p:nvSpPr>
            <p:spPr>
              <a:xfrm>
                <a:off x="1222197" y="4180093"/>
                <a:ext cx="74367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 dirty="0">
                    <a:solidFill>
                      <a:srgbClr val="00B0F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Phase modulation of the carrier field:</a:t>
                </a:r>
              </a:p>
            </p:txBody>
          </p:sp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13D9D7EB-99E6-8E3E-957C-D23CA537DF43}"/>
                  </a:ext>
                </a:extLst>
              </p:cNvPr>
              <p:cNvSpPr/>
              <p:nvPr/>
            </p:nvSpPr>
            <p:spPr>
              <a:xfrm rot="5400000">
                <a:off x="9749536" y="4369277"/>
                <a:ext cx="283032" cy="3008011"/>
              </a:xfrm>
              <a:prstGeom prst="rightBrace">
                <a:avLst>
                  <a:gd name="adj1" fmla="val 43900"/>
                  <a:gd name="adj2" fmla="val 50000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6B85CB4-A7E4-FC52-909B-152FEAC0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07625" y="4953900"/>
              <a:ext cx="5329835" cy="72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0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>
            <a:extLst>
              <a:ext uri="{FF2B5EF4-FFF2-40B4-BE49-F238E27FC236}">
                <a16:creationId xmlns:a16="http://schemas.microsoft.com/office/drawing/2014/main" id="{91728C52-1E51-80FC-1D5F-BBEDBB2650DC}"/>
              </a:ext>
            </a:extLst>
          </p:cNvPr>
          <p:cNvSpPr txBox="1"/>
          <p:nvPr/>
        </p:nvSpPr>
        <p:spPr>
          <a:xfrm>
            <a:off x="119336" y="1700808"/>
            <a:ext cx="249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Expansion for </a:t>
            </a: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BA5E32E6-4759-3008-3ADA-DC74BC301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7528" y="1772816"/>
            <a:ext cx="914400" cy="2667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3FB3F6F-CCC4-CE07-479F-CF9B8C949D22}"/>
              </a:ext>
            </a:extLst>
          </p:cNvPr>
          <p:cNvSpPr/>
          <p:nvPr/>
        </p:nvSpPr>
        <p:spPr>
          <a:xfrm>
            <a:off x="119335" y="1700808"/>
            <a:ext cx="7924273" cy="12961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B42D7F5-5D77-DBA3-0C27-B8524FF97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854" y="2164296"/>
            <a:ext cx="7848337" cy="6955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0E6463-80CE-A9C6-AA71-60C7DF012449}"/>
              </a:ext>
            </a:extLst>
          </p:cNvPr>
          <p:cNvGrpSpPr/>
          <p:nvPr/>
        </p:nvGrpSpPr>
        <p:grpSpPr>
          <a:xfrm>
            <a:off x="6650590" y="2984629"/>
            <a:ext cx="5750977" cy="3349759"/>
            <a:chOff x="6744072" y="2973172"/>
            <a:chExt cx="5750977" cy="334975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987990-04D7-0358-BC8F-8DF46EB457FD}"/>
                </a:ext>
              </a:extLst>
            </p:cNvPr>
            <p:cNvSpPr/>
            <p:nvPr/>
          </p:nvSpPr>
          <p:spPr>
            <a:xfrm>
              <a:off x="6744072" y="3068959"/>
              <a:ext cx="5541403" cy="32539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DA8F9F1-29B7-1FA2-5489-8C0A9DD39DC9}"/>
                </a:ext>
              </a:extLst>
            </p:cNvPr>
            <p:cNvGrpSpPr/>
            <p:nvPr/>
          </p:nvGrpSpPr>
          <p:grpSpPr>
            <a:xfrm>
              <a:off x="6744072" y="3068960"/>
              <a:ext cx="5750977" cy="3178973"/>
              <a:chOff x="5760408" y="3252008"/>
              <a:chExt cx="6143199" cy="339578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412C810-CA98-8C63-411C-66554400F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408" y="6343874"/>
                <a:ext cx="5511981" cy="0"/>
              </a:xfrm>
              <a:prstGeom prst="line">
                <a:avLst/>
              </a:prstGeom>
              <a:ln w="12700">
                <a:solidFill>
                  <a:schemeClr val="bg1">
                    <a:alpha val="99000"/>
                  </a:schemeClr>
                </a:solidFill>
                <a:headEnd type="arrow"/>
                <a:tailEnd type="arrow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913DD7E-C7C4-DAFD-B60D-62F9B961F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8159" y="3252008"/>
                <a:ext cx="0" cy="3091866"/>
              </a:xfrm>
              <a:prstGeom prst="line">
                <a:avLst/>
              </a:prstGeom>
              <a:ln w="12700">
                <a:solidFill>
                  <a:schemeClr val="bg1">
                    <a:alpha val="99000"/>
                  </a:schemeClr>
                </a:solidFill>
                <a:headEnd type="arrow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39A126B-5AB9-6F71-925B-E7DAA9D6A2AB}"/>
                  </a:ext>
                </a:extLst>
              </p:cNvPr>
              <p:cNvSpPr txBox="1"/>
              <p:nvPr/>
            </p:nvSpPr>
            <p:spPr>
              <a:xfrm>
                <a:off x="10641170" y="6351899"/>
                <a:ext cx="1262437" cy="295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endParaRPr lang="en-NL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CE28A50-9305-8F84-AA4E-661DDC4E4BC6}"/>
                  </a:ext>
                </a:extLst>
              </p:cNvPr>
              <p:cNvSpPr txBox="1"/>
              <p:nvPr/>
            </p:nvSpPr>
            <p:spPr>
              <a:xfrm>
                <a:off x="6529598" y="3359604"/>
                <a:ext cx="9362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</a:t>
                </a:r>
                <a:endParaRPr lang="en-NL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B8E865F-7DAE-AF22-7B32-4798781C2493}"/>
                </a:ext>
              </a:extLst>
            </p:cNvPr>
            <p:cNvGrpSpPr/>
            <p:nvPr/>
          </p:nvGrpSpPr>
          <p:grpSpPr>
            <a:xfrm>
              <a:off x="8786717" y="2973172"/>
              <a:ext cx="3031468" cy="2984699"/>
              <a:chOff x="8786717" y="2973172"/>
              <a:chExt cx="3031468" cy="2984699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F16AECE-CE25-8738-A0C7-89E932540AB9}"/>
                  </a:ext>
                </a:extLst>
              </p:cNvPr>
              <p:cNvSpPr txBox="1"/>
              <p:nvPr/>
            </p:nvSpPr>
            <p:spPr>
              <a:xfrm>
                <a:off x="9231290" y="2973172"/>
                <a:ext cx="1341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Carrier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41B89BE-4EF5-C03B-B151-872081BAB765}"/>
                  </a:ext>
                </a:extLst>
              </p:cNvPr>
              <p:cNvGrpSpPr/>
              <p:nvPr/>
            </p:nvGrpSpPr>
            <p:grpSpPr>
              <a:xfrm>
                <a:off x="8786717" y="4112527"/>
                <a:ext cx="3031468" cy="1845344"/>
                <a:chOff x="8786717" y="4112527"/>
                <a:chExt cx="3031468" cy="1845344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E413CEA3-6D89-48A9-2DDC-8DF4174AC1B7}"/>
                    </a:ext>
                  </a:extLst>
                </p:cNvPr>
                <p:cNvSpPr txBox="1"/>
                <p:nvPr/>
              </p:nvSpPr>
              <p:spPr>
                <a:xfrm>
                  <a:off x="9855912" y="4112527"/>
                  <a:ext cx="196227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sz="2000" dirty="0">
                      <a:solidFill>
                        <a:srgbClr val="FF40FF"/>
                      </a:solidFill>
                      <a:latin typeface="Cambria" panose="0204050305040603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Signal sideband</a:t>
                  </a:r>
                  <a:endParaRPr lang="en-US" sz="2800" dirty="0">
                    <a:solidFill>
                      <a:srgbClr val="FF40FF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5113676-983B-40D5-4588-27325E268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86717" y="4534690"/>
                  <a:ext cx="17431" cy="1423181"/>
                </a:xfrm>
                <a:prstGeom prst="straightConnector1">
                  <a:avLst/>
                </a:prstGeom>
                <a:ln w="63500">
                  <a:solidFill>
                    <a:srgbClr val="FF40FF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2C478CC-DE49-2904-B209-B7C843A4A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0008" y="4543955"/>
              <a:ext cx="17309" cy="1413208"/>
            </a:xfrm>
            <a:prstGeom prst="straightConnector1">
              <a:avLst/>
            </a:prstGeom>
            <a:ln w="63500">
              <a:solidFill>
                <a:srgbClr val="FF40FF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DFB7DB9-C7EB-C1CE-6748-98279BD4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01955" y="6042589"/>
              <a:ext cx="342900" cy="203200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DCF93EC-EC16-596A-F148-4C22F62B2D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4697" y="3381780"/>
              <a:ext cx="0" cy="258164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C669A03-0DD2-F15A-CB02-D0FB5B6C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19440" y="6029877"/>
              <a:ext cx="801135" cy="2465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5EB9D6C-E4B5-28D1-D188-42B34088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340641" y="6029877"/>
              <a:ext cx="801134" cy="2433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Sideband fields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16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99829E-552F-3671-5785-2AC801BE505F}"/>
              </a:ext>
            </a:extLst>
          </p:cNvPr>
          <p:cNvGrpSpPr/>
          <p:nvPr/>
        </p:nvGrpSpPr>
        <p:grpSpPr>
          <a:xfrm>
            <a:off x="4174091" y="890728"/>
            <a:ext cx="2476500" cy="547151"/>
            <a:chOff x="4457351" y="1117972"/>
            <a:chExt cx="2476500" cy="5471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BE4139-C1D5-3006-4C47-417670B4900D}"/>
                </a:ext>
              </a:extLst>
            </p:cNvPr>
            <p:cNvSpPr>
              <a:spLocks/>
            </p:cNvSpPr>
            <p:nvPr/>
          </p:nvSpPr>
          <p:spPr>
            <a:xfrm>
              <a:off x="4457351" y="1117972"/>
              <a:ext cx="2476499" cy="547151"/>
            </a:xfrm>
            <a:prstGeom prst="rect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D75A9C49-6C00-C95F-0F1C-B0BF92CDD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457351" y="1252374"/>
              <a:ext cx="2476500" cy="3429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8AFC7-DEDB-D80A-15A2-93CF74A71FF1}"/>
              </a:ext>
            </a:extLst>
          </p:cNvPr>
          <p:cNvGrpSpPr/>
          <p:nvPr/>
        </p:nvGrpSpPr>
        <p:grpSpPr>
          <a:xfrm>
            <a:off x="216799" y="4109475"/>
            <a:ext cx="2823811" cy="936233"/>
            <a:chOff x="216799" y="4109475"/>
            <a:chExt cx="2823811" cy="93623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1D0E9E-0EDA-D4BB-9467-44A36FAD1941}"/>
                </a:ext>
              </a:extLst>
            </p:cNvPr>
            <p:cNvSpPr txBox="1"/>
            <p:nvPr/>
          </p:nvSpPr>
          <p:spPr>
            <a:xfrm>
              <a:off x="216800" y="4118363"/>
              <a:ext cx="1862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Carrier field:</a:t>
              </a:r>
              <a:endPara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EBF9A-7E78-672B-3FF1-56E09DEA00D2}"/>
                </a:ext>
              </a:extLst>
            </p:cNvPr>
            <p:cNvSpPr/>
            <p:nvPr/>
          </p:nvSpPr>
          <p:spPr>
            <a:xfrm>
              <a:off x="216799" y="4109475"/>
              <a:ext cx="2823811" cy="9362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D354C34-5121-3AEA-FE9B-371E507D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8016" y="4557280"/>
              <a:ext cx="2204247" cy="43600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49FE0B-20EB-9BF1-E5BE-F4FED59EF0ED}"/>
              </a:ext>
            </a:extLst>
          </p:cNvPr>
          <p:cNvGrpSpPr/>
          <p:nvPr/>
        </p:nvGrpSpPr>
        <p:grpSpPr>
          <a:xfrm>
            <a:off x="166088" y="5193815"/>
            <a:ext cx="5697287" cy="1293409"/>
            <a:chOff x="166088" y="5193815"/>
            <a:chExt cx="5697287" cy="12934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B62145-8E9C-B093-E89C-D1AA988D8202}"/>
                </a:ext>
              </a:extLst>
            </p:cNvPr>
            <p:cNvSpPr>
              <a:spLocks/>
            </p:cNvSpPr>
            <p:nvPr/>
          </p:nvSpPr>
          <p:spPr>
            <a:xfrm>
              <a:off x="216799" y="5206342"/>
              <a:ext cx="5646576" cy="1280882"/>
            </a:xfrm>
            <a:prstGeom prst="rect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63F999-91B0-BCB1-A5E1-F93B46406E0D}"/>
                </a:ext>
              </a:extLst>
            </p:cNvPr>
            <p:cNvSpPr txBox="1"/>
            <p:nvPr/>
          </p:nvSpPr>
          <p:spPr>
            <a:xfrm>
              <a:off x="166088" y="5193815"/>
              <a:ext cx="297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+ Signal sideband fields</a:t>
              </a:r>
              <a:endPara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CEC8049F-56FE-D1B4-A840-4B5607DD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18074" y="5606452"/>
              <a:ext cx="5155046" cy="7239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6865E9-6DEA-26F0-86BE-B8D24D56EBFB}"/>
              </a:ext>
            </a:extLst>
          </p:cNvPr>
          <p:cNvGrpSpPr/>
          <p:nvPr/>
        </p:nvGrpSpPr>
        <p:grpSpPr>
          <a:xfrm>
            <a:off x="388259" y="3417449"/>
            <a:ext cx="3314267" cy="523220"/>
            <a:chOff x="388259" y="3417449"/>
            <a:chExt cx="3314267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A218C8-FABF-A9DB-99F4-33E65ACCE958}"/>
                </a:ext>
              </a:extLst>
            </p:cNvPr>
            <p:cNvSpPr txBox="1"/>
            <p:nvPr/>
          </p:nvSpPr>
          <p:spPr>
            <a:xfrm>
              <a:off x="388259" y="3417449"/>
              <a:ext cx="526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</a:t>
              </a: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 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DA072FE-73E8-F44D-BF0A-A47DA8EB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14448" y="3490270"/>
              <a:ext cx="2788078" cy="415766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AC0079DE-0360-1EF0-13E1-D2DB2767DA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5854" y="900327"/>
            <a:ext cx="3365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3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Sideband fields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17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BE4139-C1D5-3006-4C47-417670B4900D}"/>
              </a:ext>
            </a:extLst>
          </p:cNvPr>
          <p:cNvSpPr>
            <a:spLocks/>
          </p:cNvSpPr>
          <p:nvPr/>
        </p:nvSpPr>
        <p:spPr>
          <a:xfrm>
            <a:off x="5993736" y="726892"/>
            <a:ext cx="1074675" cy="663155"/>
          </a:xfrm>
          <a:prstGeom prst="rect">
            <a:avLst/>
          </a:prstGeom>
          <a:noFill/>
          <a:ln w="127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1B7110-BD0E-1AD0-4E5C-22DA0783E63A}"/>
              </a:ext>
            </a:extLst>
          </p:cNvPr>
          <p:cNvGrpSpPr/>
          <p:nvPr/>
        </p:nvGrpSpPr>
        <p:grpSpPr>
          <a:xfrm>
            <a:off x="350685" y="4751250"/>
            <a:ext cx="2566833" cy="936233"/>
            <a:chOff x="216799" y="4109475"/>
            <a:chExt cx="2566833" cy="93623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1D0E9E-0EDA-D4BB-9467-44A36FAD1941}"/>
                </a:ext>
              </a:extLst>
            </p:cNvPr>
            <p:cNvSpPr txBox="1"/>
            <p:nvPr/>
          </p:nvSpPr>
          <p:spPr>
            <a:xfrm>
              <a:off x="216800" y="4118363"/>
              <a:ext cx="1862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Carrier field:</a:t>
              </a:r>
              <a:endPara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EBF9A-7E78-672B-3FF1-56E09DEA00D2}"/>
                </a:ext>
              </a:extLst>
            </p:cNvPr>
            <p:cNvSpPr/>
            <p:nvPr/>
          </p:nvSpPr>
          <p:spPr>
            <a:xfrm>
              <a:off x="216799" y="4109475"/>
              <a:ext cx="2566833" cy="9362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D354C34-5121-3AEA-FE9B-371E507D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8016" y="4557280"/>
              <a:ext cx="2204247" cy="4360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727E38-9EF5-4A54-B472-67C134C7A77A}"/>
              </a:ext>
            </a:extLst>
          </p:cNvPr>
          <p:cNvGrpSpPr/>
          <p:nvPr/>
        </p:nvGrpSpPr>
        <p:grpSpPr>
          <a:xfrm>
            <a:off x="-46941" y="3537174"/>
            <a:ext cx="2888113" cy="523220"/>
            <a:chOff x="-46941" y="3537174"/>
            <a:chExt cx="2888113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A218C8-FABF-A9DB-99F4-33E65ACCE958}"/>
                </a:ext>
              </a:extLst>
            </p:cNvPr>
            <p:cNvSpPr txBox="1"/>
            <p:nvPr/>
          </p:nvSpPr>
          <p:spPr>
            <a:xfrm>
              <a:off x="-46941" y="3537174"/>
              <a:ext cx="445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</a:t>
              </a: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 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DA072FE-73E8-F44D-BF0A-A47DA8EB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9248" y="3669425"/>
              <a:ext cx="2361924" cy="35221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DB6B89-142C-89CE-C255-9D2512DF70F6}"/>
              </a:ext>
            </a:extLst>
          </p:cNvPr>
          <p:cNvGrpSpPr/>
          <p:nvPr/>
        </p:nvGrpSpPr>
        <p:grpSpPr>
          <a:xfrm>
            <a:off x="3454961" y="4751250"/>
            <a:ext cx="2977581" cy="936104"/>
            <a:chOff x="3454961" y="4751250"/>
            <a:chExt cx="2977581" cy="9361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B62145-8E9C-B093-E89C-D1AA988D8202}"/>
                </a:ext>
              </a:extLst>
            </p:cNvPr>
            <p:cNvSpPr>
              <a:spLocks/>
            </p:cNvSpPr>
            <p:nvPr/>
          </p:nvSpPr>
          <p:spPr>
            <a:xfrm>
              <a:off x="3497740" y="4763777"/>
              <a:ext cx="2710849" cy="923577"/>
            </a:xfrm>
            <a:prstGeom prst="rect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DEC0E5-6A10-48EA-090D-7C88C31F32BD}"/>
                </a:ext>
              </a:extLst>
            </p:cNvPr>
            <p:cNvGrpSpPr/>
            <p:nvPr/>
          </p:nvGrpSpPr>
          <p:grpSpPr>
            <a:xfrm>
              <a:off x="3454961" y="4751250"/>
              <a:ext cx="2977581" cy="893765"/>
              <a:chOff x="3454961" y="4751250"/>
              <a:chExt cx="2977581" cy="89376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3F999-91B0-BCB1-A5E1-F93B46406E0D}"/>
                  </a:ext>
                </a:extLst>
              </p:cNvPr>
              <p:cNvSpPr txBox="1"/>
              <p:nvPr/>
            </p:nvSpPr>
            <p:spPr>
              <a:xfrm>
                <a:off x="3454961" y="4751250"/>
                <a:ext cx="297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000" dirty="0">
                    <a:solidFill>
                      <a:srgbClr val="00B0F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+ Signal sideband fields</a:t>
                </a:r>
                <a:endPara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66D119D9-A5DB-854E-1EB1-D86AED07D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65538" y="5234146"/>
                <a:ext cx="2285450" cy="410869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6A9570-AAC9-35FD-925A-76ED110E4102}"/>
              </a:ext>
            </a:extLst>
          </p:cNvPr>
          <p:cNvGrpSpPr/>
          <p:nvPr/>
        </p:nvGrpSpPr>
        <p:grpSpPr>
          <a:xfrm>
            <a:off x="6656568" y="2745473"/>
            <a:ext cx="6034196" cy="3475909"/>
            <a:chOff x="6656568" y="2745473"/>
            <a:chExt cx="6034196" cy="347590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62416B-1B0B-9543-94FD-316026006AB2}"/>
                </a:ext>
              </a:extLst>
            </p:cNvPr>
            <p:cNvGrpSpPr/>
            <p:nvPr/>
          </p:nvGrpSpPr>
          <p:grpSpPr>
            <a:xfrm>
              <a:off x="6656568" y="2745473"/>
              <a:ext cx="6034196" cy="3475909"/>
              <a:chOff x="6656568" y="2745473"/>
              <a:chExt cx="6034196" cy="34759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100906D-F1B3-218E-0D41-1A59A393ECB4}"/>
                  </a:ext>
                </a:extLst>
              </p:cNvPr>
              <p:cNvSpPr/>
              <p:nvPr/>
            </p:nvSpPr>
            <p:spPr>
              <a:xfrm>
                <a:off x="6696258" y="2784763"/>
                <a:ext cx="5994506" cy="34366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DCF93EC-EC16-596A-F148-4C22F62B2D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7193" y="3346325"/>
                <a:ext cx="0" cy="2581641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DA8F9F1-29B7-1FA2-5489-8C0A9DD39DC9}"/>
                  </a:ext>
                </a:extLst>
              </p:cNvPr>
              <p:cNvGrpSpPr/>
              <p:nvPr/>
            </p:nvGrpSpPr>
            <p:grpSpPr>
              <a:xfrm>
                <a:off x="6656568" y="2745473"/>
                <a:ext cx="5750977" cy="3467005"/>
                <a:chOff x="5760408" y="2944332"/>
                <a:chExt cx="6143199" cy="3703458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5412C810-CA98-8C63-411C-66554400FF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0408" y="6343874"/>
                  <a:ext cx="5511981" cy="0"/>
                </a:xfrm>
                <a:prstGeom prst="line">
                  <a:avLst/>
                </a:prstGeom>
                <a:ln w="12700">
                  <a:solidFill>
                    <a:schemeClr val="bg1">
                      <a:alpha val="99000"/>
                    </a:schemeClr>
                  </a:solidFill>
                  <a:headEnd type="arrow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8913DD7E-C7C4-DAFD-B60D-62F9B961F567}"/>
                    </a:ext>
                  </a:extLst>
                </p:cNvPr>
                <p:cNvCxnSpPr>
                  <a:cxnSpLocks/>
                  <a:stCxn id="69" idx="2"/>
                </p:cNvCxnSpPr>
                <p:nvPr/>
              </p:nvCxnSpPr>
              <p:spPr>
                <a:xfrm>
                  <a:off x="7438159" y="3221331"/>
                  <a:ext cx="0" cy="3122543"/>
                </a:xfrm>
                <a:prstGeom prst="line">
                  <a:avLst/>
                </a:prstGeom>
                <a:ln w="12700">
                  <a:solidFill>
                    <a:schemeClr val="bg1">
                      <a:alpha val="99000"/>
                    </a:schemeClr>
                  </a:solidFill>
                  <a:headEnd type="arrow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9A126B-5AB9-6F71-925B-E7DAA9D6A2AB}"/>
                    </a:ext>
                  </a:extLst>
                </p:cNvPr>
                <p:cNvSpPr txBox="1"/>
                <p:nvPr/>
              </p:nvSpPr>
              <p:spPr>
                <a:xfrm>
                  <a:off x="10641170" y="6351899"/>
                  <a:ext cx="1262437" cy="295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Frequency</a:t>
                  </a:r>
                  <a:endParaRPr lang="en-NL" sz="1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CE28A50-9305-8F84-AA4E-661DDC4E4BC6}"/>
                    </a:ext>
                  </a:extLst>
                </p:cNvPr>
                <p:cNvSpPr txBox="1"/>
                <p:nvPr/>
              </p:nvSpPr>
              <p:spPr>
                <a:xfrm>
                  <a:off x="6970026" y="2944332"/>
                  <a:ext cx="93626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Amplitude</a:t>
                  </a:r>
                  <a:endParaRPr lang="en-NL" sz="1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413CEA3-6D89-48A9-2DDC-8DF4174AC1B7}"/>
                </a:ext>
              </a:extLst>
            </p:cNvPr>
            <p:cNvSpPr txBox="1"/>
            <p:nvPr/>
          </p:nvSpPr>
          <p:spPr>
            <a:xfrm>
              <a:off x="10001945" y="4118107"/>
              <a:ext cx="1962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srgbClr val="FF40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Signal sideband</a:t>
              </a:r>
              <a:endParaRPr lang="en-US" sz="2800" dirty="0">
                <a:solidFill>
                  <a:srgbClr val="FF40FF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F16AECE-CE25-8738-A0C7-89E932540AB9}"/>
                </a:ext>
              </a:extLst>
            </p:cNvPr>
            <p:cNvSpPr txBox="1"/>
            <p:nvPr/>
          </p:nvSpPr>
          <p:spPr>
            <a:xfrm>
              <a:off x="9143786" y="2937717"/>
              <a:ext cx="13414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Carrier</a:t>
              </a:r>
              <a:endPara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151C9B-9535-86D2-EE23-13F24517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33357" y="4662101"/>
              <a:ext cx="3010075" cy="12629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F21082-C6F7-834F-708C-3CD40F0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672064" y="4653136"/>
              <a:ext cx="3010075" cy="126291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6309B65-7617-5EAD-889B-00D997435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07323" y="6009278"/>
              <a:ext cx="330200" cy="2032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EEE253-B70F-2C91-8665-F161BB03FE8B}"/>
              </a:ext>
            </a:extLst>
          </p:cNvPr>
          <p:cNvGrpSpPr/>
          <p:nvPr/>
        </p:nvGrpSpPr>
        <p:grpSpPr>
          <a:xfrm>
            <a:off x="388014" y="1734144"/>
            <a:ext cx="4102681" cy="1694855"/>
            <a:chOff x="388014" y="1734144"/>
            <a:chExt cx="4102681" cy="16948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5D81DC-C1AA-A593-EA83-F1D30459280D}"/>
                </a:ext>
              </a:extLst>
            </p:cNvPr>
            <p:cNvGrpSpPr/>
            <p:nvPr/>
          </p:nvGrpSpPr>
          <p:grpSpPr>
            <a:xfrm>
              <a:off x="388014" y="1734144"/>
              <a:ext cx="4102681" cy="1694855"/>
              <a:chOff x="388014" y="1734144"/>
              <a:chExt cx="4102681" cy="1694855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54FA8FEA-1509-97E7-97AA-E6619E4D9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847528" y="1844824"/>
                <a:ext cx="1236957" cy="347216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DF28AAD-C7B0-A075-C656-F77F571B1724}"/>
                  </a:ext>
                </a:extLst>
              </p:cNvPr>
              <p:cNvGrpSpPr/>
              <p:nvPr/>
            </p:nvGrpSpPr>
            <p:grpSpPr>
              <a:xfrm>
                <a:off x="388014" y="1734144"/>
                <a:ext cx="4102681" cy="1694855"/>
                <a:chOff x="388014" y="1734144"/>
                <a:chExt cx="3740879" cy="1694855"/>
              </a:xfrm>
            </p:grpSpPr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91728C52-1E51-80FC-1D5F-BBEDBB2650DC}"/>
                    </a:ext>
                  </a:extLst>
                </p:cNvPr>
                <p:cNvSpPr txBox="1"/>
                <p:nvPr/>
              </p:nvSpPr>
              <p:spPr>
                <a:xfrm>
                  <a:off x="433900" y="1799908"/>
                  <a:ext cx="24937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sz="2000" dirty="0">
                      <a:solidFill>
                        <a:srgbClr val="00B0F0"/>
                      </a:solidFill>
                      <a:latin typeface="Cambria" panose="0204050305040603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Expand for </a:t>
                  </a:r>
                  <a:endParaRPr lang="en-US" sz="2800" dirty="0">
                    <a:solidFill>
                      <a:srgbClr val="00B0F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3FB3F6F-CCC4-CE07-479F-CF9B8C949D22}"/>
                    </a:ext>
                  </a:extLst>
                </p:cNvPr>
                <p:cNvSpPr/>
                <p:nvPr/>
              </p:nvSpPr>
              <p:spPr>
                <a:xfrm>
                  <a:off x="388014" y="1734144"/>
                  <a:ext cx="3740879" cy="169485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0AAE4A8-8268-21D8-B06D-3681F62C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71087" y="2272428"/>
              <a:ext cx="3683000" cy="4826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90F3E62-39A5-6E5D-7787-E02BE52E0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92800" y="2867927"/>
              <a:ext cx="3225800" cy="469900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7671DE7B-B713-E269-0A90-494E2BA015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8338" y="829979"/>
            <a:ext cx="3365500" cy="4572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D366280-54EF-72FF-E88D-DB59AD5AEA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815348" y="656900"/>
            <a:ext cx="6565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Homodyne Readout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18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1C0880-CF94-B584-F57C-5FBF3D280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411" y="5065669"/>
            <a:ext cx="664539" cy="443025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0621A37-A553-1DFC-59BD-1A9DB6F1CCFB}"/>
              </a:ext>
            </a:extLst>
          </p:cNvPr>
          <p:cNvGrpSpPr/>
          <p:nvPr/>
        </p:nvGrpSpPr>
        <p:grpSpPr>
          <a:xfrm>
            <a:off x="1982311" y="3071694"/>
            <a:ext cx="2386346" cy="2013078"/>
            <a:chOff x="1982311" y="3071694"/>
            <a:chExt cx="2386346" cy="201307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61E8915-9822-DC72-8B64-0AA319D1A786}"/>
                </a:ext>
              </a:extLst>
            </p:cNvPr>
            <p:cNvCxnSpPr>
              <a:cxnSpLocks/>
            </p:cNvCxnSpPr>
            <p:nvPr/>
          </p:nvCxnSpPr>
          <p:spPr>
            <a:xfrm>
              <a:off x="1982311" y="3282022"/>
              <a:ext cx="2386346" cy="0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799E7-2B65-6522-7402-6C105F573B5F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3071694"/>
              <a:ext cx="0" cy="2013078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BBD5EB5-98DF-0CA1-934D-B87868D272F0}"/>
              </a:ext>
            </a:extLst>
          </p:cNvPr>
          <p:cNvCxnSpPr>
            <a:cxnSpLocks/>
          </p:cNvCxnSpPr>
          <p:nvPr/>
        </p:nvCxnSpPr>
        <p:spPr>
          <a:xfrm>
            <a:off x="1988009" y="3314486"/>
            <a:ext cx="30438" cy="1763875"/>
          </a:xfrm>
          <a:prstGeom prst="line">
            <a:avLst/>
          </a:prstGeom>
          <a:ln w="635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1EA93F-0390-ADAE-D2D5-8CAC60D1C9D3}"/>
              </a:ext>
            </a:extLst>
          </p:cNvPr>
          <p:cNvGrpSpPr/>
          <p:nvPr/>
        </p:nvGrpSpPr>
        <p:grpSpPr>
          <a:xfrm>
            <a:off x="191344" y="680829"/>
            <a:ext cx="4176463" cy="2500778"/>
            <a:chOff x="191344" y="680829"/>
            <a:chExt cx="4176463" cy="250077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72DE76-6A39-D0B1-488C-CB56D81E7558}"/>
                </a:ext>
              </a:extLst>
            </p:cNvPr>
            <p:cNvGrpSpPr/>
            <p:nvPr/>
          </p:nvGrpSpPr>
          <p:grpSpPr>
            <a:xfrm>
              <a:off x="1996681" y="680829"/>
              <a:ext cx="2371126" cy="2500778"/>
              <a:chOff x="1816160" y="1436453"/>
              <a:chExt cx="1576569" cy="166277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41221D6-0C2A-7F43-D1A8-93F8C4F56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6160" y="3041151"/>
                <a:ext cx="1576569" cy="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266C364-09F8-2127-4EBB-177ECA36DB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16161" y="1436453"/>
                <a:ext cx="0" cy="1662775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A121D0D-1353-A90C-0286-A9289238A20F}"/>
                </a:ext>
              </a:extLst>
            </p:cNvPr>
            <p:cNvCxnSpPr>
              <a:cxnSpLocks/>
            </p:cNvCxnSpPr>
            <p:nvPr/>
          </p:nvCxnSpPr>
          <p:spPr>
            <a:xfrm>
              <a:off x="191344" y="3094259"/>
              <a:ext cx="1649256" cy="0"/>
            </a:xfrm>
            <a:prstGeom prst="line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B1FB3B5-F23A-B0CB-49EF-790CF3C77FDB}"/>
              </a:ext>
            </a:extLst>
          </p:cNvPr>
          <p:cNvSpPr/>
          <p:nvPr/>
        </p:nvSpPr>
        <p:spPr>
          <a:xfrm rot="5400000">
            <a:off x="3942403" y="2912598"/>
            <a:ext cx="1147409" cy="36939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A597BE3-5DFD-A67D-A1D0-12CE947F5435}"/>
              </a:ext>
            </a:extLst>
          </p:cNvPr>
          <p:cNvSpPr/>
          <p:nvPr/>
        </p:nvSpPr>
        <p:spPr>
          <a:xfrm>
            <a:off x="1408608" y="367348"/>
            <a:ext cx="1147410" cy="36939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34043A7-59AC-B20F-F8FB-398EFAE7BFFB}"/>
              </a:ext>
            </a:extLst>
          </p:cNvPr>
          <p:cNvSpPr/>
          <p:nvPr/>
        </p:nvSpPr>
        <p:spPr>
          <a:xfrm rot="8098622">
            <a:off x="1370191" y="2923347"/>
            <a:ext cx="1293620" cy="47781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5663FD-CFCD-0373-DE40-4CAF319C1B64}"/>
              </a:ext>
            </a:extLst>
          </p:cNvPr>
          <p:cNvGrpSpPr/>
          <p:nvPr/>
        </p:nvGrpSpPr>
        <p:grpSpPr>
          <a:xfrm>
            <a:off x="2868004" y="795037"/>
            <a:ext cx="6324339" cy="1097867"/>
            <a:chOff x="2868004" y="795037"/>
            <a:chExt cx="6324339" cy="109786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1724F70-14A3-209B-7A14-9C94D4653F82}"/>
                </a:ext>
              </a:extLst>
            </p:cNvPr>
            <p:cNvSpPr txBox="1"/>
            <p:nvPr/>
          </p:nvSpPr>
          <p:spPr>
            <a:xfrm>
              <a:off x="2868005" y="795037"/>
              <a:ext cx="6324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Introduce a small static arm-length difference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D1D4146-9180-019B-DD4A-DBD60C817DD3}"/>
                </a:ext>
              </a:extLst>
            </p:cNvPr>
            <p:cNvSpPr txBox="1"/>
            <p:nvPr/>
          </p:nvSpPr>
          <p:spPr>
            <a:xfrm>
              <a:off x="2868004" y="1431239"/>
              <a:ext cx="61126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 </a:t>
              </a: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Allows carrier field to leak into the output: 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0AC3B9-3547-B4E8-83B8-AE708D20A150}"/>
              </a:ext>
            </a:extLst>
          </p:cNvPr>
          <p:cNvGrpSpPr/>
          <p:nvPr/>
        </p:nvGrpSpPr>
        <p:grpSpPr>
          <a:xfrm>
            <a:off x="2590824" y="4148652"/>
            <a:ext cx="2604497" cy="572079"/>
            <a:chOff x="2590824" y="4148652"/>
            <a:chExt cx="2604497" cy="57207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D833269-CA1F-3044-98AB-A3F4271DDBBF}"/>
                </a:ext>
              </a:extLst>
            </p:cNvPr>
            <p:cNvGrpSpPr/>
            <p:nvPr/>
          </p:nvGrpSpPr>
          <p:grpSpPr>
            <a:xfrm>
              <a:off x="3342375" y="4148652"/>
              <a:ext cx="1852946" cy="572079"/>
              <a:chOff x="3342375" y="4148652"/>
              <a:chExt cx="1852946" cy="572079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E66F44F-8331-38D9-BDB6-B33B6DEC17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57918" y="4148652"/>
                <a:ext cx="737403" cy="572079"/>
              </a:xfrm>
              <a:prstGeom prst="rect">
                <a:avLst/>
              </a:prstGeom>
              <a:noFill/>
              <a:ln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711071A-F1CE-C25A-0A99-066DC217B30E}"/>
                  </a:ext>
                </a:extLst>
              </p:cNvPr>
              <p:cNvSpPr/>
              <p:nvPr/>
            </p:nvSpPr>
            <p:spPr>
              <a:xfrm>
                <a:off x="3342375" y="4148652"/>
                <a:ext cx="737402" cy="5720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6BFA4B2-1E0E-3792-09DA-DCBF786A1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90824" y="4296432"/>
              <a:ext cx="2529169" cy="398619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66341F40-598A-2D84-24C3-51F852C21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2292" y="1449867"/>
            <a:ext cx="2540000" cy="4191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0FD85B-17E2-95DA-9855-4592AC1D0D47}"/>
              </a:ext>
            </a:extLst>
          </p:cNvPr>
          <p:cNvGrpSpPr/>
          <p:nvPr/>
        </p:nvGrpSpPr>
        <p:grpSpPr>
          <a:xfrm>
            <a:off x="4968336" y="5065669"/>
            <a:ext cx="5906810" cy="1658038"/>
            <a:chOff x="4968336" y="5065669"/>
            <a:chExt cx="5906810" cy="1658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81EC4A9-286A-A3E0-66DA-50201580A43B}"/>
                </a:ext>
              </a:extLst>
            </p:cNvPr>
            <p:cNvGrpSpPr/>
            <p:nvPr/>
          </p:nvGrpSpPr>
          <p:grpSpPr>
            <a:xfrm>
              <a:off x="4968336" y="5065669"/>
              <a:ext cx="5323956" cy="1658038"/>
              <a:chOff x="4968336" y="5065669"/>
              <a:chExt cx="5323956" cy="1658038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AA6A327-2B80-B2D7-BB71-79C027942D14}"/>
                  </a:ext>
                </a:extLst>
              </p:cNvPr>
              <p:cNvSpPr txBox="1"/>
              <p:nvPr/>
            </p:nvSpPr>
            <p:spPr>
              <a:xfrm>
                <a:off x="5292987" y="6262042"/>
                <a:ext cx="4999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>
                    <a:solidFill>
                      <a:srgbClr val="00B0F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Sidebands beat with ‘local oscillator’</a:t>
                </a:r>
                <a:endParaRPr lang="en-US" sz="32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6" name="Right Brace 95">
                <a:extLst>
                  <a:ext uri="{FF2B5EF4-FFF2-40B4-BE49-F238E27FC236}">
                    <a16:creationId xmlns:a16="http://schemas.microsoft.com/office/drawing/2014/main" id="{50FC9DFB-C369-222E-81AB-C25B92A1A4D5}"/>
                  </a:ext>
                </a:extLst>
              </p:cNvPr>
              <p:cNvSpPr/>
              <p:nvPr/>
            </p:nvSpPr>
            <p:spPr>
              <a:xfrm rot="5400000">
                <a:off x="7587602" y="4903259"/>
                <a:ext cx="283032" cy="2376247"/>
              </a:xfrm>
              <a:prstGeom prst="rightBrace">
                <a:avLst>
                  <a:gd name="adj1" fmla="val 43900"/>
                  <a:gd name="adj2" fmla="val 50000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5C8F009-37C0-7FA5-FFC6-DF2110B41F37}"/>
                  </a:ext>
                </a:extLst>
              </p:cNvPr>
              <p:cNvGrpSpPr/>
              <p:nvPr/>
            </p:nvGrpSpPr>
            <p:grpSpPr>
              <a:xfrm>
                <a:off x="4968336" y="5065669"/>
                <a:ext cx="3913109" cy="660140"/>
                <a:chOff x="4455851" y="4956500"/>
                <a:chExt cx="3913109" cy="660140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A877864B-1511-EAD9-CD32-9B8DC72E3600}"/>
                    </a:ext>
                  </a:extLst>
                </p:cNvPr>
                <p:cNvSpPr/>
                <p:nvPr/>
              </p:nvSpPr>
              <p:spPr>
                <a:xfrm>
                  <a:off x="4455851" y="4956500"/>
                  <a:ext cx="1127664" cy="66014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1C368C8B-A1B5-D08A-61FF-EB680F3074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992713" y="4958785"/>
                  <a:ext cx="2376247" cy="657853"/>
                </a:xfrm>
                <a:prstGeom prst="rect">
                  <a:avLst/>
                </a:prstGeom>
                <a:noFill/>
                <a:ln>
                  <a:solidFill>
                    <a:srgbClr val="FF40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F42FF7-854B-ACF5-96F2-902B154221D6}"/>
                </a:ext>
              </a:extLst>
            </p:cNvPr>
            <p:cNvSpPr>
              <a:spLocks/>
            </p:cNvSpPr>
            <p:nvPr/>
          </p:nvSpPr>
          <p:spPr>
            <a:xfrm>
              <a:off x="9328707" y="5071952"/>
              <a:ext cx="1546439" cy="653856"/>
            </a:xfrm>
            <a:prstGeom prst="rect">
              <a:avLst/>
            </a:prstGeom>
            <a:noFill/>
            <a:ln>
              <a:solidFill>
                <a:srgbClr val="FF40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ED88A9-2097-1090-639F-0F28299D41A0}"/>
              </a:ext>
            </a:extLst>
          </p:cNvPr>
          <p:cNvGrpSpPr/>
          <p:nvPr/>
        </p:nvGrpSpPr>
        <p:grpSpPr>
          <a:xfrm>
            <a:off x="7482260" y="2144068"/>
            <a:ext cx="4502761" cy="2772168"/>
            <a:chOff x="7482260" y="2144068"/>
            <a:chExt cx="4502761" cy="277216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DBDB59-6F44-2BC3-E990-A280DA069A7C}"/>
                </a:ext>
              </a:extLst>
            </p:cNvPr>
            <p:cNvGrpSpPr/>
            <p:nvPr/>
          </p:nvGrpSpPr>
          <p:grpSpPr>
            <a:xfrm>
              <a:off x="7482260" y="2144068"/>
              <a:ext cx="4502761" cy="2772168"/>
              <a:chOff x="7482260" y="2144068"/>
              <a:chExt cx="4502761" cy="277216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CF5FE37-0DD1-9EC0-C413-AE6640FC91B0}"/>
                  </a:ext>
                </a:extLst>
              </p:cNvPr>
              <p:cNvGrpSpPr/>
              <p:nvPr/>
            </p:nvGrpSpPr>
            <p:grpSpPr>
              <a:xfrm>
                <a:off x="7596804" y="2144068"/>
                <a:ext cx="4388217" cy="2772168"/>
                <a:chOff x="7596804" y="2144068"/>
                <a:chExt cx="4388217" cy="2772168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7B89045-C8BF-EE29-BD23-45F67330E06C}"/>
                    </a:ext>
                  </a:extLst>
                </p:cNvPr>
                <p:cNvSpPr/>
                <p:nvPr/>
              </p:nvSpPr>
              <p:spPr>
                <a:xfrm>
                  <a:off x="7596804" y="2189018"/>
                  <a:ext cx="4387378" cy="26739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83B24D56-4EBA-C7AA-988C-D05B26AF1DF7}"/>
                    </a:ext>
                  </a:extLst>
                </p:cNvPr>
                <p:cNvGrpSpPr/>
                <p:nvPr/>
              </p:nvGrpSpPr>
              <p:grpSpPr>
                <a:xfrm>
                  <a:off x="7599233" y="2144068"/>
                  <a:ext cx="4385788" cy="2772168"/>
                  <a:chOff x="7752182" y="2028512"/>
                  <a:chExt cx="4385788" cy="2772168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BD81767-E933-E12D-E044-7AAC2CA38875}"/>
                      </a:ext>
                    </a:extLst>
                  </p:cNvPr>
                  <p:cNvGrpSpPr/>
                  <p:nvPr/>
                </p:nvGrpSpPr>
                <p:grpSpPr>
                  <a:xfrm>
                    <a:off x="7752184" y="2028512"/>
                    <a:ext cx="4385786" cy="2772168"/>
                    <a:chOff x="6503037" y="1642480"/>
                    <a:chExt cx="4385786" cy="2772168"/>
                  </a:xfrm>
                </p:grpSpPr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86B94541-0BE7-5916-9DEB-24B98E6663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03037" y="1642480"/>
                      <a:ext cx="4385786" cy="2772168"/>
                      <a:chOff x="5760408" y="3104054"/>
                      <a:chExt cx="5714499" cy="3613511"/>
                    </a:xfrm>
                  </p:grpSpPr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D6C50317-276C-6918-7F07-BD2C952CBA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501577" y="3221331"/>
                        <a:ext cx="0" cy="3122543"/>
                      </a:xfrm>
                      <a:prstGeom prst="line">
                        <a:avLst/>
                      </a:prstGeom>
                      <a:ln w="12700">
                        <a:solidFill>
                          <a:schemeClr val="bg1">
                            <a:alpha val="99000"/>
                          </a:schemeClr>
                        </a:solidFill>
                        <a:headEnd type="arrow"/>
                        <a:tailEnd type="none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8EE2007C-3AD8-D4C8-2080-AF37CB7CFB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760408" y="6343873"/>
                        <a:ext cx="5511981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bg1">
                            <a:alpha val="99000"/>
                          </a:schemeClr>
                        </a:solidFill>
                        <a:headEnd type="arrow"/>
                        <a:tailEnd type="arrow" w="med" len="med"/>
                      </a:ln>
                      <a:effectLst>
                        <a:glow>
                          <a:schemeClr val="accent1">
                            <a:alpha val="40000"/>
                          </a:schemeClr>
                        </a:glow>
                      </a:effectLst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ECF4144-7629-B09C-79F1-ECBD405BEE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12470" y="6356498"/>
                        <a:ext cx="1262437" cy="3610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  <a:cs typeface="Arial" panose="020B0604020202020204" pitchFamily="34" charset="0"/>
                          </a:rPr>
                          <a:t>Frequency</a:t>
                        </a:r>
                        <a:endParaRPr lang="en-NL" sz="11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404D91BB-13FC-3A55-A5AF-A9187CF510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48689" y="3104054"/>
                        <a:ext cx="1543008" cy="36106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  <a:cs typeface="Arial" panose="020B0604020202020204" pitchFamily="34" charset="0"/>
                          </a:rPr>
                          <a:t>Amplitude (P)</a:t>
                        </a:r>
                        <a:endParaRPr lang="en-NL" sz="11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40" name="Straight Arrow Connector 39">
                      <a:extLst>
                        <a:ext uri="{FF2B5EF4-FFF2-40B4-BE49-F238E27FC236}">
                          <a16:creationId xmlns:a16="http://schemas.microsoft.com/office/drawing/2014/main" id="{2B81BED7-D846-918E-5AB4-13FBBC59E1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606840" y="2149809"/>
                      <a:ext cx="0" cy="1978155"/>
                    </a:xfrm>
                    <a:prstGeom prst="straightConnector1">
                      <a:avLst/>
                    </a:prstGeom>
                    <a:ln w="63500">
                      <a:solidFill>
                        <a:srgbClr val="FF0000"/>
                      </a:solidFill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BFE31183-AD53-9486-C827-B4D43B9D16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855987" y="3788943"/>
                    <a:ext cx="2097463" cy="733535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F28B90F4-CFBE-D39D-ABB6-A252997894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 flipH="1">
                    <a:off x="7752182" y="3784737"/>
                    <a:ext cx="2103803" cy="733535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10E4B3C-4681-AD22-9287-130051133E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260" y="3900293"/>
                <a:ext cx="4176076" cy="0"/>
              </a:xfrm>
              <a:prstGeom prst="line">
                <a:avLst/>
              </a:prstGeom>
              <a:ln w="9525">
                <a:solidFill>
                  <a:srgbClr val="00B0F0"/>
                </a:solidFill>
                <a:prstDash val="dash"/>
                <a:headEnd type="none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2091B25-DE0C-4A03-5435-843FF150A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72204" y="3591308"/>
              <a:ext cx="1392117" cy="254473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643A4D12-BC63-A9C5-6893-F848DA74B3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4420" y="5193738"/>
            <a:ext cx="8541559" cy="5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19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Quantum Shot Noise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7046615-DF29-3032-A6FB-5EBA5AA8F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5058" y="2928739"/>
            <a:ext cx="1007729" cy="19810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FC6C481-85AA-6AA6-D25C-1F23986D1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0895" y="1445684"/>
            <a:ext cx="1890210" cy="108012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DE3EE2B-D20B-4C40-6941-538CB6991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8778" y="1326743"/>
            <a:ext cx="1689100" cy="381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D66F3C9-0E92-B2D8-516A-966E1F9EA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678" y="1881699"/>
            <a:ext cx="2997200" cy="85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68E6B1-C7B4-F499-9C0F-18E0BB5DC423}"/>
              </a:ext>
            </a:extLst>
          </p:cNvPr>
          <p:cNvSpPr txBox="1"/>
          <p:nvPr/>
        </p:nvSpPr>
        <p:spPr>
          <a:xfrm>
            <a:off x="343608" y="61501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Heisenberg uncertainty for coherent optical state: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392CB37-380D-1957-E813-29C836E93FF8}"/>
              </a:ext>
            </a:extLst>
          </p:cNvPr>
          <p:cNvSpPr/>
          <p:nvPr/>
        </p:nvSpPr>
        <p:spPr>
          <a:xfrm>
            <a:off x="4479810" y="1159770"/>
            <a:ext cx="436186" cy="1672799"/>
          </a:xfrm>
          <a:prstGeom prst="rightBrace">
            <a:avLst>
              <a:gd name="adj1" fmla="val 43900"/>
              <a:gd name="adj2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EDF732-14B0-9E48-F9BB-F054EEDE2FBD}"/>
              </a:ext>
            </a:extLst>
          </p:cNvPr>
          <p:cNvGrpSpPr/>
          <p:nvPr/>
        </p:nvGrpSpPr>
        <p:grpSpPr>
          <a:xfrm>
            <a:off x="775511" y="3608753"/>
            <a:ext cx="3498585" cy="591406"/>
            <a:chOff x="752303" y="3603004"/>
            <a:chExt cx="3880938" cy="6560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3BA53D-3B2A-7DFF-1ECE-A3796C208A63}"/>
                </a:ext>
              </a:extLst>
            </p:cNvPr>
            <p:cNvSpPr/>
            <p:nvPr/>
          </p:nvSpPr>
          <p:spPr>
            <a:xfrm>
              <a:off x="3814956" y="3603004"/>
              <a:ext cx="818285" cy="547879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19C7B14-B459-1345-F5EE-A60A10AB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2303" y="3702974"/>
              <a:ext cx="3810708" cy="556069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2939174-C1E8-4FBE-6F83-358E5382E4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55825" y="1626166"/>
            <a:ext cx="1628426" cy="6844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3BF6C55-8226-02CB-F287-4D0FFACE6948}"/>
              </a:ext>
            </a:extLst>
          </p:cNvPr>
          <p:cNvGrpSpPr/>
          <p:nvPr/>
        </p:nvGrpSpPr>
        <p:grpSpPr>
          <a:xfrm>
            <a:off x="6656568" y="2745473"/>
            <a:ext cx="5750978" cy="3475909"/>
            <a:chOff x="6656568" y="2745473"/>
            <a:chExt cx="5750978" cy="34759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E7EA38-3A1A-66CB-9CEB-645EB55D328C}"/>
                </a:ext>
              </a:extLst>
            </p:cNvPr>
            <p:cNvGrpSpPr/>
            <p:nvPr/>
          </p:nvGrpSpPr>
          <p:grpSpPr>
            <a:xfrm>
              <a:off x="6656568" y="2745473"/>
              <a:ext cx="5750978" cy="3475909"/>
              <a:chOff x="6656568" y="2745473"/>
              <a:chExt cx="5750978" cy="34759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CD35032-9549-417A-A474-F89383884521}"/>
                  </a:ext>
                </a:extLst>
              </p:cNvPr>
              <p:cNvGrpSpPr/>
              <p:nvPr/>
            </p:nvGrpSpPr>
            <p:grpSpPr>
              <a:xfrm>
                <a:off x="6656568" y="2745473"/>
                <a:ext cx="5750978" cy="3475909"/>
                <a:chOff x="6656568" y="2745473"/>
                <a:chExt cx="5750978" cy="3475909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F409772-33CF-D815-3930-CFC580062DF8}"/>
                    </a:ext>
                  </a:extLst>
                </p:cNvPr>
                <p:cNvSpPr/>
                <p:nvPr/>
              </p:nvSpPr>
              <p:spPr>
                <a:xfrm>
                  <a:off x="6696258" y="2784763"/>
                  <a:ext cx="5495742" cy="34366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717A0F05-28ED-A688-29F6-BE5ECE7FC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0460" y="5609927"/>
                  <a:ext cx="516006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dash"/>
                  <a:headEnd type="none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FB528668-7B82-815B-69DB-B61F0B5212D4}"/>
                    </a:ext>
                  </a:extLst>
                </p:cNvPr>
                <p:cNvGrpSpPr/>
                <p:nvPr/>
              </p:nvGrpSpPr>
              <p:grpSpPr>
                <a:xfrm>
                  <a:off x="6656568" y="2745473"/>
                  <a:ext cx="5750978" cy="3467005"/>
                  <a:chOff x="5760402" y="2944325"/>
                  <a:chExt cx="6143196" cy="3703449"/>
                </a:xfrm>
              </p:grpSpPr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B74ED08D-7046-0986-4FC8-2829F79858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76354" y="3586154"/>
                    <a:ext cx="0" cy="2757705"/>
                  </a:xfrm>
                  <a:prstGeom prst="straightConnector1">
                    <a:avLst/>
                  </a:prstGeom>
                  <a:ln w="63500">
                    <a:solidFill>
                      <a:srgbClr val="FF0000"/>
                    </a:solidFill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EF7730AF-5BAC-BB5E-6A55-A84FCAD418B2}"/>
                      </a:ext>
                    </a:extLst>
                  </p:cNvPr>
                  <p:cNvGrpSpPr/>
                  <p:nvPr/>
                </p:nvGrpSpPr>
                <p:grpSpPr>
                  <a:xfrm>
                    <a:off x="5760402" y="2944325"/>
                    <a:ext cx="6143196" cy="3703449"/>
                    <a:chOff x="5760407" y="2944332"/>
                    <a:chExt cx="6143200" cy="3703458"/>
                  </a:xfrm>
                </p:grpSpPr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19090430-354C-54BD-1EAE-F08662EE3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60407" y="6337212"/>
                      <a:ext cx="551198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alpha val="99000"/>
                        </a:schemeClr>
                      </a:solidFill>
                      <a:headEnd type="arrow"/>
                      <a:tailEnd type="arrow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6AE78389-1720-96FE-B386-1442DD6D2F3E}"/>
                        </a:ext>
                      </a:extLst>
                    </p:cNvPr>
                    <p:cNvCxnSpPr>
                      <a:cxnSpLocks/>
                      <a:stCxn id="69" idx="2"/>
                    </p:cNvCxnSpPr>
                    <p:nvPr/>
                  </p:nvCxnSpPr>
                  <p:spPr>
                    <a:xfrm flipH="1">
                      <a:off x="7438159" y="3240223"/>
                      <a:ext cx="1" cy="3103651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alpha val="99000"/>
                        </a:schemeClr>
                      </a:solidFill>
                      <a:headEnd type="arrow"/>
                      <a:tailEnd type="none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276D3175-DE19-EE88-9E44-3031791603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41170" y="6351899"/>
                      <a:ext cx="1262437" cy="2958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Frequency</a:t>
                      </a:r>
                      <a:endParaRPr lang="en-NL" sz="11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ADB9E477-3ED4-9485-9B3B-C89D3F4F4B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70026" y="2944332"/>
                      <a:ext cx="936266" cy="2958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Amplitude</a:t>
                      </a:r>
                      <a:endParaRPr lang="en-NL" sz="11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A3A31783-7DD0-8AC1-D245-F4C4825A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724151" y="3246347"/>
                <a:ext cx="431800" cy="342900"/>
              </a:xfrm>
              <a:prstGeom prst="rect">
                <a:avLst/>
              </a:prstGeom>
            </p:spPr>
          </p:pic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337A4BC-F63B-3AD2-712E-F3F432C6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46800" y="5128270"/>
              <a:ext cx="838200" cy="393700"/>
            </a:xfrm>
            <a:prstGeom prst="rect">
              <a:avLst/>
            </a:prstGeom>
          </p:spPr>
        </p:pic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60B4429D-9362-8472-4A28-0EA9332A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02095" y="6009278"/>
              <a:ext cx="330200" cy="2032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0A1953-8DB1-1CAF-B975-DE47C61D45DD}"/>
              </a:ext>
            </a:extLst>
          </p:cNvPr>
          <p:cNvGrpSpPr/>
          <p:nvPr/>
        </p:nvGrpSpPr>
        <p:grpSpPr>
          <a:xfrm>
            <a:off x="271834" y="4562972"/>
            <a:ext cx="5837118" cy="1543915"/>
            <a:chOff x="271834" y="4562972"/>
            <a:chExt cx="5837118" cy="15439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6E666C-82C1-0C39-978A-294FD7A44CE0}"/>
                </a:ext>
              </a:extLst>
            </p:cNvPr>
            <p:cNvSpPr txBox="1"/>
            <p:nvPr/>
          </p:nvSpPr>
          <p:spPr>
            <a:xfrm>
              <a:off x="271834" y="4562972"/>
              <a:ext cx="424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Quantum noise ‘sidebands’: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340E09-CA55-4FCB-CC16-A200BFB23A26}"/>
                </a:ext>
              </a:extLst>
            </p:cNvPr>
            <p:cNvSpPr/>
            <p:nvPr/>
          </p:nvSpPr>
          <p:spPr>
            <a:xfrm>
              <a:off x="389463" y="5020575"/>
              <a:ext cx="5719489" cy="1086312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F36A056-0EB6-6D67-F829-8E728FA87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65194" y="5194040"/>
              <a:ext cx="5572512" cy="815238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F93A5A6E-5C4C-C2E7-D5DD-4DA6F91B16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210305" y="743901"/>
            <a:ext cx="1295400" cy="3429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F58BC1-4710-9ED1-4935-6FB6969673F6}"/>
              </a:ext>
            </a:extLst>
          </p:cNvPr>
          <p:cNvSpPr/>
          <p:nvPr/>
        </p:nvSpPr>
        <p:spPr>
          <a:xfrm>
            <a:off x="10136398" y="688033"/>
            <a:ext cx="1443214" cy="49647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E6F5E-E853-5088-5D1A-CECFF3820BBD}"/>
              </a:ext>
            </a:extLst>
          </p:cNvPr>
          <p:cNvSpPr txBox="1"/>
          <p:nvPr/>
        </p:nvSpPr>
        <p:spPr>
          <a:xfrm>
            <a:off x="348916" y="789311"/>
            <a:ext cx="114941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Introduction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GQuEST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Holographic Quantum Gravity Fluctuations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Basics of Laser I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nterferometry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Homodyne Readout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Photon Counting Readout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Classical Noises</a:t>
            </a:r>
            <a:endParaRPr lang="en-US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Outline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62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Homodyne Readout: Shot Noise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724F70-14A3-209B-7A14-9C94D4653F82}"/>
              </a:ext>
            </a:extLst>
          </p:cNvPr>
          <p:cNvSpPr txBox="1"/>
          <p:nvPr/>
        </p:nvSpPr>
        <p:spPr>
          <a:xfrm>
            <a:off x="2778905" y="1030587"/>
            <a:ext cx="799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Quantum uncertainty produces measured shot noise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9518F-2106-AACC-FA03-F15871168A77}"/>
              </a:ext>
            </a:extLst>
          </p:cNvPr>
          <p:cNvGrpSpPr/>
          <p:nvPr/>
        </p:nvGrpSpPr>
        <p:grpSpPr>
          <a:xfrm>
            <a:off x="1847528" y="2924944"/>
            <a:ext cx="2658307" cy="2157094"/>
            <a:chOff x="2097311" y="2926916"/>
            <a:chExt cx="2658307" cy="215709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D56776-8D08-3C20-0A33-235179AB809F}"/>
                </a:ext>
              </a:extLst>
            </p:cNvPr>
            <p:cNvCxnSpPr>
              <a:cxnSpLocks/>
            </p:cNvCxnSpPr>
            <p:nvPr/>
          </p:nvCxnSpPr>
          <p:spPr>
            <a:xfrm>
              <a:off x="2350992" y="2926916"/>
              <a:ext cx="2404626" cy="0"/>
            </a:xfrm>
            <a:prstGeom prst="line">
              <a:avLst/>
            </a:prstGeom>
            <a:ln w="635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2DB6EB-8FDE-3D64-342A-7681C7DF6CF7}"/>
                </a:ext>
              </a:extLst>
            </p:cNvPr>
            <p:cNvCxnSpPr>
              <a:cxnSpLocks/>
            </p:cNvCxnSpPr>
            <p:nvPr/>
          </p:nvCxnSpPr>
          <p:spPr>
            <a:xfrm>
              <a:off x="2097311" y="3070932"/>
              <a:ext cx="0" cy="2013078"/>
            </a:xfrm>
            <a:prstGeom prst="line">
              <a:avLst/>
            </a:prstGeom>
            <a:ln w="63500">
              <a:solidFill>
                <a:srgbClr val="00B050"/>
              </a:solidFill>
              <a:prstDash val="solid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2B29F24-1DB6-C555-FF07-FEF0E46B1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732" y="5069592"/>
            <a:ext cx="664539" cy="4430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918489E-E147-E480-6F33-8B69D910912D}"/>
              </a:ext>
            </a:extLst>
          </p:cNvPr>
          <p:cNvGrpSpPr/>
          <p:nvPr/>
        </p:nvGrpSpPr>
        <p:grpSpPr>
          <a:xfrm>
            <a:off x="1982312" y="3068960"/>
            <a:ext cx="2386346" cy="2013078"/>
            <a:chOff x="1982312" y="3068960"/>
            <a:chExt cx="2386346" cy="201307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CA5DDB-B562-21D0-71E2-A071F4D29448}"/>
                </a:ext>
              </a:extLst>
            </p:cNvPr>
            <p:cNvCxnSpPr>
              <a:cxnSpLocks/>
            </p:cNvCxnSpPr>
            <p:nvPr/>
          </p:nvCxnSpPr>
          <p:spPr>
            <a:xfrm>
              <a:off x="1982312" y="3294015"/>
              <a:ext cx="2386346" cy="0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97C69A-D97C-AA9D-9A21-6C0402B489B4}"/>
                </a:ext>
              </a:extLst>
            </p:cNvPr>
            <p:cNvCxnSpPr>
              <a:cxnSpLocks/>
            </p:cNvCxnSpPr>
            <p:nvPr/>
          </p:nvCxnSpPr>
          <p:spPr>
            <a:xfrm>
              <a:off x="2166747" y="3068960"/>
              <a:ext cx="0" cy="2013078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B0A6FF-52F4-15A6-8221-B1240B2D40FC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991544" y="3356992"/>
            <a:ext cx="25458" cy="1712600"/>
          </a:xfrm>
          <a:prstGeom prst="line">
            <a:avLst/>
          </a:prstGeom>
          <a:ln w="635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D3C6C-BD38-EDE6-582B-AA3A0415767B}"/>
              </a:ext>
            </a:extLst>
          </p:cNvPr>
          <p:cNvGrpSpPr/>
          <p:nvPr/>
        </p:nvGrpSpPr>
        <p:grpSpPr>
          <a:xfrm>
            <a:off x="161960" y="367349"/>
            <a:ext cx="4538845" cy="3441715"/>
            <a:chOff x="161960" y="367349"/>
            <a:chExt cx="4538845" cy="344171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96C862B-0629-A671-7C99-BFC3717FC1C9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0" y="3094259"/>
              <a:ext cx="1649256" cy="0"/>
            </a:xfrm>
            <a:prstGeom prst="line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CF0518-EA11-F072-ACE5-1B14E15FB586}"/>
                </a:ext>
              </a:extLst>
            </p:cNvPr>
            <p:cNvGrpSpPr/>
            <p:nvPr/>
          </p:nvGrpSpPr>
          <p:grpSpPr>
            <a:xfrm>
              <a:off x="1408606" y="367349"/>
              <a:ext cx="3292199" cy="3441715"/>
              <a:chOff x="1425148" y="1228019"/>
              <a:chExt cx="2188994" cy="228840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9893783-E1E4-C1B7-1278-2AD42AE1A7D0}"/>
                  </a:ext>
                </a:extLst>
              </p:cNvPr>
              <p:cNvGrpSpPr/>
              <p:nvPr/>
            </p:nvGrpSpPr>
            <p:grpSpPr>
              <a:xfrm>
                <a:off x="1425148" y="1228019"/>
                <a:ext cx="2188994" cy="2196609"/>
                <a:chOff x="1425148" y="1228019"/>
                <a:chExt cx="2188994" cy="219660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D4CCF7D-CC96-C22E-8CEA-5FF958788760}"/>
                    </a:ext>
                  </a:extLst>
                </p:cNvPr>
                <p:cNvGrpSpPr/>
                <p:nvPr/>
              </p:nvGrpSpPr>
              <p:grpSpPr>
                <a:xfrm>
                  <a:off x="1816160" y="2661712"/>
                  <a:ext cx="1797982" cy="762916"/>
                  <a:chOff x="1610677" y="1449361"/>
                  <a:chExt cx="1797982" cy="762916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3D706156-351E-11EC-CA7C-AFDA37467A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10677" y="1828800"/>
                    <a:ext cx="1576569" cy="0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D5684AA-B6FD-80E5-01D5-CE355C071E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4395" y="1708012"/>
                    <a:ext cx="762916" cy="24561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DD3DE08-39D4-4DD2-FA1B-C054AA3E6266}"/>
                    </a:ext>
                  </a:extLst>
                </p:cNvPr>
                <p:cNvGrpSpPr/>
                <p:nvPr/>
              </p:nvGrpSpPr>
              <p:grpSpPr>
                <a:xfrm rot="16200000">
                  <a:off x="871001" y="1782166"/>
                  <a:ext cx="1871212" cy="762917"/>
                  <a:chOff x="1674804" y="1590190"/>
                  <a:chExt cx="1871212" cy="762917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1FA3882F-F590-6B26-5955-462FBF47BD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2506192" y="1140261"/>
                    <a:ext cx="0" cy="1662775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D13642D5-700B-7B03-3C62-C593426CC8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41751" y="1848842"/>
                    <a:ext cx="762917" cy="24561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1838CA-7BBB-861E-0645-0FD4302CAD4F}"/>
                  </a:ext>
                </a:extLst>
              </p:cNvPr>
              <p:cNvSpPr/>
              <p:nvPr/>
            </p:nvSpPr>
            <p:spPr>
              <a:xfrm rot="8098622">
                <a:off x="1399606" y="2927510"/>
                <a:ext cx="860132" cy="317699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A63A49-E944-655E-C60E-CEB24D2D007C}"/>
              </a:ext>
            </a:extLst>
          </p:cNvPr>
          <p:cNvGrpSpPr/>
          <p:nvPr/>
        </p:nvGrpSpPr>
        <p:grpSpPr>
          <a:xfrm>
            <a:off x="7329055" y="1537854"/>
            <a:ext cx="4862944" cy="2979591"/>
            <a:chOff x="7329055" y="1537854"/>
            <a:chExt cx="4862944" cy="29795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2C66A8-6AAE-2F64-619F-A1481DA410F4}"/>
                </a:ext>
              </a:extLst>
            </p:cNvPr>
            <p:cNvSpPr/>
            <p:nvPr/>
          </p:nvSpPr>
          <p:spPr>
            <a:xfrm>
              <a:off x="7329055" y="1537854"/>
              <a:ext cx="4862944" cy="29648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659E41A-6746-4F8A-D21C-081B68BA8C47}"/>
                </a:ext>
              </a:extLst>
            </p:cNvPr>
            <p:cNvCxnSpPr>
              <a:cxnSpLocks/>
            </p:cNvCxnSpPr>
            <p:nvPr/>
          </p:nvCxnSpPr>
          <p:spPr>
            <a:xfrm>
              <a:off x="9531783" y="1838776"/>
              <a:ext cx="0" cy="2395513"/>
            </a:xfrm>
            <a:prstGeom prst="line">
              <a:avLst/>
            </a:prstGeom>
            <a:ln w="12700">
              <a:solidFill>
                <a:schemeClr val="bg1">
                  <a:alpha val="99000"/>
                </a:schemeClr>
              </a:solidFill>
              <a:headEnd type="arrow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F866C3-1C5A-1DD2-4822-D220A798D50A}"/>
                </a:ext>
              </a:extLst>
            </p:cNvPr>
            <p:cNvCxnSpPr>
              <a:cxnSpLocks/>
            </p:cNvCxnSpPr>
            <p:nvPr/>
          </p:nvCxnSpPr>
          <p:spPr>
            <a:xfrm>
              <a:off x="7427980" y="4234290"/>
              <a:ext cx="4230356" cy="0"/>
            </a:xfrm>
            <a:prstGeom prst="line">
              <a:avLst/>
            </a:prstGeom>
            <a:ln w="12700">
              <a:solidFill>
                <a:schemeClr val="bg1">
                  <a:alpha val="99000"/>
                </a:schemeClr>
              </a:solidFill>
              <a:headEnd type="arrow"/>
              <a:tailEnd type="arrow" w="med" len="med"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3E7864-DA41-09A4-80EC-2BDDF4769FC7}"/>
                </a:ext>
              </a:extLst>
            </p:cNvPr>
            <p:cNvSpPr txBox="1"/>
            <p:nvPr/>
          </p:nvSpPr>
          <p:spPr>
            <a:xfrm>
              <a:off x="11173886" y="4240446"/>
              <a:ext cx="968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Frequency</a:t>
              </a:r>
              <a:endParaRPr lang="en-NL" sz="11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B8D7F3-F6F6-BF3A-E708-3529A38CC8CB}"/>
                </a:ext>
              </a:extLst>
            </p:cNvPr>
            <p:cNvSpPr txBox="1"/>
            <p:nvPr/>
          </p:nvSpPr>
          <p:spPr>
            <a:xfrm>
              <a:off x="9067972" y="1589513"/>
              <a:ext cx="1141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Amplitude (P)</a:t>
              </a:r>
              <a:endParaRPr lang="en-NL" sz="11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EB83F4C-2478-A3A8-50AD-515ADD688F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1783" y="2118662"/>
              <a:ext cx="0" cy="211562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8FFB715-E75F-1C1E-0D35-43ACA5B13E19}"/>
                </a:ext>
              </a:extLst>
            </p:cNvPr>
            <p:cNvCxnSpPr>
              <a:cxnSpLocks/>
            </p:cNvCxnSpPr>
            <p:nvPr/>
          </p:nvCxnSpPr>
          <p:spPr>
            <a:xfrm>
              <a:off x="7482260" y="2924944"/>
              <a:ext cx="4176076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  <a:headEnd type="none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B321441-2784-A7E3-7385-1B7A3D10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31783" y="3497943"/>
              <a:ext cx="2097463" cy="7335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42CEF64-E786-94D9-FE6C-94E4D8FC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427978" y="3493737"/>
              <a:ext cx="2103803" cy="733535"/>
            </a:xfrm>
            <a:prstGeom prst="rect">
              <a:avLst/>
            </a:prstGeom>
          </p:spPr>
        </p:pic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20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97D266-1A96-0229-3D6D-E6904961CE15}"/>
              </a:ext>
            </a:extLst>
          </p:cNvPr>
          <p:cNvGrpSpPr/>
          <p:nvPr/>
        </p:nvGrpSpPr>
        <p:grpSpPr>
          <a:xfrm>
            <a:off x="5251525" y="5088315"/>
            <a:ext cx="6815995" cy="1138875"/>
            <a:chOff x="5251525" y="5088315"/>
            <a:chExt cx="6815995" cy="1138875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5C8F009-37C0-7FA5-FFC6-DF2110B41F37}"/>
                </a:ext>
              </a:extLst>
            </p:cNvPr>
            <p:cNvGrpSpPr/>
            <p:nvPr/>
          </p:nvGrpSpPr>
          <p:grpSpPr>
            <a:xfrm>
              <a:off x="5251525" y="5088315"/>
              <a:ext cx="4222172" cy="710825"/>
              <a:chOff x="5222933" y="4937097"/>
              <a:chExt cx="4222172" cy="710825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877864B-1511-EAD9-CD32-9B8DC72E3600}"/>
                  </a:ext>
                </a:extLst>
              </p:cNvPr>
              <p:cNvSpPr/>
              <p:nvPr/>
            </p:nvSpPr>
            <p:spPr>
              <a:xfrm>
                <a:off x="5222933" y="4950987"/>
                <a:ext cx="1165365" cy="696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C368C8B-A1B5-D08A-61FF-EB680F3074F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84163" y="4937097"/>
                <a:ext cx="2560942" cy="696935"/>
              </a:xfrm>
              <a:prstGeom prst="rect">
                <a:avLst/>
              </a:prstGeom>
              <a:noFill/>
              <a:ln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790B28-746F-3266-7EEC-9864A9B6CB68}"/>
                </a:ext>
              </a:extLst>
            </p:cNvPr>
            <p:cNvSpPr>
              <a:spLocks/>
            </p:cNvSpPr>
            <p:nvPr/>
          </p:nvSpPr>
          <p:spPr>
            <a:xfrm>
              <a:off x="10060320" y="5094593"/>
              <a:ext cx="2007200" cy="69693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69C662D-0DFB-BC3B-1CCE-55C0BB1A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73697" y="5960490"/>
              <a:ext cx="2222500" cy="2667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CCCDC5-E65E-E27B-BA60-FFDE15FF7B46}"/>
              </a:ext>
            </a:extLst>
          </p:cNvPr>
          <p:cNvGrpSpPr/>
          <p:nvPr/>
        </p:nvGrpSpPr>
        <p:grpSpPr>
          <a:xfrm>
            <a:off x="2582323" y="3788851"/>
            <a:ext cx="3928402" cy="572455"/>
            <a:chOff x="2582323" y="3788851"/>
            <a:chExt cx="3928402" cy="57245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E66F44F-8331-38D9-BDB6-B33B6DEC1746}"/>
                </a:ext>
              </a:extLst>
            </p:cNvPr>
            <p:cNvSpPr>
              <a:spLocks/>
            </p:cNvSpPr>
            <p:nvPr/>
          </p:nvSpPr>
          <p:spPr>
            <a:xfrm>
              <a:off x="4457918" y="3789040"/>
              <a:ext cx="737403" cy="572079"/>
            </a:xfrm>
            <a:prstGeom prst="rect">
              <a:avLst/>
            </a:prstGeom>
            <a:noFill/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711071A-F1CE-C25A-0A99-066DC217B30E}"/>
                </a:ext>
              </a:extLst>
            </p:cNvPr>
            <p:cNvSpPr/>
            <p:nvPr/>
          </p:nvSpPr>
          <p:spPr>
            <a:xfrm>
              <a:off x="3342375" y="3789040"/>
              <a:ext cx="737402" cy="5720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B4953BA-7802-2F5B-95EB-003D99D4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06852" y="3925028"/>
              <a:ext cx="1125999" cy="39279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520215-5640-199B-2341-6C79FF80C2D1}"/>
                </a:ext>
              </a:extLst>
            </p:cNvPr>
            <p:cNvSpPr>
              <a:spLocks/>
            </p:cNvSpPr>
            <p:nvPr/>
          </p:nvSpPr>
          <p:spPr>
            <a:xfrm>
              <a:off x="5708232" y="3788851"/>
              <a:ext cx="802493" cy="57245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3BA671F-F853-BABC-5EC3-1C61C6F4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82323" y="3928361"/>
              <a:ext cx="2529169" cy="398619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61C6D0A-76C3-1CAD-4E12-2A3922485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68248" y="5206752"/>
            <a:ext cx="9695858" cy="4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Homodyne Readout: Statistics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21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08E4C0-0B5E-A211-F038-9D67E2553383}"/>
              </a:ext>
            </a:extLst>
          </p:cNvPr>
          <p:cNvGrpSpPr/>
          <p:nvPr/>
        </p:nvGrpSpPr>
        <p:grpSpPr>
          <a:xfrm>
            <a:off x="362305" y="2743384"/>
            <a:ext cx="6879673" cy="1850288"/>
            <a:chOff x="362305" y="957701"/>
            <a:chExt cx="6879673" cy="185028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1724F70-14A3-209B-7A14-9C94D4653F82}"/>
                </a:ext>
              </a:extLst>
            </p:cNvPr>
            <p:cNvSpPr txBox="1"/>
            <p:nvPr/>
          </p:nvSpPr>
          <p:spPr>
            <a:xfrm>
              <a:off x="362305" y="957701"/>
              <a:ext cx="443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Detection statistic:</a:t>
              </a:r>
              <a:endPara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B3AD76A-DB8B-93DA-B531-E2F9D4A5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1424" y="1893589"/>
              <a:ext cx="4038600" cy="91440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B583F743-3778-4F5D-0BD9-19DCAA47F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22678" y="1835408"/>
              <a:ext cx="2019300" cy="9398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6CF60D56-1A97-21D0-7F69-B93939C9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7304" y="2016451"/>
              <a:ext cx="406768" cy="49716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CFAEB-0BBF-A9FE-6415-80BE53413A2A}"/>
              </a:ext>
            </a:extLst>
          </p:cNvPr>
          <p:cNvGrpSpPr/>
          <p:nvPr/>
        </p:nvGrpSpPr>
        <p:grpSpPr>
          <a:xfrm>
            <a:off x="3333535" y="5117155"/>
            <a:ext cx="5524930" cy="1304308"/>
            <a:chOff x="397304" y="3298987"/>
            <a:chExt cx="5524930" cy="130430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8D14E5-9992-067E-6E3C-52B52B2F9C2B}"/>
                </a:ext>
              </a:extLst>
            </p:cNvPr>
            <p:cNvSpPr txBox="1"/>
            <p:nvPr/>
          </p:nvSpPr>
          <p:spPr>
            <a:xfrm>
              <a:off x="397304" y="3298987"/>
              <a:ext cx="29731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Can we do better?</a:t>
              </a:r>
              <a:endPara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753F32C-D31C-CA55-3891-7DBDACE8B821}"/>
                </a:ext>
              </a:extLst>
            </p:cNvPr>
            <p:cNvSpPr txBox="1"/>
            <p:nvPr/>
          </p:nvSpPr>
          <p:spPr>
            <a:xfrm>
              <a:off x="571664" y="4080075"/>
              <a:ext cx="5350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Wingdings" pitchFamily="2" charset="77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</a:t>
              </a: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Yes, with photon counting!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D5AE00-252C-5FB9-B969-32B6C113F4B7}"/>
              </a:ext>
            </a:extLst>
          </p:cNvPr>
          <p:cNvGrpSpPr/>
          <p:nvPr/>
        </p:nvGrpSpPr>
        <p:grpSpPr>
          <a:xfrm>
            <a:off x="7527235" y="1537854"/>
            <a:ext cx="4751911" cy="3086987"/>
            <a:chOff x="7527235" y="1537854"/>
            <a:chExt cx="4751911" cy="30869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513E1E-64C6-E4EE-6F3C-F7DABCCE88F8}"/>
                </a:ext>
              </a:extLst>
            </p:cNvPr>
            <p:cNvGrpSpPr/>
            <p:nvPr/>
          </p:nvGrpSpPr>
          <p:grpSpPr>
            <a:xfrm>
              <a:off x="7527235" y="1537854"/>
              <a:ext cx="4751911" cy="3086987"/>
              <a:chOff x="7527235" y="1537854"/>
              <a:chExt cx="4751911" cy="308698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9DC68D-BCB0-E43D-4BF7-257E1AFB76C8}"/>
                  </a:ext>
                </a:extLst>
              </p:cNvPr>
              <p:cNvSpPr/>
              <p:nvPr/>
            </p:nvSpPr>
            <p:spPr>
              <a:xfrm>
                <a:off x="7527235" y="1537854"/>
                <a:ext cx="4664764" cy="30606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6D39BA3-A901-6380-E2AD-B7D35C23A68A}"/>
                  </a:ext>
                </a:extLst>
              </p:cNvPr>
              <p:cNvGrpSpPr/>
              <p:nvPr/>
            </p:nvGrpSpPr>
            <p:grpSpPr>
              <a:xfrm>
                <a:off x="7564338" y="1696909"/>
                <a:ext cx="4714808" cy="2927932"/>
                <a:chOff x="7180669" y="1273180"/>
                <a:chExt cx="4714808" cy="2927932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6970BE55-E212-9024-4E18-8CC2627B6EFF}"/>
                    </a:ext>
                  </a:extLst>
                </p:cNvPr>
                <p:cNvGrpSpPr/>
                <p:nvPr/>
              </p:nvGrpSpPr>
              <p:grpSpPr>
                <a:xfrm>
                  <a:off x="7180671" y="1273180"/>
                  <a:ext cx="4714806" cy="2927932"/>
                  <a:chOff x="5760408" y="2896417"/>
                  <a:chExt cx="6143199" cy="3816549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8659E41A-6746-4F8A-D21C-081B68BA8C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1577" y="3221331"/>
                    <a:ext cx="0" cy="312254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99000"/>
                      </a:schemeClr>
                    </a:solidFill>
                    <a:headEnd type="arrow"/>
                    <a:tailEnd type="non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8BF866C3-1C5A-1DD2-4822-D220A798D5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0408" y="6343874"/>
                    <a:ext cx="5511980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99000"/>
                      </a:schemeClr>
                    </a:solidFill>
                    <a:headEnd type="arrow"/>
                    <a:tailEnd type="arrow" w="med" len="med"/>
                  </a:ln>
                  <a:effectLst>
                    <a:glow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C3E7864-DA41-09A4-80EC-2BDDF4769FC7}"/>
                      </a:ext>
                    </a:extLst>
                  </p:cNvPr>
                  <p:cNvSpPr txBox="1"/>
                  <p:nvPr/>
                </p:nvSpPr>
                <p:spPr>
                  <a:xfrm>
                    <a:off x="10641170" y="6351899"/>
                    <a:ext cx="1262437" cy="361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rPr>
                      <a:t>Frequency</a:t>
                    </a:r>
                    <a:endParaRPr lang="en-NL" sz="1100" dirty="0">
                      <a:solidFill>
                        <a:schemeClr val="bg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FB8D7F3-F6F6-BF3A-E708-3529A38CC8CB}"/>
                      </a:ext>
                    </a:extLst>
                  </p:cNvPr>
                  <p:cNvSpPr txBox="1"/>
                  <p:nvPr/>
                </p:nvSpPr>
                <p:spPr>
                  <a:xfrm>
                    <a:off x="7897250" y="2896417"/>
                    <a:ext cx="1449515" cy="361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rPr>
                      <a:t>Amplitude (P)</a:t>
                    </a:r>
                    <a:endParaRPr lang="en-NL" sz="1100" dirty="0">
                      <a:solidFill>
                        <a:schemeClr val="bg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EB83F4C-2478-A3A8-50AD-515ADD688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84474" y="1802329"/>
                  <a:ext cx="0" cy="2115627"/>
                </a:xfrm>
                <a:prstGeom prst="straightConnector1">
                  <a:avLst/>
                </a:prstGeom>
                <a:ln w="63500">
                  <a:solidFill>
                    <a:srgbClr val="FF0000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8FFB715-E75F-1C1E-0D35-43ACA5B13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4951" y="2578209"/>
                  <a:ext cx="4176076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dash"/>
                  <a:headEnd type="none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8B321441-2784-A7E3-7385-1B7A3D1089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84474" y="3181610"/>
                  <a:ext cx="2097463" cy="733535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D42CEF64-E786-94D9-FE6C-94E4D8FCC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180669" y="3177404"/>
                  <a:ext cx="2103803" cy="73353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694FFF-7E26-96E9-2353-51CAFCA1BE97}"/>
                </a:ext>
              </a:extLst>
            </p:cNvPr>
            <p:cNvGrpSpPr/>
            <p:nvPr/>
          </p:nvGrpSpPr>
          <p:grpSpPr>
            <a:xfrm>
              <a:off x="7587414" y="2132856"/>
              <a:ext cx="4178192" cy="854733"/>
              <a:chOff x="7587414" y="2132856"/>
              <a:chExt cx="4178192" cy="854733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7D0B3EAA-E19C-AF41-DC5B-6D9998E01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673502" y="2825268"/>
                <a:ext cx="2092104" cy="162321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7667CDF0-F871-323A-34CB-91A3F115B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flipH="1">
                <a:off x="7587414" y="2825267"/>
                <a:ext cx="2092104" cy="162321"/>
              </a:xfrm>
              <a:prstGeom prst="rect">
                <a:avLst/>
              </a:prstGeom>
            </p:spPr>
          </p:pic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66C5536-5F92-2F5F-0D5D-04109ACAE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8141" y="2132856"/>
                <a:ext cx="0" cy="854732"/>
              </a:xfrm>
              <a:prstGeom prst="straightConnector1">
                <a:avLst/>
              </a:prstGeom>
              <a:ln w="25400">
                <a:solidFill>
                  <a:srgbClr val="FFE300"/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1D3CA0-8C16-B8AF-58E5-BDE05CCDF9D2}"/>
              </a:ext>
            </a:extLst>
          </p:cNvPr>
          <p:cNvCxnSpPr>
            <a:cxnSpLocks/>
          </p:cNvCxnSpPr>
          <p:nvPr/>
        </p:nvCxnSpPr>
        <p:spPr>
          <a:xfrm>
            <a:off x="8471995" y="3033311"/>
            <a:ext cx="0" cy="536057"/>
          </a:xfrm>
          <a:prstGeom prst="line">
            <a:avLst/>
          </a:prstGeom>
          <a:ln w="25400">
            <a:solidFill>
              <a:schemeClr val="bg1">
                <a:alpha val="99000"/>
              </a:schemeClr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980847-3D0A-D449-2458-38BA19D0A2FA}"/>
              </a:ext>
            </a:extLst>
          </p:cNvPr>
          <p:cNvSpPr txBox="1"/>
          <p:nvPr/>
        </p:nvSpPr>
        <p:spPr>
          <a:xfrm>
            <a:off x="8510183" y="3068660"/>
            <a:ext cx="243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4 orders of magnitude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53F1BE-65C1-7AB3-393F-87D1A162A10A}"/>
              </a:ext>
            </a:extLst>
          </p:cNvPr>
          <p:cNvCxnSpPr>
            <a:cxnSpLocks/>
          </p:cNvCxnSpPr>
          <p:nvPr/>
        </p:nvCxnSpPr>
        <p:spPr>
          <a:xfrm>
            <a:off x="10873546" y="3023203"/>
            <a:ext cx="0" cy="538144"/>
          </a:xfrm>
          <a:prstGeom prst="line">
            <a:avLst/>
          </a:prstGeom>
          <a:ln w="25400">
            <a:solidFill>
              <a:schemeClr val="bg1">
                <a:alpha val="99000"/>
              </a:schemeClr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05EFA7-C1A8-1BA8-1706-2D8780EE6C03}"/>
              </a:ext>
            </a:extLst>
          </p:cNvPr>
          <p:cNvGrpSpPr/>
          <p:nvPr/>
        </p:nvGrpSpPr>
        <p:grpSpPr>
          <a:xfrm>
            <a:off x="1395787" y="1368957"/>
            <a:ext cx="6995653" cy="1002508"/>
            <a:chOff x="1136187" y="3623476"/>
            <a:chExt cx="6995653" cy="100250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69C662D-0DFB-BC3B-1CCE-55C0BB1A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03810" y="4419551"/>
              <a:ext cx="1720274" cy="20643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FA630C-CC3B-5342-4827-E8AE4DCA0DA4}"/>
                </a:ext>
              </a:extLst>
            </p:cNvPr>
            <p:cNvGrpSpPr/>
            <p:nvPr/>
          </p:nvGrpSpPr>
          <p:grpSpPr>
            <a:xfrm>
              <a:off x="1136187" y="3623476"/>
              <a:ext cx="6995653" cy="591469"/>
              <a:chOff x="1707572" y="5086605"/>
              <a:chExt cx="9174014" cy="775646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1490266-D4B7-1170-8795-7A8FFA31B72A}"/>
                  </a:ext>
                </a:extLst>
              </p:cNvPr>
              <p:cNvSpPr/>
              <p:nvPr/>
            </p:nvSpPr>
            <p:spPr>
              <a:xfrm>
                <a:off x="1707572" y="5086605"/>
                <a:ext cx="1285863" cy="750864"/>
              </a:xfrm>
              <a:prstGeom prst="rect">
                <a:avLst/>
              </a:prstGeom>
              <a:noFill/>
              <a:ln>
                <a:solidFill>
                  <a:srgbClr val="FFE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7DD669F-76D8-9F77-5671-1E8B465FE2F5}"/>
                  </a:ext>
                </a:extLst>
              </p:cNvPr>
              <p:cNvGrpSpPr/>
              <p:nvPr/>
            </p:nvGrpSpPr>
            <p:grpSpPr>
              <a:xfrm>
                <a:off x="3522526" y="5086605"/>
                <a:ext cx="7359060" cy="775646"/>
                <a:chOff x="5408798" y="4936703"/>
                <a:chExt cx="7359060" cy="77564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D790B28-746F-3266-7EEC-9864A9B6CB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635653" y="4940258"/>
                  <a:ext cx="2132205" cy="76383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5A91DE33-525C-599F-19BF-511B7889CC0E}"/>
                    </a:ext>
                  </a:extLst>
                </p:cNvPr>
                <p:cNvGrpSpPr/>
                <p:nvPr/>
              </p:nvGrpSpPr>
              <p:grpSpPr>
                <a:xfrm>
                  <a:off x="5408798" y="4936703"/>
                  <a:ext cx="4625110" cy="775646"/>
                  <a:chOff x="4675954" y="5332875"/>
                  <a:chExt cx="4625110" cy="775646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A877864B-1511-EAD9-CD32-9B8DC72E3600}"/>
                      </a:ext>
                    </a:extLst>
                  </p:cNvPr>
                  <p:cNvSpPr/>
                  <p:nvPr/>
                </p:nvSpPr>
                <p:spPr>
                  <a:xfrm>
                    <a:off x="4675954" y="5332875"/>
                    <a:ext cx="1285864" cy="767392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1C368C8B-A1B5-D08A-61FF-EB680F3074F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461023" y="5332876"/>
                    <a:ext cx="2840041" cy="775645"/>
                  </a:xfrm>
                  <a:prstGeom prst="rect">
                    <a:avLst/>
                  </a:prstGeom>
                  <a:noFill/>
                  <a:ln>
                    <a:solidFill>
                      <a:srgbClr val="FF40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</p:grpSp>
          </p:grpSp>
        </p:grp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81C27FB0-B0D4-A99D-0DE9-4C53FF144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4693" y="1464912"/>
            <a:ext cx="8003086" cy="4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Photon Counting: Intuition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22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8D14E5-9992-067E-6E3C-52B52B2F9C2B}"/>
              </a:ext>
            </a:extLst>
          </p:cNvPr>
          <p:cNvSpPr txBox="1"/>
          <p:nvPr/>
        </p:nvSpPr>
        <p:spPr>
          <a:xfrm>
            <a:off x="397302" y="1052736"/>
            <a:ext cx="113873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Homodyne readout measures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time-dependence, i.e. phase/frequency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of the signal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The signal model does not specify these properties…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Wingdings" pitchFamily="2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time-dependence/phase/frequency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info is useless for finding a signal that is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stationary/stochastic/broadband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F8941-87DD-D57C-111E-FCFBF8F66B5B}"/>
              </a:ext>
            </a:extLst>
          </p:cNvPr>
          <p:cNvSpPr txBox="1"/>
          <p:nvPr/>
        </p:nvSpPr>
        <p:spPr>
          <a:xfrm>
            <a:off x="695399" y="5066699"/>
            <a:ext cx="10801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Wingdings" pitchFamily="2" charset="77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Devise a quantum measurement that does not provide useless info, in exchange for useful info</a:t>
            </a:r>
          </a:p>
        </p:txBody>
      </p:sp>
    </p:spTree>
    <p:extLst>
      <p:ext uri="{BB962C8B-B14F-4D97-AF65-F5344CB8AC3E}">
        <p14:creationId xmlns:p14="http://schemas.microsoft.com/office/powerpoint/2010/main" val="34542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173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Photon Counting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724F70-14A3-209B-7A14-9C94D4653F82}"/>
              </a:ext>
            </a:extLst>
          </p:cNvPr>
          <p:cNvSpPr txBox="1"/>
          <p:nvPr/>
        </p:nvSpPr>
        <p:spPr>
          <a:xfrm>
            <a:off x="396462" y="697390"/>
            <a:ext cx="692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Measure the number of photons exactly: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23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8D14E5-9992-067E-6E3C-52B52B2F9C2B}"/>
              </a:ext>
            </a:extLst>
          </p:cNvPr>
          <p:cNvSpPr txBox="1"/>
          <p:nvPr/>
        </p:nvSpPr>
        <p:spPr>
          <a:xfrm>
            <a:off x="7560350" y="1969554"/>
            <a:ext cx="476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Wingdings" pitchFamily="2" charset="77"/>
                <a:ea typeface="Tahoma" panose="020B0604030504040204" pitchFamily="34" charset="0"/>
                <a:cs typeface="Tahoma" panose="020B0604030504040204" pitchFamily="34" charset="0"/>
              </a:rPr>
              <a:t>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phase info measured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F6F011-784E-29FE-F99A-AAFE0D8C5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204" y="2509942"/>
            <a:ext cx="2558392" cy="5770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FB74BB4-C770-7896-6103-660FFE227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1681" y="1496499"/>
            <a:ext cx="1615828" cy="461665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EEAE61CE-9D02-334F-1248-D513CA33A797}"/>
              </a:ext>
            </a:extLst>
          </p:cNvPr>
          <p:cNvSpPr/>
          <p:nvPr/>
        </p:nvSpPr>
        <p:spPr>
          <a:xfrm>
            <a:off x="3698868" y="1371320"/>
            <a:ext cx="301255" cy="1641606"/>
          </a:xfrm>
          <a:prstGeom prst="rightBrace">
            <a:avLst>
              <a:gd name="adj1" fmla="val 43900"/>
              <a:gd name="adj2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34CC7-5A0B-620B-8D31-44282A164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01482" y="2049150"/>
            <a:ext cx="807915" cy="2885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4B6C293-1BCB-3884-43C4-6D5A929A1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1051" y="2051130"/>
            <a:ext cx="1750480" cy="4616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B5DBC6A-BFA6-4568-1C22-6C4230DEA180}"/>
              </a:ext>
            </a:extLst>
          </p:cNvPr>
          <p:cNvSpPr txBox="1"/>
          <p:nvPr/>
        </p:nvSpPr>
        <p:spPr>
          <a:xfrm>
            <a:off x="396462" y="3770978"/>
            <a:ext cx="66133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Practical challenges with this approach: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Too much light to discern single signal photons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Too many non-signal photons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F1E766-07BA-80C3-CC0A-D9B62352CEA1}"/>
              </a:ext>
            </a:extLst>
          </p:cNvPr>
          <p:cNvSpPr txBox="1"/>
          <p:nvPr/>
        </p:nvSpPr>
        <p:spPr>
          <a:xfrm>
            <a:off x="7232435" y="4974251"/>
            <a:ext cx="5105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Can’t count photons precisely</a:t>
            </a:r>
            <a:b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endParaRPr lang="en-US" sz="24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633F52BC-57AE-BCE8-18AC-A1ACDA43A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81622" y="5608296"/>
            <a:ext cx="1203053" cy="372374"/>
          </a:xfrm>
          <a:prstGeom prst="rect">
            <a:avLst/>
          </a:prstGeom>
        </p:spPr>
      </p:pic>
      <p:sp>
        <p:nvSpPr>
          <p:cNvPr id="72" name="Right Brace 71">
            <a:extLst>
              <a:ext uri="{FF2B5EF4-FFF2-40B4-BE49-F238E27FC236}">
                <a16:creationId xmlns:a16="http://schemas.microsoft.com/office/drawing/2014/main" id="{789CAB64-0E15-F2FA-2405-755F6A19E36E}"/>
              </a:ext>
            </a:extLst>
          </p:cNvPr>
          <p:cNvSpPr/>
          <p:nvPr/>
        </p:nvSpPr>
        <p:spPr>
          <a:xfrm>
            <a:off x="7009288" y="4528839"/>
            <a:ext cx="301255" cy="1361661"/>
          </a:xfrm>
          <a:prstGeom prst="rightBrace">
            <a:avLst>
              <a:gd name="adj1" fmla="val 43900"/>
              <a:gd name="adj2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BA16C4-3696-7F9F-F701-689677F62208}"/>
              </a:ext>
            </a:extLst>
          </p:cNvPr>
          <p:cNvSpPr txBox="1"/>
          <p:nvPr/>
        </p:nvSpPr>
        <p:spPr>
          <a:xfrm>
            <a:off x="7560350" y="2642869"/>
            <a:ext cx="510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Wingdings" pitchFamily="2" charset="77"/>
                <a:ea typeface="Tahoma" panose="020B0604030504040204" pitchFamily="34" charset="0"/>
                <a:cs typeface="Tahoma" panose="020B0604030504040204" pitchFamily="34" charset="0"/>
              </a:rPr>
              <a:t></a:t>
            </a: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Maximum info on signal power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6ACFF55-718B-064B-1661-BDB516711BCE}"/>
              </a:ext>
            </a:extLst>
          </p:cNvPr>
          <p:cNvCxnSpPr>
            <a:cxnSpLocks/>
          </p:cNvCxnSpPr>
          <p:nvPr/>
        </p:nvCxnSpPr>
        <p:spPr>
          <a:xfrm>
            <a:off x="623392" y="3429000"/>
            <a:ext cx="11030128" cy="0"/>
          </a:xfrm>
          <a:prstGeom prst="line">
            <a:avLst/>
          </a:prstGeom>
          <a:ln w="12700">
            <a:solidFill>
              <a:schemeClr val="bg1">
                <a:alpha val="99000"/>
              </a:schemeClr>
            </a:solidFill>
            <a:headEnd type="none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784082-5E3F-F54A-B424-9693835ABCF1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1121012" y="1484900"/>
            <a:ext cx="8920" cy="1198987"/>
          </a:xfrm>
          <a:prstGeom prst="line">
            <a:avLst/>
          </a:prstGeom>
          <a:ln w="635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41D2AE-B8F4-DE71-0542-B6A0B4F16C12}"/>
              </a:ext>
            </a:extLst>
          </p:cNvPr>
          <p:cNvGrpSpPr/>
          <p:nvPr/>
        </p:nvGrpSpPr>
        <p:grpSpPr>
          <a:xfrm>
            <a:off x="1099112" y="1283235"/>
            <a:ext cx="2386346" cy="3072415"/>
            <a:chOff x="1982312" y="3068960"/>
            <a:chExt cx="2386346" cy="307241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ADB4AAC-41BC-2156-D698-A36BAA3F90EF}"/>
                </a:ext>
              </a:extLst>
            </p:cNvPr>
            <p:cNvCxnSpPr>
              <a:cxnSpLocks/>
            </p:cNvCxnSpPr>
            <p:nvPr/>
          </p:nvCxnSpPr>
          <p:spPr>
            <a:xfrm>
              <a:off x="1982312" y="3294015"/>
              <a:ext cx="2386346" cy="0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D1251D-5B62-7B55-45A4-482218960FBD}"/>
                </a:ext>
              </a:extLst>
            </p:cNvPr>
            <p:cNvCxnSpPr>
              <a:cxnSpLocks/>
            </p:cNvCxnSpPr>
            <p:nvPr/>
          </p:nvCxnSpPr>
          <p:spPr>
            <a:xfrm>
              <a:off x="2166747" y="3068960"/>
              <a:ext cx="0" cy="3072415"/>
            </a:xfrm>
            <a:prstGeom prst="line">
              <a:avLst/>
            </a:prstGeom>
            <a:ln w="63500">
              <a:solidFill>
                <a:srgbClr val="FF40FF"/>
              </a:solidFill>
              <a:prstDash val="solid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117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Photon Counting: Filtering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EB0A3A-0A79-F8B6-5C43-4C5A8BF97494}"/>
              </a:ext>
            </a:extLst>
          </p:cNvPr>
          <p:cNvSpPr/>
          <p:nvPr/>
        </p:nvSpPr>
        <p:spPr>
          <a:xfrm>
            <a:off x="2589334" y="4440187"/>
            <a:ext cx="1161406" cy="645258"/>
          </a:xfrm>
          <a:prstGeom prst="rect">
            <a:avLst/>
          </a:prstGeom>
          <a:noFill/>
          <a:ln>
            <a:solidFill>
              <a:srgbClr val="FFE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0FEADC03-3C11-2DBA-B8B9-C022FE8ED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1519" y="4544997"/>
            <a:ext cx="2208000" cy="41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E0D305-B6B3-F49B-6587-AE2C08324D39}"/>
              </a:ext>
            </a:extLst>
          </p:cNvPr>
          <p:cNvGrpSpPr/>
          <p:nvPr/>
        </p:nvGrpSpPr>
        <p:grpSpPr>
          <a:xfrm>
            <a:off x="949745" y="1142365"/>
            <a:ext cx="2658307" cy="3213285"/>
            <a:chOff x="2097311" y="2926916"/>
            <a:chExt cx="2658307" cy="321328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C111AD1-D8C0-FB24-94F9-C0D63B433AA4}"/>
                </a:ext>
              </a:extLst>
            </p:cNvPr>
            <p:cNvCxnSpPr>
              <a:cxnSpLocks/>
            </p:cNvCxnSpPr>
            <p:nvPr/>
          </p:nvCxnSpPr>
          <p:spPr>
            <a:xfrm>
              <a:off x="2350992" y="2926916"/>
              <a:ext cx="2404626" cy="0"/>
            </a:xfrm>
            <a:prstGeom prst="line">
              <a:avLst/>
            </a:prstGeom>
            <a:ln w="635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60C14E-13C4-3094-4C83-56D43C1B758D}"/>
                </a:ext>
              </a:extLst>
            </p:cNvPr>
            <p:cNvCxnSpPr>
              <a:cxnSpLocks/>
            </p:cNvCxnSpPr>
            <p:nvPr/>
          </p:nvCxnSpPr>
          <p:spPr>
            <a:xfrm>
              <a:off x="2097311" y="3070932"/>
              <a:ext cx="0" cy="3069269"/>
            </a:xfrm>
            <a:prstGeom prst="line">
              <a:avLst/>
            </a:prstGeom>
            <a:ln w="63500">
              <a:solidFill>
                <a:srgbClr val="00B050"/>
              </a:solidFill>
              <a:prstDash val="solid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050CF9D-C802-789E-E81F-5A605F9FE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9" y="4355650"/>
            <a:ext cx="664539" cy="443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E09A99-86E7-C1C3-FA6E-E0B62BEBF362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1119219" y="1483107"/>
            <a:ext cx="0" cy="2872543"/>
          </a:xfrm>
          <a:prstGeom prst="line">
            <a:avLst/>
          </a:prstGeom>
          <a:ln w="635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DFA621-551E-7856-9122-E5D482F1C102}"/>
              </a:ext>
            </a:extLst>
          </p:cNvPr>
          <p:cNvGrpSpPr/>
          <p:nvPr/>
        </p:nvGrpSpPr>
        <p:grpSpPr>
          <a:xfrm>
            <a:off x="-735823" y="-1415230"/>
            <a:ext cx="4538845" cy="3441715"/>
            <a:chOff x="161960" y="367349"/>
            <a:chExt cx="4538845" cy="344171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A29CC0C-DD20-FA59-6812-BFC3E51B405E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0" y="3094259"/>
              <a:ext cx="1649256" cy="0"/>
            </a:xfrm>
            <a:prstGeom prst="line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6D2D28-EEE2-D7C0-091E-7BC01B48E916}"/>
                </a:ext>
              </a:extLst>
            </p:cNvPr>
            <p:cNvGrpSpPr/>
            <p:nvPr/>
          </p:nvGrpSpPr>
          <p:grpSpPr>
            <a:xfrm>
              <a:off x="1408606" y="367349"/>
              <a:ext cx="3292199" cy="3441715"/>
              <a:chOff x="1425148" y="1228019"/>
              <a:chExt cx="2188994" cy="228840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3702909-D196-3C20-DF64-8BDAF8F7572A}"/>
                  </a:ext>
                </a:extLst>
              </p:cNvPr>
              <p:cNvGrpSpPr/>
              <p:nvPr/>
            </p:nvGrpSpPr>
            <p:grpSpPr>
              <a:xfrm>
                <a:off x="1425148" y="1228019"/>
                <a:ext cx="2188994" cy="2196609"/>
                <a:chOff x="1425148" y="1228019"/>
                <a:chExt cx="2188994" cy="2196609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1CD4596-57BA-07DE-E192-898C8E11E34D}"/>
                    </a:ext>
                  </a:extLst>
                </p:cNvPr>
                <p:cNvGrpSpPr/>
                <p:nvPr/>
              </p:nvGrpSpPr>
              <p:grpSpPr>
                <a:xfrm>
                  <a:off x="1816160" y="2661712"/>
                  <a:ext cx="1797982" cy="762916"/>
                  <a:chOff x="1610677" y="1449361"/>
                  <a:chExt cx="1797982" cy="762916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3943A078-CAAB-3B27-0965-140FF5246C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10677" y="1828800"/>
                    <a:ext cx="1576569" cy="0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8341BC9C-6840-6A9E-02E8-4331FFEB07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4395" y="1708012"/>
                    <a:ext cx="762916" cy="24561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C1800F2C-6F35-EDFC-8045-38EA19AF3D66}"/>
                    </a:ext>
                  </a:extLst>
                </p:cNvPr>
                <p:cNvGrpSpPr/>
                <p:nvPr/>
              </p:nvGrpSpPr>
              <p:grpSpPr>
                <a:xfrm rot="16200000">
                  <a:off x="871001" y="1782166"/>
                  <a:ext cx="1871212" cy="762917"/>
                  <a:chOff x="1674804" y="1590190"/>
                  <a:chExt cx="1871212" cy="762917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AD26F93-56DB-E21A-674E-B00C33A2B5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2506192" y="1140261"/>
                    <a:ext cx="0" cy="1662775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70CB162B-0A39-3386-9244-72CEC238F75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41751" y="1848842"/>
                    <a:ext cx="762917" cy="24561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6A90E50-96E4-149C-D9CE-23471FF5236B}"/>
                  </a:ext>
                </a:extLst>
              </p:cNvPr>
              <p:cNvSpPr/>
              <p:nvPr/>
            </p:nvSpPr>
            <p:spPr>
              <a:xfrm rot="8098622">
                <a:off x="1399606" y="2927510"/>
                <a:ext cx="860132" cy="317699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CD8C62D2-5B26-31B0-20D6-259D47578025}"/>
              </a:ext>
            </a:extLst>
          </p:cNvPr>
          <p:cNvSpPr/>
          <p:nvPr/>
        </p:nvSpPr>
        <p:spPr>
          <a:xfrm>
            <a:off x="784162" y="3849122"/>
            <a:ext cx="695861" cy="492507"/>
          </a:xfrm>
          <a:prstGeom prst="rect">
            <a:avLst/>
          </a:prstGeom>
          <a:noFill/>
          <a:ln>
            <a:solidFill>
              <a:srgbClr val="FFE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D1AF84C-66E5-58FD-32D8-AB24D798FF6A}"/>
              </a:ext>
            </a:extLst>
          </p:cNvPr>
          <p:cNvSpPr/>
          <p:nvPr/>
        </p:nvSpPr>
        <p:spPr>
          <a:xfrm>
            <a:off x="746348" y="2683887"/>
            <a:ext cx="767167" cy="908070"/>
          </a:xfrm>
          <a:prstGeom prst="rect">
            <a:avLst/>
          </a:prstGeom>
          <a:solidFill>
            <a:srgbClr val="FF40FF">
              <a:alpha val="50296"/>
            </a:srgbClr>
          </a:solidFill>
          <a:ln w="25400">
            <a:solidFill>
              <a:srgbClr val="FF4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24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0E803C-F878-618E-2FDC-59AB293824EC}"/>
              </a:ext>
            </a:extLst>
          </p:cNvPr>
          <p:cNvSpPr>
            <a:spLocks/>
          </p:cNvSpPr>
          <p:nvPr/>
        </p:nvSpPr>
        <p:spPr>
          <a:xfrm>
            <a:off x="9089202" y="5169576"/>
            <a:ext cx="2253467" cy="7448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00E328-F5CF-0E4D-83D1-4FB612605FDA}"/>
              </a:ext>
            </a:extLst>
          </p:cNvPr>
          <p:cNvSpPr/>
          <p:nvPr/>
        </p:nvSpPr>
        <p:spPr>
          <a:xfrm>
            <a:off x="7182297" y="5169576"/>
            <a:ext cx="1447996" cy="708778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B7843FE-DFFC-B17E-80BE-F14176F7E1E6}"/>
              </a:ext>
            </a:extLst>
          </p:cNvPr>
          <p:cNvGrpSpPr/>
          <p:nvPr/>
        </p:nvGrpSpPr>
        <p:grpSpPr>
          <a:xfrm>
            <a:off x="1487668" y="5523965"/>
            <a:ext cx="5616626" cy="754744"/>
            <a:chOff x="1487668" y="5247163"/>
            <a:chExt cx="5616626" cy="754744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4C551090-BA38-C6AC-FB06-4D1F9EFD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00000">
              <a:off x="1961453" y="5773307"/>
              <a:ext cx="596900" cy="228600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187D9DF4-7029-5AB5-7971-8F7E892B7F3C}"/>
                </a:ext>
              </a:extLst>
            </p:cNvPr>
            <p:cNvSpPr/>
            <p:nvPr/>
          </p:nvSpPr>
          <p:spPr>
            <a:xfrm rot="5400000">
              <a:off x="1899172" y="5166496"/>
              <a:ext cx="186738" cy="865731"/>
            </a:xfrm>
            <a:prstGeom prst="rightBrace">
              <a:avLst>
                <a:gd name="adj1" fmla="val 43900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A71CC2D-AC88-35AF-C0E3-27C9C72E30BC}"/>
                </a:ext>
              </a:extLst>
            </p:cNvPr>
            <p:cNvCxnSpPr>
              <a:cxnSpLocks/>
            </p:cNvCxnSpPr>
            <p:nvPr/>
          </p:nvCxnSpPr>
          <p:spPr>
            <a:xfrm>
              <a:off x="1487668" y="5247163"/>
              <a:ext cx="5616626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314B3D-F943-CF4E-5CF8-E55A149CEFD4}"/>
              </a:ext>
            </a:extLst>
          </p:cNvPr>
          <p:cNvGrpSpPr/>
          <p:nvPr/>
        </p:nvGrpSpPr>
        <p:grpSpPr>
          <a:xfrm>
            <a:off x="1774863" y="2173763"/>
            <a:ext cx="9133590" cy="2048825"/>
            <a:chOff x="1774863" y="2173763"/>
            <a:chExt cx="9133590" cy="2048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0D8C87-5552-678A-C136-D2204ADD7EAD}"/>
                </a:ext>
              </a:extLst>
            </p:cNvPr>
            <p:cNvGrpSpPr/>
            <p:nvPr/>
          </p:nvGrpSpPr>
          <p:grpSpPr>
            <a:xfrm>
              <a:off x="2844118" y="2173763"/>
              <a:ext cx="847353" cy="2048825"/>
              <a:chOff x="2903292" y="2283934"/>
              <a:chExt cx="690901" cy="1670538"/>
            </a:xfrm>
          </p:grpSpPr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C8E09270-13B4-6837-B0D6-5CB2CC651F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117" y="2289219"/>
                <a:ext cx="0" cy="288000"/>
              </a:xfrm>
              <a:prstGeom prst="line">
                <a:avLst/>
              </a:prstGeom>
              <a:ln w="22225">
                <a:solidFill>
                  <a:srgbClr val="FF40FF"/>
                </a:solidFill>
                <a:prstDash val="solid"/>
                <a:tail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375F6D2-A735-1A6A-5E2A-4E754EBD23E3}"/>
                  </a:ext>
                </a:extLst>
              </p:cNvPr>
              <p:cNvGrpSpPr/>
              <p:nvPr/>
            </p:nvGrpSpPr>
            <p:grpSpPr>
              <a:xfrm>
                <a:off x="2903292" y="2283934"/>
                <a:ext cx="690901" cy="1670538"/>
                <a:chOff x="2192976" y="1659988"/>
                <a:chExt cx="690901" cy="167053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55D97D52-DB30-AB34-998C-6E7F9D5CC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719226" y="2192472"/>
                  <a:ext cx="1670538" cy="605570"/>
                </a:xfrm>
                <a:prstGeom prst="rect">
                  <a:avLst/>
                </a:prstGeom>
              </p:spPr>
            </p:pic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1112327-9CE8-26DD-1ABC-44547A501DBE}"/>
                    </a:ext>
                  </a:extLst>
                </p:cNvPr>
                <p:cNvSpPr/>
                <p:nvPr/>
              </p:nvSpPr>
              <p:spPr>
                <a:xfrm>
                  <a:off x="2192976" y="1869997"/>
                  <a:ext cx="690901" cy="1281165"/>
                </a:xfrm>
                <a:prstGeom prst="rect">
                  <a:avLst/>
                </a:prstGeom>
                <a:noFill/>
                <a:ln w="1270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C6E0C1F1-2C8E-4978-6C02-876A4B77D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74863" y="3071292"/>
              <a:ext cx="524386" cy="291325"/>
            </a:xfrm>
            <a:prstGeom prst="rect">
              <a:avLst/>
            </a:prstGeom>
          </p:spPr>
        </p:pic>
        <p:pic>
          <p:nvPicPr>
            <p:cNvPr id="1026" name="Picture 2" descr="Magneto-optical trap - Wikipedia">
              <a:extLst>
                <a:ext uri="{FF2B5EF4-FFF2-40B4-BE49-F238E27FC236}">
                  <a16:creationId xmlns:a16="http://schemas.microsoft.com/office/drawing/2014/main" id="{8D32559D-3F85-06D3-7BE3-333F34558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175" y="2434162"/>
              <a:ext cx="2449653" cy="1559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3D97E31-8081-ACCE-C6C8-EA683D1123F3}"/>
                </a:ext>
              </a:extLst>
            </p:cNvPr>
            <p:cNvSpPr txBox="1"/>
            <p:nvPr/>
          </p:nvSpPr>
          <p:spPr>
            <a:xfrm>
              <a:off x="4208193" y="2910700"/>
              <a:ext cx="47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or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E63AECB-E23A-BC88-2686-3C16908B6373}"/>
                </a:ext>
              </a:extLst>
            </p:cNvPr>
            <p:cNvSpPr txBox="1"/>
            <p:nvPr/>
          </p:nvSpPr>
          <p:spPr>
            <a:xfrm>
              <a:off x="8663580" y="2903692"/>
              <a:ext cx="47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or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70603CF-179A-F9DE-CAEA-CF7330E1FE17}"/>
                </a:ext>
              </a:extLst>
            </p:cNvPr>
            <p:cNvSpPr txBox="1"/>
            <p:nvPr/>
          </p:nvSpPr>
          <p:spPr>
            <a:xfrm>
              <a:off x="10429080" y="2683887"/>
              <a:ext cx="479373" cy="92333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3B0D701-1A0B-B930-7D1E-E0B204D79376}"/>
              </a:ext>
            </a:extLst>
          </p:cNvPr>
          <p:cNvSpPr txBox="1"/>
          <p:nvPr/>
        </p:nvSpPr>
        <p:spPr>
          <a:xfrm>
            <a:off x="3982861" y="1784694"/>
            <a:ext cx="2948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Narrowband optical filter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4DE31D-40A5-126B-DB8D-C2CAA653BC4A}"/>
              </a:ext>
            </a:extLst>
          </p:cNvPr>
          <p:cNvCxnSpPr>
            <a:cxnSpLocks/>
          </p:cNvCxnSpPr>
          <p:nvPr/>
        </p:nvCxnSpPr>
        <p:spPr>
          <a:xfrm flipV="1">
            <a:off x="3761495" y="2173763"/>
            <a:ext cx="649585" cy="501988"/>
          </a:xfrm>
          <a:prstGeom prst="line">
            <a:avLst/>
          </a:prstGeom>
          <a:ln w="12700">
            <a:solidFill>
              <a:schemeClr val="bg1">
                <a:alpha val="99000"/>
              </a:schemeClr>
            </a:solidFill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754F176D-D83C-6E3A-02B6-5CE08BD1D4D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13127"/>
          <a:stretch/>
        </p:blipFill>
        <p:spPr>
          <a:xfrm>
            <a:off x="1084530" y="5184988"/>
            <a:ext cx="10258139" cy="6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8" grpId="0" animBg="1"/>
      <p:bldP spid="40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77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Photon Counting: Statistics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724F70-14A3-209B-7A14-9C94D4653F82}"/>
              </a:ext>
            </a:extLst>
          </p:cNvPr>
          <p:cNvSpPr txBox="1"/>
          <p:nvPr/>
        </p:nvSpPr>
        <p:spPr>
          <a:xfrm>
            <a:off x="651354" y="957701"/>
            <a:ext cx="443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Detection statistic:</a:t>
            </a:r>
            <a:endParaRPr lang="en-US" sz="36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25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6CF60D56-1A97-21D0-7F69-B93939C9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4998" y="1921437"/>
            <a:ext cx="406768" cy="4971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44A964-0116-193C-AE32-9D476EE5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0986" y="1849218"/>
            <a:ext cx="3225800" cy="88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E7E7CDE-4A02-EB49-0858-9D8EF87DCFE7}"/>
              </a:ext>
            </a:extLst>
          </p:cNvPr>
          <p:cNvGrpSpPr/>
          <p:nvPr/>
        </p:nvGrpSpPr>
        <p:grpSpPr>
          <a:xfrm>
            <a:off x="1862127" y="4896681"/>
            <a:ext cx="7026918" cy="939800"/>
            <a:chOff x="1862127" y="4896681"/>
            <a:chExt cx="7026918" cy="9398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E8A71D-31BD-8657-4D72-8FF85233C6FB}"/>
                </a:ext>
              </a:extLst>
            </p:cNvPr>
            <p:cNvSpPr txBox="1"/>
            <p:nvPr/>
          </p:nvSpPr>
          <p:spPr>
            <a:xfrm>
              <a:off x="1862127" y="5154440"/>
              <a:ext cx="4439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Recall for Homodyne readout:</a:t>
              </a:r>
              <a:endPara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B5B04161-0FB5-EF53-EEC4-4ABF5CEE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1745" y="4896681"/>
              <a:ext cx="2527300" cy="9398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D1FE222-03C5-200D-7D55-7392AC90A291}"/>
              </a:ext>
            </a:extLst>
          </p:cNvPr>
          <p:cNvGrpSpPr/>
          <p:nvPr/>
        </p:nvGrpSpPr>
        <p:grpSpPr>
          <a:xfrm>
            <a:off x="5794745" y="1716339"/>
            <a:ext cx="2663455" cy="2699345"/>
            <a:chOff x="5794745" y="1716339"/>
            <a:chExt cx="2663455" cy="2699345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EDB26C3-C761-4BEC-DDA4-1CEC69E4A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38720" y="2590800"/>
              <a:ext cx="1866900" cy="838200"/>
            </a:xfrm>
            <a:prstGeom prst="rect">
              <a:avLst/>
            </a:prstGeom>
          </p:spPr>
        </p:pic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AEC6761A-14CA-C265-BCC2-8FABE2FBF31A}"/>
                </a:ext>
              </a:extLst>
            </p:cNvPr>
            <p:cNvSpPr/>
            <p:nvPr/>
          </p:nvSpPr>
          <p:spPr>
            <a:xfrm>
              <a:off x="5794745" y="1716339"/>
              <a:ext cx="301255" cy="2699345"/>
            </a:xfrm>
            <a:prstGeom prst="rightBrace">
              <a:avLst>
                <a:gd name="adj1" fmla="val 43900"/>
                <a:gd name="adj2" fmla="val 50000"/>
              </a:avLst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094B7A7-DA73-4A05-FFC9-7220923A6E5C}"/>
                </a:ext>
              </a:extLst>
            </p:cNvPr>
            <p:cNvSpPr/>
            <p:nvPr/>
          </p:nvSpPr>
          <p:spPr>
            <a:xfrm>
              <a:off x="6412310" y="2418598"/>
              <a:ext cx="2045890" cy="119790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706645DA-1771-8F0E-C9B2-86D3354DDA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57335" y="3009900"/>
            <a:ext cx="3721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21183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</a:rPr>
              <a:t>assical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</a:rPr>
              <a:t> Noise &amp; Outlook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1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77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Classical Noise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724F70-14A3-209B-7A14-9C94D4653F82}"/>
              </a:ext>
            </a:extLst>
          </p:cNvPr>
          <p:cNvSpPr txBox="1"/>
          <p:nvPr/>
        </p:nvSpPr>
        <p:spPr>
          <a:xfrm>
            <a:off x="407368" y="76044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Classical noise in the filter passband is indistinguishable from signal…</a:t>
            </a:r>
            <a:endParaRPr lang="en-US" sz="36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27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A3366-3DAE-A6C4-0C01-0978FD0DE6BE}"/>
              </a:ext>
            </a:extLst>
          </p:cNvPr>
          <p:cNvGrpSpPr/>
          <p:nvPr/>
        </p:nvGrpSpPr>
        <p:grpSpPr>
          <a:xfrm>
            <a:off x="3935760" y="5409246"/>
            <a:ext cx="3665097" cy="1257300"/>
            <a:chOff x="5114671" y="5360246"/>
            <a:chExt cx="3665097" cy="12573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E7A9B8E-F2F3-837A-1D9D-74A64E22C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07968" y="5360246"/>
              <a:ext cx="2971800" cy="12573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0BB75B-9864-FD66-3D08-AF58EB438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4671" y="5530697"/>
              <a:ext cx="478452" cy="58477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8DF962-E1AF-CBF8-952E-E2C6831FB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757" y="1407518"/>
            <a:ext cx="9506400" cy="38778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904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77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Classical Noise: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</a:rPr>
              <a:t>Mirror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Thermal Noise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28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92BB093-3EAB-12AA-C6A9-0B845897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506" y="2372721"/>
            <a:ext cx="3540412" cy="2655309"/>
          </a:xfrm>
          <a:prstGeom prst="rect">
            <a:avLst/>
          </a:prstGeom>
        </p:spPr>
      </p:pic>
      <p:pic>
        <p:nvPicPr>
          <p:cNvPr id="4" name="Picture 3" descr="A close-up of a car's speedometer&#10;&#10;Description automatically generated with medium confidence">
            <a:extLst>
              <a:ext uri="{FF2B5EF4-FFF2-40B4-BE49-F238E27FC236}">
                <a16:creationId xmlns:a16="http://schemas.microsoft.com/office/drawing/2014/main" id="{33880E2C-23AC-9BDE-7B0E-9192E26E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84" y="772087"/>
            <a:ext cx="2630112" cy="140556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8" name="Can 7">
            <a:extLst>
              <a:ext uri="{FF2B5EF4-FFF2-40B4-BE49-F238E27FC236}">
                <a16:creationId xmlns:a16="http://schemas.microsoft.com/office/drawing/2014/main" id="{F9760FCD-E653-847C-C7E2-44C38B044FA6}"/>
              </a:ext>
            </a:extLst>
          </p:cNvPr>
          <p:cNvSpPr/>
          <p:nvPr/>
        </p:nvSpPr>
        <p:spPr>
          <a:xfrm rot="15664237">
            <a:off x="4834251" y="3408051"/>
            <a:ext cx="2587542" cy="863395"/>
          </a:xfrm>
          <a:prstGeom prst="can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alpha val="54000"/>
              </a:schemeClr>
            </a:solidFill>
            <a:prstDash val="solid"/>
          </a:ln>
          <a:effectLst>
            <a:softEdge rad="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DCB668-0C8C-3876-71F5-4F926B858889}"/>
              </a:ext>
            </a:extLst>
          </p:cNvPr>
          <p:cNvCxnSpPr>
            <a:cxnSpLocks/>
          </p:cNvCxnSpPr>
          <p:nvPr/>
        </p:nvCxnSpPr>
        <p:spPr>
          <a:xfrm>
            <a:off x="-318052" y="3700375"/>
            <a:ext cx="5974845" cy="0"/>
          </a:xfrm>
          <a:prstGeom prst="line">
            <a:avLst/>
          </a:prstGeom>
          <a:ln w="79375">
            <a:solidFill>
              <a:srgbClr val="FF0000">
                <a:alpha val="1000"/>
              </a:srgbClr>
            </a:solidFill>
          </a:ln>
          <a:effectLst>
            <a:glow rad="1128741">
              <a:srgbClr val="FF000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73A931AA-0789-AE70-E4E0-0697478CD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7522"/>
          <a:stretch/>
        </p:blipFill>
        <p:spPr>
          <a:xfrm rot="16200000">
            <a:off x="4540550" y="3147806"/>
            <a:ext cx="1583937" cy="12271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9E07F9-F0EC-635C-883F-4CFA3B723D8B}"/>
              </a:ext>
            </a:extLst>
          </p:cNvPr>
          <p:cNvSpPr txBox="1"/>
          <p:nvPr/>
        </p:nvSpPr>
        <p:spPr>
          <a:xfrm>
            <a:off x="7255502" y="3284876"/>
            <a:ext cx="59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53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790EC60-67EC-EA43-A535-12D845C3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15" y="3498022"/>
            <a:ext cx="7832570" cy="33542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FF166-EDE6-4592-6D6D-52404F38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6601"/>
            <a:ext cx="2399852" cy="189253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90B7FA7-B995-4218-8700-BB1FA030D6C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99852" y="2132866"/>
            <a:ext cx="1300778" cy="2127154"/>
          </a:xfrm>
          <a:prstGeom prst="curvedConnector2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E4DC1-A3FB-6880-1D3C-34E348238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80" y="986716"/>
            <a:ext cx="4136057" cy="2092415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9A99688-4B5E-C6BD-64FB-E4F867429D42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3853544" y="2032923"/>
            <a:ext cx="2746137" cy="2678413"/>
          </a:xfrm>
          <a:prstGeom prst="curvedConnector3">
            <a:avLst>
              <a:gd name="adj1" fmla="val 99947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D2A651-5D82-EFC7-3F8A-2672BFA68A33}"/>
              </a:ext>
            </a:extLst>
          </p:cNvPr>
          <p:cNvSpPr txBox="1"/>
          <p:nvPr/>
        </p:nvSpPr>
        <p:spPr>
          <a:xfrm>
            <a:off x="526504" y="3094939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Longitudinal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81FF72-772D-9A06-F8F6-C9240ACD8C73}"/>
              </a:ext>
            </a:extLst>
          </p:cNvPr>
          <p:cNvSpPr txBox="1"/>
          <p:nvPr/>
        </p:nvSpPr>
        <p:spPr>
          <a:xfrm>
            <a:off x="8144711" y="3086283"/>
            <a:ext cx="127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</a:rPr>
              <a:t>Transverse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E5B3A88-8BD0-0CBF-FB32-B463EDD7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4137" y="6356350"/>
            <a:ext cx="2743200" cy="365125"/>
          </a:xfrm>
        </p:spPr>
        <p:txBody>
          <a:bodyPr/>
          <a:lstStyle/>
          <a:p>
            <a:fld id="{AE4F1661-E567-E540-82D9-C68560D3B338}" type="slidenum">
              <a:rPr lang="en-US" sz="1400" smtClean="0">
                <a:solidFill>
                  <a:srgbClr val="00B0F0"/>
                </a:solidFill>
                <a:latin typeface="Cambria" panose="02040503050406030204" pitchFamily="18" charset="0"/>
              </a:rPr>
              <a:t>29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B963B-30EE-AA87-6FB7-62B442743E93}"/>
              </a:ext>
            </a:extLst>
          </p:cNvPr>
          <p:cNvSpPr txBox="1"/>
          <p:nvPr/>
        </p:nvSpPr>
        <p:spPr>
          <a:xfrm>
            <a:off x="0" y="-77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Solid Normal Modes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16775-71E2-ED0D-1851-2431BF24E896}"/>
              </a:ext>
            </a:extLst>
          </p:cNvPr>
          <p:cNvSpPr txBox="1"/>
          <p:nvPr/>
        </p:nvSpPr>
        <p:spPr>
          <a:xfrm>
            <a:off x="0" y="6385274"/>
            <a:ext cx="223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Slide 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by Daniel Grass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1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E6F5E-E853-5088-5D1A-CECFF3820BBD}"/>
              </a:ext>
            </a:extLst>
          </p:cNvPr>
          <p:cNvSpPr txBox="1"/>
          <p:nvPr/>
        </p:nvSpPr>
        <p:spPr>
          <a:xfrm>
            <a:off x="348916" y="1245889"/>
            <a:ext cx="1160972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Twin lab-scale (5 m) Michelson laser interferometers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Search for holographic quantum space-time fluctuations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			i.e.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ravity from the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</a:t>
            </a: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antum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ntanglement of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pace-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ime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Novel ‘</a:t>
            </a:r>
            <a:r>
              <a:rPr lang="en-US" sz="2800" i="1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photon counting readout’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evades quantum noise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Subsystems are under construction, awaiting new lab completion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GQuEST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 in short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3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36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-77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GQuEST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: Outlook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30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D765B5-EFC2-128F-1F9C-595B75498F56}"/>
              </a:ext>
            </a:extLst>
          </p:cNvPr>
          <p:cNvSpPr txBox="1"/>
          <p:nvPr/>
        </p:nvSpPr>
        <p:spPr>
          <a:xfrm>
            <a:off x="6057569" y="4394165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</a:rPr>
              <a:t>+ time it takes to build the experiment…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9944EC-F7CC-B6E6-66E9-F28FF6BF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2898" y="2345635"/>
            <a:ext cx="7278736" cy="826357"/>
          </a:xfrm>
          <a:prstGeom prst="rect">
            <a:avLst/>
          </a:prstGeom>
        </p:spPr>
      </p:pic>
      <p:pic>
        <p:nvPicPr>
          <p:cNvPr id="21" name="Picture 20" descr="A diagram of a laser measurement&#10;&#10;Description automatically generated">
            <a:extLst>
              <a:ext uri="{FF2B5EF4-FFF2-40B4-BE49-F238E27FC236}">
                <a16:creationId xmlns:a16="http://schemas.microsoft.com/office/drawing/2014/main" id="{2936C9C2-4C44-F146-CAD1-B8FF9A627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6" y="1572972"/>
            <a:ext cx="4572532" cy="34989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D25A3BD-C26B-1805-F7D7-CE27522001B8}"/>
              </a:ext>
            </a:extLst>
          </p:cNvPr>
          <p:cNvGrpSpPr/>
          <p:nvPr/>
        </p:nvGrpSpPr>
        <p:grpSpPr>
          <a:xfrm>
            <a:off x="4968403" y="3636885"/>
            <a:ext cx="7053230" cy="523220"/>
            <a:chOff x="4968403" y="3636885"/>
            <a:chExt cx="7053230" cy="52322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41CC08-9AF2-8CE6-0F64-92EDDE60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68403" y="3756494"/>
              <a:ext cx="441779" cy="28400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61CB15-ADE3-ECC1-1BE1-A1A4848187B3}"/>
                </a:ext>
              </a:extLst>
            </p:cNvPr>
            <p:cNvGrpSpPr/>
            <p:nvPr/>
          </p:nvGrpSpPr>
          <p:grpSpPr>
            <a:xfrm>
              <a:off x="5494106" y="3636885"/>
              <a:ext cx="6527527" cy="523220"/>
              <a:chOff x="5494106" y="3636885"/>
              <a:chExt cx="6527527" cy="52322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E34997-9526-9E67-5D37-2D181122A8B3}"/>
                  </a:ext>
                </a:extLst>
              </p:cNvPr>
              <p:cNvSpPr txBox="1"/>
              <p:nvPr/>
            </p:nvSpPr>
            <p:spPr>
              <a:xfrm>
                <a:off x="5494106" y="3636885"/>
                <a:ext cx="65275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00B0F0"/>
                    </a:solidFill>
                    <a:latin typeface="Cambria" panose="02040503050406030204" pitchFamily="18" charset="0"/>
                  </a:rPr>
                  <a:t>test of quantum gravity within            day </a:t>
                </a: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4C90AF0-ADE5-E597-66D0-323BEC91C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319876" y="3773205"/>
                <a:ext cx="673100" cy="342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5718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E6F5E-E853-5088-5D1A-CECFF3820BBD}"/>
              </a:ext>
            </a:extLst>
          </p:cNvPr>
          <p:cNvSpPr txBox="1"/>
          <p:nvPr/>
        </p:nvSpPr>
        <p:spPr>
          <a:xfrm>
            <a:off x="335360" y="1012954"/>
            <a:ext cx="11521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Holographic Quantum Gravity implies broadband stochastic distance fluctuations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Conventional homodyne readout of interferometers is sub-optimal to detect this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Photon counting readout ignores phase information, which yields a quantum advantage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If classical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oise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is mitigated to below the quantum noise,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GQuEST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can provide a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test of quantum gravity within days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Conclusions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EC38C-4733-714D-8A23-22F51AA6E18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10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21183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41450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Why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use an interferometer to detect quantum gravity?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4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D82C7EE-D7DA-4ED9-69CD-76C54707A979}"/>
              </a:ext>
            </a:extLst>
          </p:cNvPr>
          <p:cNvSpPr/>
          <p:nvPr/>
        </p:nvSpPr>
        <p:spPr>
          <a:xfrm>
            <a:off x="5493095" y="1731916"/>
            <a:ext cx="454855" cy="1744394"/>
          </a:xfrm>
          <a:prstGeom prst="rightBrace">
            <a:avLst>
              <a:gd name="adj1" fmla="val 43900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07B63-F5DF-BF0B-77FA-E681CC16FC3B}"/>
              </a:ext>
            </a:extLst>
          </p:cNvPr>
          <p:cNvSpPr txBox="1"/>
          <p:nvPr/>
        </p:nvSpPr>
        <p:spPr>
          <a:xfrm>
            <a:off x="348916" y="2872220"/>
            <a:ext cx="4966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</a:rPr>
              <a:t>Gravity is Quantum-Mechanical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35879-85FE-AD4D-3237-B7DCC439EA5E}"/>
              </a:ext>
            </a:extLst>
          </p:cNvPr>
          <p:cNvSpPr txBox="1"/>
          <p:nvPr/>
        </p:nvSpPr>
        <p:spPr>
          <a:xfrm>
            <a:off x="2105803" y="1860504"/>
            <a:ext cx="3209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</a:rPr>
              <a:t>Gravity is Geometry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0C8BB-76F5-5A8A-A464-513CA711F81F}"/>
              </a:ext>
            </a:extLst>
          </p:cNvPr>
          <p:cNvSpPr txBox="1"/>
          <p:nvPr/>
        </p:nvSpPr>
        <p:spPr>
          <a:xfrm>
            <a:off x="6096001" y="2342503"/>
            <a:ext cx="592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</a:rPr>
              <a:t>Geometry is Quantum-Mechanical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AE2B-E1A5-FF5D-5AFD-8BD6DB0656E0}"/>
              </a:ext>
            </a:extLst>
          </p:cNvPr>
          <p:cNvSpPr txBox="1"/>
          <p:nvPr/>
        </p:nvSpPr>
        <p:spPr>
          <a:xfrm>
            <a:off x="1641344" y="4243367"/>
            <a:ext cx="8909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</a:rPr>
              <a:t>Distance measurements exhibit quantum fluctuations</a:t>
            </a:r>
          </a:p>
        </p:txBody>
      </p:sp>
    </p:spTree>
    <p:extLst>
      <p:ext uri="{BB962C8B-B14F-4D97-AF65-F5344CB8AC3E}">
        <p14:creationId xmlns:p14="http://schemas.microsoft.com/office/powerpoint/2010/main" val="3407668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DE04C4D-28F4-75E9-07B5-90FACE0AA5A4}"/>
              </a:ext>
            </a:extLst>
          </p:cNvPr>
          <p:cNvGrpSpPr/>
          <p:nvPr/>
        </p:nvGrpSpPr>
        <p:grpSpPr>
          <a:xfrm>
            <a:off x="99129" y="1368028"/>
            <a:ext cx="3147662" cy="1796143"/>
            <a:chOff x="10455" y="1125859"/>
            <a:chExt cx="4036154" cy="230314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8F8871B4-8B1B-9E89-337C-C171D1F3C0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9"/>
            <a:stretch/>
          </p:blipFill>
          <p:spPr bwMode="auto">
            <a:xfrm>
              <a:off x="10455" y="1125859"/>
              <a:ext cx="4036154" cy="2303141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50B7B-8464-DF80-CB08-FDAABD2E5D7A}"/>
                </a:ext>
              </a:extLst>
            </p:cNvPr>
            <p:cNvSpPr txBox="1"/>
            <p:nvPr/>
          </p:nvSpPr>
          <p:spPr>
            <a:xfrm rot="1800000">
              <a:off x="656550" y="1459920"/>
              <a:ext cx="1257302" cy="59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4 km</a:t>
              </a:r>
              <a:endParaRPr lang="en-NL" sz="20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5932E7-F220-12D7-2055-BCCE7FB37032}"/>
                </a:ext>
              </a:extLst>
            </p:cNvPr>
            <p:cNvCxnSpPr>
              <a:cxnSpLocks/>
            </p:cNvCxnSpPr>
            <p:nvPr/>
          </p:nvCxnSpPr>
          <p:spPr>
            <a:xfrm>
              <a:off x="154760" y="1444125"/>
              <a:ext cx="1674040" cy="900241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LIGO vs.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GQuEST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5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D7FE2-FA33-6BA6-E0FB-E5448788B257}"/>
              </a:ext>
            </a:extLst>
          </p:cNvPr>
          <p:cNvSpPr txBox="1"/>
          <p:nvPr/>
        </p:nvSpPr>
        <p:spPr>
          <a:xfrm>
            <a:off x="3576723" y="2139754"/>
            <a:ext cx="190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</a:rPr>
              <a:t>@ 100 Hz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9A1DE9-11F8-97C6-C671-38B20B7F5EE5}"/>
              </a:ext>
            </a:extLst>
          </p:cNvPr>
          <p:cNvGrpSpPr/>
          <p:nvPr/>
        </p:nvGrpSpPr>
        <p:grpSpPr>
          <a:xfrm>
            <a:off x="8543108" y="1327129"/>
            <a:ext cx="3549763" cy="1796143"/>
            <a:chOff x="7629789" y="1125859"/>
            <a:chExt cx="4551756" cy="2303141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C8567FE0-C4F8-A26B-5491-7A74133A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789" y="1125859"/>
              <a:ext cx="4551756" cy="2303141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1F74CA-30DE-415E-1D03-E8B3B60DFE76}"/>
                </a:ext>
              </a:extLst>
            </p:cNvPr>
            <p:cNvSpPr txBox="1"/>
            <p:nvPr/>
          </p:nvSpPr>
          <p:spPr>
            <a:xfrm rot="2700000">
              <a:off x="8799240" y="1668162"/>
              <a:ext cx="1051053" cy="59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5 m</a:t>
              </a:r>
              <a:endParaRPr lang="en-NL" sz="20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A17C838-3D1D-C6D1-AC6D-D3F58E00EEDC}"/>
                </a:ext>
              </a:extLst>
            </p:cNvPr>
            <p:cNvCxnSpPr>
              <a:cxnSpLocks/>
            </p:cNvCxnSpPr>
            <p:nvPr/>
          </p:nvCxnSpPr>
          <p:spPr>
            <a:xfrm>
              <a:off x="8013290" y="1209625"/>
              <a:ext cx="1947152" cy="1613278"/>
            </a:xfrm>
            <a:prstGeom prst="straightConnector1">
              <a:avLst/>
            </a:prstGeom>
            <a:ln w="31750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27D05FA-5952-355D-151A-004FB3CA64B3}"/>
              </a:ext>
            </a:extLst>
          </p:cNvPr>
          <p:cNvSpPr txBox="1"/>
          <p:nvPr/>
        </p:nvSpPr>
        <p:spPr>
          <a:xfrm>
            <a:off x="6264466" y="2138694"/>
            <a:ext cx="1908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</a:rPr>
              <a:t>@ 10 MHz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863F51-27D0-DB12-D2B6-96CDA21FF78B}"/>
              </a:ext>
            </a:extLst>
          </p:cNvPr>
          <p:cNvSpPr txBox="1"/>
          <p:nvPr/>
        </p:nvSpPr>
        <p:spPr>
          <a:xfrm>
            <a:off x="4049485" y="693459"/>
            <a:ext cx="4093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</a:rPr>
              <a:t>Sensitivity to length changes: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43567F-FD38-399D-C01E-1FEACBD389D4}"/>
              </a:ext>
            </a:extLst>
          </p:cNvPr>
          <p:cNvCxnSpPr>
            <a:cxnSpLocks/>
          </p:cNvCxnSpPr>
          <p:nvPr/>
        </p:nvCxnSpPr>
        <p:spPr>
          <a:xfrm>
            <a:off x="6096000" y="1278946"/>
            <a:ext cx="0" cy="2050954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1B19DA66-8C93-4643-A2D3-F38695B3D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8633" y="1634559"/>
            <a:ext cx="2082800" cy="3429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7769CEA-EB7F-99BF-939E-02AC57E1B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8422" y="1624367"/>
            <a:ext cx="2082800" cy="342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F8E5D8-C86D-D730-B619-9351E107232A}"/>
              </a:ext>
            </a:extLst>
          </p:cNvPr>
          <p:cNvGrpSpPr/>
          <p:nvPr/>
        </p:nvGrpSpPr>
        <p:grpSpPr>
          <a:xfrm>
            <a:off x="77358" y="3429000"/>
            <a:ext cx="12038442" cy="3225795"/>
            <a:chOff x="77358" y="3429000"/>
            <a:chExt cx="12038442" cy="32257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89AF62-A738-29CF-BC12-0EEA778D7747}"/>
                </a:ext>
              </a:extLst>
            </p:cNvPr>
            <p:cNvGrpSpPr/>
            <p:nvPr/>
          </p:nvGrpSpPr>
          <p:grpSpPr>
            <a:xfrm>
              <a:off x="77358" y="3429000"/>
              <a:ext cx="12038442" cy="2580467"/>
              <a:chOff x="77358" y="3397347"/>
              <a:chExt cx="12038442" cy="258046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2918038-AB90-B1C6-C909-4780F15FF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915904"/>
                <a:ext cx="0" cy="19106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EA7424-E299-8322-2688-2C170C670DE7}"/>
                  </a:ext>
                </a:extLst>
              </p:cNvPr>
              <p:cNvGrpSpPr/>
              <p:nvPr/>
            </p:nvGrpSpPr>
            <p:grpSpPr>
              <a:xfrm>
                <a:off x="77358" y="3397347"/>
                <a:ext cx="12038442" cy="2580467"/>
                <a:chOff x="77358" y="3397347"/>
                <a:chExt cx="12038442" cy="2580467"/>
              </a:xfrm>
            </p:grpSpPr>
            <p:pic>
              <p:nvPicPr>
                <p:cNvPr id="3076" name="Picture 4">
                  <a:extLst>
                    <a:ext uri="{FF2B5EF4-FFF2-40B4-BE49-F238E27FC236}">
                      <a16:creationId xmlns:a16="http://schemas.microsoft.com/office/drawing/2014/main" id="{4546D6FF-252F-D513-2141-F37219FC5C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58" y="3429000"/>
                  <a:ext cx="3398420" cy="2548814"/>
                </a:xfrm>
                <a:prstGeom prst="rect">
                  <a:avLst/>
                </a:prstGeom>
                <a:noFill/>
                <a:ln w="25400">
                  <a:solidFill>
                    <a:srgbClr val="00B0F0"/>
                  </a:solidFill>
                </a:ln>
              </p:spPr>
            </p:pic>
            <p:pic>
              <p:nvPicPr>
                <p:cNvPr id="38" name="Graphic 37">
                  <a:extLst>
                    <a:ext uri="{FF2B5EF4-FFF2-40B4-BE49-F238E27FC236}">
                      <a16:creationId xmlns:a16="http://schemas.microsoft.com/office/drawing/2014/main" id="{8991EBD7-6E67-F28C-BAEA-A0DC6B09F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34194" y="4348772"/>
                  <a:ext cx="1333500" cy="850900"/>
                </a:xfrm>
                <a:prstGeom prst="rect">
                  <a:avLst/>
                </a:prstGeom>
              </p:spPr>
            </p:pic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4F51DB48-95BA-786A-77F4-C7C29504F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3577" y="4304322"/>
                  <a:ext cx="1854200" cy="939800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39FFCDB-3CF6-226D-5390-A0869637685D}"/>
                    </a:ext>
                  </a:extLst>
                </p:cNvPr>
                <p:cNvSpPr txBox="1"/>
                <p:nvPr/>
              </p:nvSpPr>
              <p:spPr>
                <a:xfrm>
                  <a:off x="4767310" y="3397347"/>
                  <a:ext cx="265917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solidFill>
                        <a:srgbClr val="00B0F0"/>
                      </a:solidFill>
                      <a:latin typeface="Cambria" panose="02040503050406030204" pitchFamily="18" charset="0"/>
                    </a:rPr>
                    <a:t>Detection statistic:</a:t>
                  </a:r>
                </a:p>
              </p:txBody>
            </p:sp>
            <p:pic>
              <p:nvPicPr>
                <p:cNvPr id="17" name="Picture 16" descr="Diagram of a diagram of a phon counting readout&#10;&#10;Description automatically generated">
                  <a:extLst>
                    <a:ext uri="{FF2B5EF4-FFF2-40B4-BE49-F238E27FC236}">
                      <a16:creationId xmlns:a16="http://schemas.microsoft.com/office/drawing/2014/main" id="{0CF33A0A-8DDB-7E44-55D2-11071B33AF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05800" y="3397347"/>
                  <a:ext cx="3810000" cy="25273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7867DB5-E350-2BDD-2B4B-718527CEF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35817" y="5956300"/>
              <a:ext cx="1333491" cy="698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21183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</a:rPr>
              <a:t>Heuristic Holographic Quantum Gravity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3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B8B4CD8-44D2-A423-8E32-BD625677BF58}"/>
              </a:ext>
            </a:extLst>
          </p:cNvPr>
          <p:cNvSpPr txBox="1"/>
          <p:nvPr/>
        </p:nvSpPr>
        <p:spPr>
          <a:xfrm>
            <a:off x="667374" y="1165205"/>
            <a:ext cx="459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Covariant Entropy Bound:</a:t>
            </a:r>
            <a:endParaRPr lang="en-US" sz="36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7B6F5B1-994F-C82F-ABA3-2805155B5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0859" y="2734896"/>
            <a:ext cx="2253404" cy="1320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Heuristics of Holographic Quantum Gravity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7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E382F2-11B7-3030-E3D0-12D0CB13D536}"/>
              </a:ext>
            </a:extLst>
          </p:cNvPr>
          <p:cNvGrpSpPr/>
          <p:nvPr/>
        </p:nvGrpSpPr>
        <p:grpSpPr>
          <a:xfrm>
            <a:off x="1146394" y="1328089"/>
            <a:ext cx="10414965" cy="4957057"/>
            <a:chOff x="1146394" y="1328089"/>
            <a:chExt cx="10414965" cy="495705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35A9FCB-F2EE-EA85-B542-386B9F5867D8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3085934" y="3710627"/>
              <a:ext cx="661073" cy="902006"/>
            </a:xfrm>
            <a:prstGeom prst="straightConnector1">
              <a:avLst/>
            </a:prstGeom>
            <a:ln w="34925">
              <a:solidFill>
                <a:srgbClr val="FF4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F6DFCC-7BF8-18CF-62E5-9B7CC5C74707}"/>
                </a:ext>
              </a:extLst>
            </p:cNvPr>
            <p:cNvSpPr txBox="1"/>
            <p:nvPr/>
          </p:nvSpPr>
          <p:spPr>
            <a:xfrm>
              <a:off x="1146394" y="4612633"/>
              <a:ext cx="3879079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FF40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Entropy ‘inside’ horizon</a:t>
              </a:r>
              <a:endParaRPr lang="en-US" sz="3600" dirty="0">
                <a:solidFill>
                  <a:srgbClr val="FF40FF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3729C7-EC0C-7EBE-FAFC-0C6ECDB254F5}"/>
                </a:ext>
              </a:extLst>
            </p:cNvPr>
            <p:cNvSpPr txBox="1"/>
            <p:nvPr/>
          </p:nvSpPr>
          <p:spPr>
            <a:xfrm>
              <a:off x="5740543" y="1328089"/>
              <a:ext cx="359176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FFC00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Area of causal horizon</a:t>
              </a:r>
              <a:endParaRPr lang="en-US" sz="3600" dirty="0">
                <a:solidFill>
                  <a:srgbClr val="FFC0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475B713-117C-CD50-C817-D51470B15D2D}"/>
                </a:ext>
              </a:extLst>
            </p:cNvPr>
            <p:cNvCxnSpPr>
              <a:cxnSpLocks/>
              <a:stCxn id="33" idx="2"/>
              <a:endCxn id="57" idx="0"/>
            </p:cNvCxnSpPr>
            <p:nvPr/>
          </p:nvCxnSpPr>
          <p:spPr>
            <a:xfrm flipH="1">
              <a:off x="5602647" y="1851309"/>
              <a:ext cx="1933780" cy="815214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4A3895B-34FA-34CF-9B4D-99942F204D5A}"/>
                </a:ext>
              </a:extLst>
            </p:cNvPr>
            <p:cNvSpPr>
              <a:spLocks/>
            </p:cNvSpPr>
            <p:nvPr/>
          </p:nvSpPr>
          <p:spPr>
            <a:xfrm>
              <a:off x="3747006" y="3066651"/>
              <a:ext cx="661073" cy="643976"/>
            </a:xfrm>
            <a:prstGeom prst="rect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CB9F231-10B4-AB03-3D8D-F5F3B01077F9}"/>
                </a:ext>
              </a:extLst>
            </p:cNvPr>
            <p:cNvSpPr>
              <a:spLocks/>
            </p:cNvSpPr>
            <p:nvPr/>
          </p:nvSpPr>
          <p:spPr>
            <a:xfrm>
              <a:off x="5109293" y="2666523"/>
              <a:ext cx="986707" cy="732637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918497-712A-8922-BC17-E707E71E533F}"/>
                </a:ext>
              </a:extLst>
            </p:cNvPr>
            <p:cNvSpPr txBox="1"/>
            <p:nvPr/>
          </p:nvSpPr>
          <p:spPr>
            <a:xfrm>
              <a:off x="1679802" y="5761926"/>
              <a:ext cx="8832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 Saturated for black holes (</a:t>
              </a:r>
              <a:r>
                <a:rPr lang="en-US" sz="2800" dirty="0" err="1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Generalised</a:t>
              </a: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 2</a:t>
              </a:r>
              <a:r>
                <a:rPr lang="en-US" sz="2800" baseline="300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nd</a:t>
              </a:r>
              <a:r>
                <a:rPr lang="en-US" sz="28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 law of T.D.) </a:t>
              </a:r>
              <a:endPara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11A0CB0-C4FE-019B-08B1-13C5C5D5431C}"/>
                </a:ext>
              </a:extLst>
            </p:cNvPr>
            <p:cNvSpPr txBox="1"/>
            <p:nvPr/>
          </p:nvSpPr>
          <p:spPr>
            <a:xfrm>
              <a:off x="7795077" y="4307778"/>
              <a:ext cx="3766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Radius of spherical horizon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F27AF70-7E16-9317-0E07-84DCA7786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79917" y="2670064"/>
              <a:ext cx="2061271" cy="1478285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86CBB52-7FE8-57B7-A044-725406AB26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9168" y="3319219"/>
              <a:ext cx="524039" cy="98855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849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Heuristics of Holographic Quantum Gravity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8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6348FC-A7AD-7810-D46C-DEE6CDB2C020}"/>
              </a:ext>
            </a:extLst>
          </p:cNvPr>
          <p:cNvGrpSpPr/>
          <p:nvPr/>
        </p:nvGrpSpPr>
        <p:grpSpPr>
          <a:xfrm>
            <a:off x="439795" y="657706"/>
            <a:ext cx="4476351" cy="5566541"/>
            <a:chOff x="6744425" y="688664"/>
            <a:chExt cx="4867803" cy="605332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825894D-8736-0058-3D62-A496D9066580}"/>
                </a:ext>
              </a:extLst>
            </p:cNvPr>
            <p:cNvGrpSpPr/>
            <p:nvPr/>
          </p:nvGrpSpPr>
          <p:grpSpPr>
            <a:xfrm>
              <a:off x="6744425" y="688664"/>
              <a:ext cx="3175608" cy="6053329"/>
              <a:chOff x="6663066" y="651426"/>
              <a:chExt cx="3175608" cy="605332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F327AF9-CA0F-2135-0430-4BC90E703149}"/>
                  </a:ext>
                </a:extLst>
              </p:cNvPr>
              <p:cNvCxnSpPr>
                <a:cxnSpLocks/>
                <a:stCxn id="43" idx="2"/>
                <a:endCxn id="46" idx="0"/>
              </p:cNvCxnSpPr>
              <p:nvPr/>
            </p:nvCxnSpPr>
            <p:spPr>
              <a:xfrm>
                <a:off x="6778392" y="3700433"/>
                <a:ext cx="2322350" cy="2277917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4EE3A5-2013-4F59-2ADE-6223ADBAF6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8443163" y="5974406"/>
                <a:ext cx="633774" cy="641657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B6F60F7-697F-8D1E-0EA2-53F92A6AA0EB}"/>
                  </a:ext>
                </a:extLst>
              </p:cNvPr>
              <p:cNvSpPr/>
              <p:nvPr/>
            </p:nvSpPr>
            <p:spPr>
              <a:xfrm rot="5400000" flipV="1">
                <a:off x="8936258" y="5850740"/>
                <a:ext cx="584186" cy="255219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>
                      <a:alpha val="80000"/>
                    </a:srgbClr>
                  </a:gs>
                  <a:gs pos="100000">
                    <a:schemeClr val="accent1">
                      <a:lumMod val="60000"/>
                      <a:lumOff val="40000"/>
                      <a:alpha val="8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BDCF13-6E3D-64D5-54AE-15A120CB7AE1}"/>
                  </a:ext>
                </a:extLst>
              </p:cNvPr>
              <p:cNvSpPr/>
              <p:nvPr/>
            </p:nvSpPr>
            <p:spPr>
              <a:xfrm rot="5400000" flipV="1">
                <a:off x="8936258" y="1294252"/>
                <a:ext cx="584186" cy="255219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>
                      <a:alpha val="80000"/>
                    </a:srgbClr>
                  </a:gs>
                  <a:gs pos="100000">
                    <a:schemeClr val="accent1">
                      <a:lumMod val="60000"/>
                      <a:lumOff val="40000"/>
                      <a:alpha val="8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9CE3E31-0609-2130-CFC8-B31DA1286EA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084820" y="810181"/>
                <a:ext cx="633774" cy="641658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dash"/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E1BD2627-46B7-2A6C-C942-9E22BD04D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8900000">
                <a:off x="9686274" y="651426"/>
                <a:ext cx="152400" cy="215900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BC354DA2-ED73-09C0-3371-648A8AA97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8900000">
                <a:off x="8244586" y="6272955"/>
                <a:ext cx="584200" cy="4318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15421D6-9B17-0799-D824-105A0A233759}"/>
                  </a:ext>
                </a:extLst>
              </p:cNvPr>
              <p:cNvSpPr/>
              <p:nvPr/>
            </p:nvSpPr>
            <p:spPr>
              <a:xfrm rot="5400000" flipV="1">
                <a:off x="6506201" y="3642770"/>
                <a:ext cx="429056" cy="115325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9D2522-9D46-D256-9C14-5A463976AA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209" y="1455883"/>
              <a:ext cx="2322350" cy="2277917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99537A1-007F-CAAA-7462-BFCA8A0FF7B3}"/>
                </a:ext>
              </a:extLst>
            </p:cNvPr>
            <p:cNvGrpSpPr/>
            <p:nvPr/>
          </p:nvGrpSpPr>
          <p:grpSpPr>
            <a:xfrm flipH="1">
              <a:off x="9174552" y="3529034"/>
              <a:ext cx="2437676" cy="2492445"/>
              <a:chOff x="6663066" y="3485905"/>
              <a:chExt cx="2437676" cy="2492445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5D37448-12B4-EAD6-2B02-B515384A843D}"/>
                  </a:ext>
                </a:extLst>
              </p:cNvPr>
              <p:cNvSpPr/>
              <p:nvPr/>
            </p:nvSpPr>
            <p:spPr>
              <a:xfrm rot="5400000" flipV="1">
                <a:off x="6506201" y="3642770"/>
                <a:ext cx="429056" cy="115325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CD8785F-7451-7D94-49C4-EFBE3F191F5E}"/>
                  </a:ext>
                </a:extLst>
              </p:cNvPr>
              <p:cNvCxnSpPr>
                <a:cxnSpLocks/>
                <a:stCxn id="94" idx="2"/>
              </p:cNvCxnSpPr>
              <p:nvPr/>
            </p:nvCxnSpPr>
            <p:spPr>
              <a:xfrm>
                <a:off x="6778392" y="3700433"/>
                <a:ext cx="2322350" cy="2277917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DD6D344-2FE8-616E-9B6A-188862D5BE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1785" y="1455882"/>
              <a:ext cx="2322350" cy="2277917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5AE4B21-A2ED-D089-385F-51C9B5ABAB71}"/>
              </a:ext>
            </a:extLst>
          </p:cNvPr>
          <p:cNvGrpSpPr/>
          <p:nvPr/>
        </p:nvGrpSpPr>
        <p:grpSpPr>
          <a:xfrm>
            <a:off x="108368" y="5268708"/>
            <a:ext cx="1414910" cy="1146086"/>
            <a:chOff x="10684599" y="5346789"/>
            <a:chExt cx="1414910" cy="11460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1CF9DB7-B414-88C0-14AC-75F8234DF22B}"/>
                </a:ext>
              </a:extLst>
            </p:cNvPr>
            <p:cNvGrpSpPr/>
            <p:nvPr/>
          </p:nvGrpSpPr>
          <p:grpSpPr>
            <a:xfrm>
              <a:off x="10684599" y="5346789"/>
              <a:ext cx="1414910" cy="1146086"/>
              <a:chOff x="881134" y="4896782"/>
              <a:chExt cx="1971260" cy="159673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E29F28-4F2B-862C-57A6-BCD0AAD951D1}"/>
                  </a:ext>
                </a:extLst>
              </p:cNvPr>
              <p:cNvSpPr txBox="1"/>
              <p:nvPr/>
            </p:nvSpPr>
            <p:spPr>
              <a:xfrm>
                <a:off x="1903684" y="6064718"/>
                <a:ext cx="948710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B9B46D9-EBD7-1749-7A43-661C1E55F1AA}"/>
                  </a:ext>
                </a:extLst>
              </p:cNvPr>
              <p:cNvSpPr txBox="1"/>
              <p:nvPr/>
            </p:nvSpPr>
            <p:spPr>
              <a:xfrm>
                <a:off x="881134" y="4896782"/>
                <a:ext cx="998796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time</a:t>
                </a:r>
                <a:endParaRPr lang="en-NL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64DD87D-2A96-8113-52DA-5A81C1BC8C57}"/>
                  </a:ext>
                </a:extLst>
              </p:cNvPr>
              <p:cNvGrpSpPr/>
              <p:nvPr/>
            </p:nvGrpSpPr>
            <p:grpSpPr>
              <a:xfrm>
                <a:off x="1256877" y="5239562"/>
                <a:ext cx="866627" cy="865298"/>
                <a:chOff x="3134839" y="1555640"/>
                <a:chExt cx="866627" cy="865298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B3CCEFB-57B2-B984-B6A9-D0EAE53ED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34839" y="1555640"/>
                  <a:ext cx="0" cy="86529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9026C71E-368B-0C23-3350-BF4B885C94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568817" y="1988289"/>
                  <a:ext cx="0" cy="86529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9C4606-195B-7CDD-99E3-3CD5E8932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4296" y="5923158"/>
              <a:ext cx="304616" cy="289939"/>
            </a:xfrm>
            <a:prstGeom prst="line">
              <a:avLst/>
            </a:prstGeom>
            <a:ln w="12700">
              <a:solidFill>
                <a:schemeClr val="bg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DAA49B9-0FD0-0756-8CEE-5002DCEE93A7}"/>
                </a:ext>
              </a:extLst>
            </p:cNvPr>
            <p:cNvSpPr txBox="1"/>
            <p:nvPr/>
          </p:nvSpPr>
          <p:spPr>
            <a:xfrm>
              <a:off x="11142457" y="5699245"/>
              <a:ext cx="680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space</a:t>
              </a:r>
              <a:endParaRPr lang="en-NL" sz="12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9DDA73-4C45-E01B-A88D-4AE3D88D5A53}"/>
              </a:ext>
            </a:extLst>
          </p:cNvPr>
          <p:cNvGrpSpPr/>
          <p:nvPr/>
        </p:nvGrpSpPr>
        <p:grpSpPr>
          <a:xfrm>
            <a:off x="549318" y="1448198"/>
            <a:ext cx="11311202" cy="5259861"/>
            <a:chOff x="549318" y="1448198"/>
            <a:chExt cx="11311202" cy="52598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5FA0-CC3F-7AB8-9154-4DF30FB6AAA6}"/>
                </a:ext>
              </a:extLst>
            </p:cNvPr>
            <p:cNvGrpSpPr/>
            <p:nvPr/>
          </p:nvGrpSpPr>
          <p:grpSpPr>
            <a:xfrm>
              <a:off x="8458801" y="2086612"/>
              <a:ext cx="3401719" cy="3401718"/>
              <a:chOff x="350415" y="923502"/>
              <a:chExt cx="5010996" cy="5010995"/>
            </a:xfrm>
          </p:grpSpPr>
          <p:pic>
            <p:nvPicPr>
              <p:cNvPr id="21" name="Picture 20" descr="A close-up of a car's speedometer&#10;&#10;Description automatically generated with medium confidence">
                <a:extLst>
                  <a:ext uri="{FF2B5EF4-FFF2-40B4-BE49-F238E27FC236}">
                    <a16:creationId xmlns:a16="http://schemas.microsoft.com/office/drawing/2014/main" id="{CE7DE567-117D-0923-F00E-55DD3A6A8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755" y="1952377"/>
                <a:ext cx="4573192" cy="2443974"/>
              </a:xfrm>
              <a:prstGeom prst="rect">
                <a:avLst/>
              </a:prstGeom>
              <a:noFill/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3DA2ADD-9D63-7E98-5CCD-A73063ACD9FB}"/>
                  </a:ext>
                </a:extLst>
              </p:cNvPr>
              <p:cNvGrpSpPr/>
              <p:nvPr/>
            </p:nvGrpSpPr>
            <p:grpSpPr>
              <a:xfrm>
                <a:off x="350415" y="923502"/>
                <a:ext cx="5010996" cy="5010995"/>
                <a:chOff x="359079" y="911579"/>
                <a:chExt cx="5010996" cy="5010995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37346988-FAB8-0A0A-4BF4-A67297E42D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080" y="911579"/>
                  <a:ext cx="5010995" cy="5010995"/>
                </a:xfrm>
                <a:prstGeom prst="ellipse">
                  <a:avLst/>
                </a:prstGeom>
                <a:solidFill>
                  <a:srgbClr val="FFC000">
                    <a:alpha val="10000"/>
                  </a:srgbClr>
                </a:solidFill>
                <a:ln w="15875">
                  <a:solidFill>
                    <a:srgbClr val="FFC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805676">
                        <a:srgbClr val="FFC000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B5D0FC7-4AEB-69B2-B743-C807FEEAE034}"/>
                    </a:ext>
                  </a:extLst>
                </p:cNvPr>
                <p:cNvSpPr/>
                <p:nvPr/>
              </p:nvSpPr>
              <p:spPr>
                <a:xfrm>
                  <a:off x="359079" y="1949998"/>
                  <a:ext cx="5010996" cy="3063178"/>
                </a:xfrm>
                <a:prstGeom prst="ellipse">
                  <a:avLst/>
                </a:prstGeom>
                <a:noFill/>
                <a:ln w="15875">
                  <a:solidFill>
                    <a:srgbClr val="FFC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805676">
                        <a:srgbClr val="FFC000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81633D25-9700-8A29-5AF8-DB6CFC6CC2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68996" y="3493142"/>
                <a:ext cx="2492415" cy="1012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0A42DE95-6CA2-25F0-48D6-14508DB7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115203" y="3059914"/>
                <a:ext cx="267019" cy="281854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983F3F9-C173-AEED-7376-4E66B42E7E0B}"/>
                </a:ext>
              </a:extLst>
            </p:cNvPr>
            <p:cNvGrpSpPr/>
            <p:nvPr/>
          </p:nvGrpSpPr>
          <p:grpSpPr>
            <a:xfrm>
              <a:off x="549318" y="1448198"/>
              <a:ext cx="4276279" cy="4177438"/>
              <a:chOff x="761275" y="1900020"/>
              <a:chExt cx="4276279" cy="4177438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7666642-00D5-E501-6922-67A95E62DAC5}"/>
                  </a:ext>
                </a:extLst>
              </p:cNvPr>
              <p:cNvGrpSpPr/>
              <p:nvPr/>
            </p:nvGrpSpPr>
            <p:grpSpPr>
              <a:xfrm>
                <a:off x="761275" y="2430978"/>
                <a:ext cx="4276279" cy="2992768"/>
                <a:chOff x="761275" y="2430978"/>
                <a:chExt cx="4276279" cy="2992768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2268637D-B4D8-9842-8E84-2791EDF9466D}"/>
                    </a:ext>
                  </a:extLst>
                </p:cNvPr>
                <p:cNvGrpSpPr/>
                <p:nvPr/>
              </p:nvGrpSpPr>
              <p:grpSpPr>
                <a:xfrm>
                  <a:off x="761275" y="2430978"/>
                  <a:ext cx="4276279" cy="2992768"/>
                  <a:chOff x="7174976" y="2125674"/>
                  <a:chExt cx="4650235" cy="3254483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3D34387B-2955-6B2B-D48D-5BC8D60D2E63}"/>
                      </a:ext>
                    </a:extLst>
                  </p:cNvPr>
                  <p:cNvSpPr/>
                  <p:nvPr/>
                </p:nvSpPr>
                <p:spPr>
                  <a:xfrm>
                    <a:off x="7174976" y="3059914"/>
                    <a:ext cx="4650235" cy="1345752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C0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149E791-EB00-E17B-7CB2-C800B70738E3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7869397" y="2125674"/>
                    <a:ext cx="3240762" cy="3254483"/>
                  </a:xfrm>
                  <a:prstGeom prst="rect">
                    <a:avLst/>
                  </a:prstGeom>
                  <a:solidFill>
                    <a:srgbClr val="FFC000">
                      <a:alpha val="19000"/>
                    </a:srgbClr>
                  </a:solidFill>
                  <a:ln w="19050"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</p:grpSp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C073EDE3-6288-22C4-02A0-A8479CDD4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529" y="3608659"/>
                  <a:ext cx="205564" cy="216985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9551009-523F-859E-D2AA-699DE9C1E3D3}"/>
                    </a:ext>
                  </a:extLst>
                </p:cNvPr>
                <p:cNvCxnSpPr>
                  <a:cxnSpLocks/>
                  <a:endCxn id="64" idx="6"/>
                </p:cNvCxnSpPr>
                <p:nvPr/>
              </p:nvCxnSpPr>
              <p:spPr>
                <a:xfrm flipV="1">
                  <a:off x="2893398" y="3908855"/>
                  <a:ext cx="2144156" cy="15062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012702C-5157-F9FD-DA2D-FF1487086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3840" y="1900020"/>
                <a:ext cx="0" cy="4177438"/>
              </a:xfrm>
              <a:prstGeom prst="straightConnector1">
                <a:avLst/>
              </a:prstGeom>
              <a:ln w="3175">
                <a:solidFill>
                  <a:schemeClr val="bg1"/>
                </a:solidFill>
                <a:prstDash val="dash"/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9F2786-ECEC-A9E0-CEE7-DCA6EE37B901}"/>
                </a:ext>
              </a:extLst>
            </p:cNvPr>
            <p:cNvSpPr txBox="1"/>
            <p:nvPr/>
          </p:nvSpPr>
          <p:spPr>
            <a:xfrm>
              <a:off x="4473672" y="5547148"/>
              <a:ext cx="3244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dirty="0" err="1">
                  <a:solidFill>
                    <a:srgbClr val="FFC00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Rindler</a:t>
              </a:r>
              <a:r>
                <a:rPr lang="en-US" sz="2400" dirty="0">
                  <a:solidFill>
                    <a:srgbClr val="FFC00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/Killing horizon</a:t>
              </a:r>
              <a:endParaRPr lang="en-US" sz="3200" dirty="0">
                <a:solidFill>
                  <a:srgbClr val="FFC0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DFE60E0-3B05-2D16-1E4F-313FC311989D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4562766" y="3782286"/>
              <a:ext cx="1532984" cy="176486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F5CC8FE-0D13-DCA5-2315-116F3D00A617}"/>
                </a:ext>
              </a:extLst>
            </p:cNvPr>
            <p:cNvCxnSpPr>
              <a:cxnSpLocks/>
              <a:stCxn id="33" idx="0"/>
              <a:endCxn id="14" idx="2"/>
            </p:cNvCxnSpPr>
            <p:nvPr/>
          </p:nvCxnSpPr>
          <p:spPr>
            <a:xfrm flipV="1">
              <a:off x="6095750" y="3831265"/>
              <a:ext cx="2363051" cy="1715883"/>
            </a:xfrm>
            <a:prstGeom prst="straightConnector1">
              <a:avLst/>
            </a:prstGeom>
            <a:ln w="25400">
              <a:solidFill>
                <a:srgbClr val="00B0F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1E4B150-D327-057D-8D27-C672D1C8FE4F}"/>
                </a:ext>
              </a:extLst>
            </p:cNvPr>
            <p:cNvGrpSpPr/>
            <p:nvPr/>
          </p:nvGrpSpPr>
          <p:grpSpPr>
            <a:xfrm>
              <a:off x="9938529" y="5561973"/>
              <a:ext cx="1414910" cy="1146086"/>
              <a:chOff x="10684599" y="5346789"/>
              <a:chExt cx="1414910" cy="114608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18BF38D-D5A4-FEE4-D1B5-840673ABA90F}"/>
                  </a:ext>
                </a:extLst>
              </p:cNvPr>
              <p:cNvGrpSpPr/>
              <p:nvPr/>
            </p:nvGrpSpPr>
            <p:grpSpPr>
              <a:xfrm>
                <a:off x="10684599" y="5346789"/>
                <a:ext cx="1414910" cy="1146086"/>
                <a:chOff x="881134" y="4896782"/>
                <a:chExt cx="1971260" cy="1596732"/>
              </a:xfrm>
            </p:grpSpPr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3812E4E-1A98-E8A1-4800-E80ED5AB02F2}"/>
                    </a:ext>
                  </a:extLst>
                </p:cNvPr>
                <p:cNvSpPr txBox="1"/>
                <p:nvPr/>
              </p:nvSpPr>
              <p:spPr>
                <a:xfrm>
                  <a:off x="1903684" y="6064718"/>
                  <a:ext cx="948710" cy="428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space</a:t>
                  </a:r>
                  <a:endParaRPr lang="en-NL" sz="1200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E6EA822-5E98-C9E6-45C7-A2058060CA99}"/>
                    </a:ext>
                  </a:extLst>
                </p:cNvPr>
                <p:cNvSpPr txBox="1"/>
                <p:nvPr/>
              </p:nvSpPr>
              <p:spPr>
                <a:xfrm>
                  <a:off x="881134" y="4896782"/>
                  <a:ext cx="998796" cy="428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space</a:t>
                  </a:r>
                  <a:endParaRPr lang="en-NL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1834839C-8582-5FE8-CB73-3E39B90E8A07}"/>
                    </a:ext>
                  </a:extLst>
                </p:cNvPr>
                <p:cNvGrpSpPr/>
                <p:nvPr/>
              </p:nvGrpSpPr>
              <p:grpSpPr>
                <a:xfrm>
                  <a:off x="1256877" y="5239562"/>
                  <a:ext cx="866627" cy="865298"/>
                  <a:chOff x="3134839" y="1555640"/>
                  <a:chExt cx="866627" cy="865298"/>
                </a:xfrm>
              </p:grpSpPr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15F2AE80-5CEA-1BCB-603D-13EE393751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34839" y="1555640"/>
                    <a:ext cx="0" cy="86529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9CA3B425-9B90-0901-80F7-03D1715617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3568817" y="1988289"/>
                    <a:ext cx="0" cy="86529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F2F22CE-0F8E-FEF6-F3EE-7E97F87497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54296" y="5923158"/>
                <a:ext cx="304616" cy="289939"/>
              </a:xfrm>
              <a:prstGeom prst="line">
                <a:avLst/>
              </a:prstGeom>
              <a:ln w="12700">
                <a:solidFill>
                  <a:schemeClr val="bg1"/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B1C25BA-0524-796D-BAAF-8E5AC1E2CCE1}"/>
                  </a:ext>
                </a:extLst>
              </p:cNvPr>
              <p:cNvSpPr txBox="1"/>
              <p:nvPr/>
            </p:nvSpPr>
            <p:spPr>
              <a:xfrm>
                <a:off x="11142457" y="5699245"/>
                <a:ext cx="680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solidFill>
                    <a:schemeClr val="bg1"/>
                  </a:solidFill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E68FC3-9259-9BD2-703F-A5DD31BB0699}"/>
              </a:ext>
            </a:extLst>
          </p:cNvPr>
          <p:cNvGrpSpPr/>
          <p:nvPr/>
        </p:nvGrpSpPr>
        <p:grpSpPr>
          <a:xfrm>
            <a:off x="3646311" y="948184"/>
            <a:ext cx="6397443" cy="3362448"/>
            <a:chOff x="3646311" y="948184"/>
            <a:chExt cx="6397443" cy="33624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FA48AA-293E-31DF-7208-39F5E6AA508E}"/>
                </a:ext>
              </a:extLst>
            </p:cNvPr>
            <p:cNvGrpSpPr/>
            <p:nvPr/>
          </p:nvGrpSpPr>
          <p:grpSpPr>
            <a:xfrm>
              <a:off x="3646311" y="948184"/>
              <a:ext cx="6397443" cy="3362448"/>
              <a:chOff x="3646311" y="948184"/>
              <a:chExt cx="6397443" cy="3362448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CC8727A-BFA1-35EB-7CBD-BD6474F40FEE}"/>
                  </a:ext>
                </a:extLst>
              </p:cNvPr>
              <p:cNvSpPr txBox="1"/>
              <p:nvPr/>
            </p:nvSpPr>
            <p:spPr>
              <a:xfrm>
                <a:off x="3646311" y="948184"/>
                <a:ext cx="6397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>
                    <a:solidFill>
                      <a:srgbClr val="00B0F0"/>
                    </a:solidFill>
                    <a:latin typeface="Cambria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Assume Covariant Entropy Bound is saturated:</a:t>
                </a:r>
                <a:endParaRPr lang="en-US" sz="3200" dirty="0">
                  <a:solidFill>
                    <a:srgbClr val="00B0F0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AF4E145-0E91-082F-7EDD-F1E81CC178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39290" y="2924951"/>
                <a:ext cx="1837143" cy="1385681"/>
              </a:xfrm>
              <a:prstGeom prst="rect">
                <a:avLst/>
              </a:prstGeom>
              <a:noFill/>
              <a:ln w="12700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F38FA891-5F3A-4056-5F7C-329B318AB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455278" y="3051351"/>
                <a:ext cx="1716043" cy="1097649"/>
              </a:xfrm>
              <a:prstGeom prst="rect">
                <a:avLst/>
              </a:prstGeom>
            </p:spPr>
          </p:pic>
        </p:grp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8C1F484-5B8F-30FD-665A-64ACA3D05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67550" y="1644973"/>
              <a:ext cx="2616200" cy="90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2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car's speedometer&#10;&#10;Description automatically generated with medium confidence">
            <a:extLst>
              <a:ext uri="{FF2B5EF4-FFF2-40B4-BE49-F238E27FC236}">
                <a16:creationId xmlns:a16="http://schemas.microsoft.com/office/drawing/2014/main" id="{CE7DE567-117D-0923-F00E-55DD3A6A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55" y="1819027"/>
            <a:ext cx="4573192" cy="2443974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FDD4A9-E7ED-42E6-D07D-220E11DF8912}"/>
              </a:ext>
            </a:extLst>
          </p:cNvPr>
          <p:cNvGrpSpPr/>
          <p:nvPr/>
        </p:nvGrpSpPr>
        <p:grpSpPr>
          <a:xfrm>
            <a:off x="368389" y="778229"/>
            <a:ext cx="5010995" cy="5010995"/>
            <a:chOff x="368389" y="911579"/>
            <a:chExt cx="5010995" cy="5010995"/>
          </a:xfrm>
        </p:grpSpPr>
        <p:pic>
          <p:nvPicPr>
            <p:cNvPr id="4" name="Picture 2" descr="Grid sphere - Openclipart">
              <a:extLst>
                <a:ext uri="{FF2B5EF4-FFF2-40B4-BE49-F238E27FC236}">
                  <a16:creationId xmlns:a16="http://schemas.microsoft.com/office/drawing/2014/main" id="{24E4030E-7CC3-6B23-B6BC-92044C562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89" y="911579"/>
              <a:ext cx="5010995" cy="5010995"/>
            </a:xfrm>
            <a:prstGeom prst="rect">
              <a:avLst/>
            </a:prstGeom>
            <a:noFill/>
            <a:ln w="15875">
              <a:noFill/>
            </a:ln>
            <a:effectLst>
              <a:glow rad="12700">
                <a:srgbClr val="00B050">
                  <a:alpha val="50000"/>
                </a:srgbClr>
              </a:glo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9473F-5D89-C6CB-57F6-1B9487AC374F}"/>
                </a:ext>
              </a:extLst>
            </p:cNvPr>
            <p:cNvGrpSpPr/>
            <p:nvPr/>
          </p:nvGrpSpPr>
          <p:grpSpPr>
            <a:xfrm>
              <a:off x="4146083" y="3324998"/>
              <a:ext cx="509311" cy="556292"/>
              <a:chOff x="4146083" y="3324998"/>
              <a:chExt cx="509311" cy="556292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C40D20C-F5E9-8D72-EDCB-33CF4B5AB2C5}"/>
                  </a:ext>
                </a:extLst>
              </p:cNvPr>
              <p:cNvSpPr/>
              <p:nvPr/>
            </p:nvSpPr>
            <p:spPr>
              <a:xfrm>
                <a:off x="4198513" y="3617992"/>
                <a:ext cx="267817" cy="263298"/>
              </a:xfrm>
              <a:custGeom>
                <a:avLst/>
                <a:gdLst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0502"/>
                  <a:gd name="connsiteY0" fmla="*/ 132008 h 283335"/>
                  <a:gd name="connsiteX1" fmla="*/ 45076 w 260502"/>
                  <a:gd name="connsiteY1" fmla="*/ 283335 h 283335"/>
                  <a:gd name="connsiteX2" fmla="*/ 260502 w 260502"/>
                  <a:gd name="connsiteY2" fmla="*/ 134494 h 283335"/>
                  <a:gd name="connsiteX3" fmla="*/ 202842 w 260502"/>
                  <a:gd name="connsiteY3" fmla="*/ 0 h 283335"/>
                  <a:gd name="connsiteX4" fmla="*/ 0 w 260502"/>
                  <a:gd name="connsiteY4" fmla="*/ 132008 h 283335"/>
                  <a:gd name="connsiteX0" fmla="*/ 0 w 260502"/>
                  <a:gd name="connsiteY0" fmla="*/ 132008 h 265404"/>
                  <a:gd name="connsiteX1" fmla="*/ 48591 w 260502"/>
                  <a:gd name="connsiteY1" fmla="*/ 265404 h 265404"/>
                  <a:gd name="connsiteX2" fmla="*/ 260502 w 260502"/>
                  <a:gd name="connsiteY2" fmla="*/ 134494 h 265404"/>
                  <a:gd name="connsiteX3" fmla="*/ 202842 w 260502"/>
                  <a:gd name="connsiteY3" fmla="*/ 0 h 265404"/>
                  <a:gd name="connsiteX4" fmla="*/ 0 w 260502"/>
                  <a:gd name="connsiteY4" fmla="*/ 132008 h 265404"/>
                  <a:gd name="connsiteX0" fmla="*/ 0 w 264590"/>
                  <a:gd name="connsiteY0" fmla="*/ 132008 h 265404"/>
                  <a:gd name="connsiteX1" fmla="*/ 48591 w 264590"/>
                  <a:gd name="connsiteY1" fmla="*/ 265404 h 265404"/>
                  <a:gd name="connsiteX2" fmla="*/ 264590 w 264590"/>
                  <a:gd name="connsiteY2" fmla="*/ 134494 h 265404"/>
                  <a:gd name="connsiteX3" fmla="*/ 202842 w 264590"/>
                  <a:gd name="connsiteY3" fmla="*/ 0 h 265404"/>
                  <a:gd name="connsiteX4" fmla="*/ 0 w 264590"/>
                  <a:gd name="connsiteY4" fmla="*/ 132008 h 2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590" h="265404">
                    <a:moveTo>
                      <a:pt x="0" y="132008"/>
                    </a:moveTo>
                    <a:lnTo>
                      <a:pt x="48591" y="265404"/>
                    </a:lnTo>
                    <a:lnTo>
                      <a:pt x="264590" y="134494"/>
                    </a:lnTo>
                    <a:lnTo>
                      <a:pt x="202842" y="0"/>
                    </a:lnTo>
                    <a:lnTo>
                      <a:pt x="0" y="132008"/>
                    </a:lnTo>
                    <a:close/>
                  </a:path>
                </a:pathLst>
              </a:custGeom>
              <a:solidFill>
                <a:srgbClr val="FF40FF"/>
              </a:solidFill>
              <a:ln>
                <a:solidFill>
                  <a:srgbClr val="467D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15F1486F-4252-C60E-9C9E-A95FC6D2407D}"/>
                  </a:ext>
                </a:extLst>
              </p:cNvPr>
              <p:cNvSpPr/>
              <p:nvPr/>
            </p:nvSpPr>
            <p:spPr>
              <a:xfrm>
                <a:off x="4410694" y="3464020"/>
                <a:ext cx="244700" cy="277529"/>
              </a:xfrm>
              <a:custGeom>
                <a:avLst/>
                <a:gdLst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4017"/>
                  <a:gd name="connsiteY0" fmla="*/ 132008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202842 w 264017"/>
                  <a:gd name="connsiteY3" fmla="*/ 0 h 293071"/>
                  <a:gd name="connsiteX4" fmla="*/ 0 w 264017"/>
                  <a:gd name="connsiteY4" fmla="*/ 132008 h 293071"/>
                  <a:gd name="connsiteX0" fmla="*/ 0 w 264017"/>
                  <a:gd name="connsiteY0" fmla="*/ 132008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180576 w 264017"/>
                  <a:gd name="connsiteY3" fmla="*/ 0 h 293071"/>
                  <a:gd name="connsiteX4" fmla="*/ 0 w 264017"/>
                  <a:gd name="connsiteY4" fmla="*/ 132008 h 293071"/>
                  <a:gd name="connsiteX0" fmla="*/ 0 w 264017"/>
                  <a:gd name="connsiteY0" fmla="*/ 141744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180576 w 264017"/>
                  <a:gd name="connsiteY3" fmla="*/ 0 h 293071"/>
                  <a:gd name="connsiteX4" fmla="*/ 0 w 264017"/>
                  <a:gd name="connsiteY4" fmla="*/ 141744 h 293071"/>
                  <a:gd name="connsiteX0" fmla="*/ 0 w 254473"/>
                  <a:gd name="connsiteY0" fmla="*/ 144990 h 293071"/>
                  <a:gd name="connsiteX1" fmla="*/ 51437 w 254473"/>
                  <a:gd name="connsiteY1" fmla="*/ 293071 h 293071"/>
                  <a:gd name="connsiteX2" fmla="*/ 254473 w 254473"/>
                  <a:gd name="connsiteY2" fmla="*/ 141667 h 293071"/>
                  <a:gd name="connsiteX3" fmla="*/ 171032 w 254473"/>
                  <a:gd name="connsiteY3" fmla="*/ 0 h 293071"/>
                  <a:gd name="connsiteX4" fmla="*/ 0 w 254473"/>
                  <a:gd name="connsiteY4" fmla="*/ 144990 h 293071"/>
                  <a:gd name="connsiteX0" fmla="*/ 0 w 254473"/>
                  <a:gd name="connsiteY0" fmla="*/ 144990 h 283335"/>
                  <a:gd name="connsiteX1" fmla="*/ 54618 w 254473"/>
                  <a:gd name="connsiteY1" fmla="*/ 283335 h 283335"/>
                  <a:gd name="connsiteX2" fmla="*/ 254473 w 254473"/>
                  <a:gd name="connsiteY2" fmla="*/ 141667 h 283335"/>
                  <a:gd name="connsiteX3" fmla="*/ 171032 w 254473"/>
                  <a:gd name="connsiteY3" fmla="*/ 0 h 283335"/>
                  <a:gd name="connsiteX4" fmla="*/ 0 w 254473"/>
                  <a:gd name="connsiteY4" fmla="*/ 144990 h 283335"/>
                  <a:gd name="connsiteX0" fmla="*/ 0 w 248112"/>
                  <a:gd name="connsiteY0" fmla="*/ 144990 h 283335"/>
                  <a:gd name="connsiteX1" fmla="*/ 54618 w 248112"/>
                  <a:gd name="connsiteY1" fmla="*/ 283335 h 283335"/>
                  <a:gd name="connsiteX2" fmla="*/ 248112 w 248112"/>
                  <a:gd name="connsiteY2" fmla="*/ 141667 h 283335"/>
                  <a:gd name="connsiteX3" fmla="*/ 171032 w 248112"/>
                  <a:gd name="connsiteY3" fmla="*/ 0 h 283335"/>
                  <a:gd name="connsiteX4" fmla="*/ 0 w 248112"/>
                  <a:gd name="connsiteY4" fmla="*/ 144990 h 283335"/>
                  <a:gd name="connsiteX0" fmla="*/ 0 w 235389"/>
                  <a:gd name="connsiteY0" fmla="*/ 144990 h 283335"/>
                  <a:gd name="connsiteX1" fmla="*/ 54618 w 235389"/>
                  <a:gd name="connsiteY1" fmla="*/ 283335 h 283335"/>
                  <a:gd name="connsiteX2" fmla="*/ 235389 w 235389"/>
                  <a:gd name="connsiteY2" fmla="*/ 141667 h 283335"/>
                  <a:gd name="connsiteX3" fmla="*/ 171032 w 235389"/>
                  <a:gd name="connsiteY3" fmla="*/ 0 h 283335"/>
                  <a:gd name="connsiteX4" fmla="*/ 0 w 235389"/>
                  <a:gd name="connsiteY4" fmla="*/ 144990 h 283335"/>
                  <a:gd name="connsiteX0" fmla="*/ 0 w 235389"/>
                  <a:gd name="connsiteY0" fmla="*/ 144990 h 283335"/>
                  <a:gd name="connsiteX1" fmla="*/ 64160 w 235389"/>
                  <a:gd name="connsiteY1" fmla="*/ 283335 h 283335"/>
                  <a:gd name="connsiteX2" fmla="*/ 235389 w 235389"/>
                  <a:gd name="connsiteY2" fmla="*/ 141667 h 283335"/>
                  <a:gd name="connsiteX3" fmla="*/ 171032 w 235389"/>
                  <a:gd name="connsiteY3" fmla="*/ 0 h 283335"/>
                  <a:gd name="connsiteX4" fmla="*/ 0 w 235389"/>
                  <a:gd name="connsiteY4" fmla="*/ 144990 h 283335"/>
                  <a:gd name="connsiteX0" fmla="*/ 0 w 235389"/>
                  <a:gd name="connsiteY0" fmla="*/ 144990 h 290508"/>
                  <a:gd name="connsiteX1" fmla="*/ 53615 w 235389"/>
                  <a:gd name="connsiteY1" fmla="*/ 290508 h 290508"/>
                  <a:gd name="connsiteX2" fmla="*/ 235389 w 235389"/>
                  <a:gd name="connsiteY2" fmla="*/ 141667 h 290508"/>
                  <a:gd name="connsiteX3" fmla="*/ 171032 w 235389"/>
                  <a:gd name="connsiteY3" fmla="*/ 0 h 290508"/>
                  <a:gd name="connsiteX4" fmla="*/ 0 w 235389"/>
                  <a:gd name="connsiteY4" fmla="*/ 144990 h 290508"/>
                  <a:gd name="connsiteX0" fmla="*/ 0 w 235389"/>
                  <a:gd name="connsiteY0" fmla="*/ 144990 h 268990"/>
                  <a:gd name="connsiteX1" fmla="*/ 64160 w 235389"/>
                  <a:gd name="connsiteY1" fmla="*/ 268990 h 268990"/>
                  <a:gd name="connsiteX2" fmla="*/ 235389 w 235389"/>
                  <a:gd name="connsiteY2" fmla="*/ 141667 h 268990"/>
                  <a:gd name="connsiteX3" fmla="*/ 171032 w 235389"/>
                  <a:gd name="connsiteY3" fmla="*/ 0 h 268990"/>
                  <a:gd name="connsiteX4" fmla="*/ 0 w 235389"/>
                  <a:gd name="connsiteY4" fmla="*/ 144990 h 268990"/>
                  <a:gd name="connsiteX0" fmla="*/ 0 w 235389"/>
                  <a:gd name="connsiteY0" fmla="*/ 144990 h 286921"/>
                  <a:gd name="connsiteX1" fmla="*/ 57130 w 235389"/>
                  <a:gd name="connsiteY1" fmla="*/ 286921 h 286921"/>
                  <a:gd name="connsiteX2" fmla="*/ 235389 w 235389"/>
                  <a:gd name="connsiteY2" fmla="*/ 141667 h 286921"/>
                  <a:gd name="connsiteX3" fmla="*/ 171032 w 235389"/>
                  <a:gd name="connsiteY3" fmla="*/ 0 h 286921"/>
                  <a:gd name="connsiteX4" fmla="*/ 0 w 235389"/>
                  <a:gd name="connsiteY4" fmla="*/ 144990 h 286921"/>
                  <a:gd name="connsiteX0" fmla="*/ 0 w 235389"/>
                  <a:gd name="connsiteY0" fmla="*/ 144990 h 279748"/>
                  <a:gd name="connsiteX1" fmla="*/ 57130 w 235389"/>
                  <a:gd name="connsiteY1" fmla="*/ 279748 h 279748"/>
                  <a:gd name="connsiteX2" fmla="*/ 235389 w 235389"/>
                  <a:gd name="connsiteY2" fmla="*/ 141667 h 279748"/>
                  <a:gd name="connsiteX3" fmla="*/ 171032 w 235389"/>
                  <a:gd name="connsiteY3" fmla="*/ 0 h 279748"/>
                  <a:gd name="connsiteX4" fmla="*/ 0 w 235389"/>
                  <a:gd name="connsiteY4" fmla="*/ 144990 h 279748"/>
                  <a:gd name="connsiteX0" fmla="*/ 0 w 241751"/>
                  <a:gd name="connsiteY0" fmla="*/ 151481 h 279748"/>
                  <a:gd name="connsiteX1" fmla="*/ 63492 w 241751"/>
                  <a:gd name="connsiteY1" fmla="*/ 279748 h 279748"/>
                  <a:gd name="connsiteX2" fmla="*/ 241751 w 241751"/>
                  <a:gd name="connsiteY2" fmla="*/ 141667 h 279748"/>
                  <a:gd name="connsiteX3" fmla="*/ 177394 w 241751"/>
                  <a:gd name="connsiteY3" fmla="*/ 0 h 279748"/>
                  <a:gd name="connsiteX4" fmla="*/ 0 w 241751"/>
                  <a:gd name="connsiteY4" fmla="*/ 151481 h 27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751" h="279748">
                    <a:moveTo>
                      <a:pt x="0" y="151481"/>
                    </a:moveTo>
                    <a:lnTo>
                      <a:pt x="63492" y="279748"/>
                    </a:lnTo>
                    <a:lnTo>
                      <a:pt x="241751" y="141667"/>
                    </a:lnTo>
                    <a:lnTo>
                      <a:pt x="177394" y="0"/>
                    </a:lnTo>
                    <a:lnTo>
                      <a:pt x="0" y="151481"/>
                    </a:lnTo>
                    <a:close/>
                  </a:path>
                </a:pathLst>
              </a:custGeom>
              <a:solidFill>
                <a:srgbClr val="FF40FF"/>
              </a:solidFill>
              <a:ln>
                <a:solidFill>
                  <a:srgbClr val="467D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9401012-A8AD-F81C-564E-85B79944D0AF}"/>
                  </a:ext>
                </a:extLst>
              </p:cNvPr>
              <p:cNvSpPr/>
              <p:nvPr/>
            </p:nvSpPr>
            <p:spPr>
              <a:xfrm>
                <a:off x="4146083" y="3476204"/>
                <a:ext cx="258495" cy="272103"/>
              </a:xfrm>
              <a:custGeom>
                <a:avLst/>
                <a:gdLst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7197"/>
                  <a:gd name="connsiteY0" fmla="*/ 132008 h 283335"/>
                  <a:gd name="connsiteX1" fmla="*/ 45076 w 267197"/>
                  <a:gd name="connsiteY1" fmla="*/ 283335 h 283335"/>
                  <a:gd name="connsiteX2" fmla="*/ 267197 w 267197"/>
                  <a:gd name="connsiteY2" fmla="*/ 154649 h 283335"/>
                  <a:gd name="connsiteX3" fmla="*/ 202842 w 267197"/>
                  <a:gd name="connsiteY3" fmla="*/ 0 h 283335"/>
                  <a:gd name="connsiteX4" fmla="*/ 0 w 267197"/>
                  <a:gd name="connsiteY4" fmla="*/ 132008 h 283335"/>
                  <a:gd name="connsiteX0" fmla="*/ 0 w 267197"/>
                  <a:gd name="connsiteY0" fmla="*/ 132008 h 286581"/>
                  <a:gd name="connsiteX1" fmla="*/ 51439 w 267197"/>
                  <a:gd name="connsiteY1" fmla="*/ 286581 h 286581"/>
                  <a:gd name="connsiteX2" fmla="*/ 267197 w 267197"/>
                  <a:gd name="connsiteY2" fmla="*/ 154649 h 286581"/>
                  <a:gd name="connsiteX3" fmla="*/ 202842 w 267197"/>
                  <a:gd name="connsiteY3" fmla="*/ 0 h 286581"/>
                  <a:gd name="connsiteX4" fmla="*/ 0 w 267197"/>
                  <a:gd name="connsiteY4" fmla="*/ 132008 h 286581"/>
                  <a:gd name="connsiteX0" fmla="*/ 0 w 267197"/>
                  <a:gd name="connsiteY0" fmla="*/ 125517 h 280090"/>
                  <a:gd name="connsiteX1" fmla="*/ 51439 w 267197"/>
                  <a:gd name="connsiteY1" fmla="*/ 280090 h 280090"/>
                  <a:gd name="connsiteX2" fmla="*/ 267197 w 267197"/>
                  <a:gd name="connsiteY2" fmla="*/ 148158 h 280090"/>
                  <a:gd name="connsiteX3" fmla="*/ 190118 w 267197"/>
                  <a:gd name="connsiteY3" fmla="*/ 0 h 280090"/>
                  <a:gd name="connsiteX4" fmla="*/ 0 w 267197"/>
                  <a:gd name="connsiteY4" fmla="*/ 125517 h 280090"/>
                  <a:gd name="connsiteX0" fmla="*/ 0 w 267197"/>
                  <a:gd name="connsiteY0" fmla="*/ 119026 h 273599"/>
                  <a:gd name="connsiteX1" fmla="*/ 51439 w 267197"/>
                  <a:gd name="connsiteY1" fmla="*/ 273599 h 273599"/>
                  <a:gd name="connsiteX2" fmla="*/ 267197 w 267197"/>
                  <a:gd name="connsiteY2" fmla="*/ 141667 h 273599"/>
                  <a:gd name="connsiteX3" fmla="*/ 199661 w 267197"/>
                  <a:gd name="connsiteY3" fmla="*/ 0 h 273599"/>
                  <a:gd name="connsiteX4" fmla="*/ 0 w 267197"/>
                  <a:gd name="connsiteY4" fmla="*/ 119026 h 273599"/>
                  <a:gd name="connsiteX0" fmla="*/ 0 w 251292"/>
                  <a:gd name="connsiteY0" fmla="*/ 119026 h 273599"/>
                  <a:gd name="connsiteX1" fmla="*/ 51439 w 251292"/>
                  <a:gd name="connsiteY1" fmla="*/ 273599 h 273599"/>
                  <a:gd name="connsiteX2" fmla="*/ 251292 w 251292"/>
                  <a:gd name="connsiteY2" fmla="*/ 135177 h 273599"/>
                  <a:gd name="connsiteX3" fmla="*/ 199661 w 251292"/>
                  <a:gd name="connsiteY3" fmla="*/ 0 h 273599"/>
                  <a:gd name="connsiteX4" fmla="*/ 0 w 251292"/>
                  <a:gd name="connsiteY4" fmla="*/ 119026 h 273599"/>
                  <a:gd name="connsiteX0" fmla="*/ 0 w 251292"/>
                  <a:gd name="connsiteY0" fmla="*/ 119026 h 263862"/>
                  <a:gd name="connsiteX1" fmla="*/ 45076 w 251292"/>
                  <a:gd name="connsiteY1" fmla="*/ 263862 h 263862"/>
                  <a:gd name="connsiteX2" fmla="*/ 251292 w 251292"/>
                  <a:gd name="connsiteY2" fmla="*/ 135177 h 263862"/>
                  <a:gd name="connsiteX3" fmla="*/ 199661 w 251292"/>
                  <a:gd name="connsiteY3" fmla="*/ 0 h 263862"/>
                  <a:gd name="connsiteX4" fmla="*/ 0 w 251292"/>
                  <a:gd name="connsiteY4" fmla="*/ 119026 h 263862"/>
                  <a:gd name="connsiteX0" fmla="*/ 0 w 251292"/>
                  <a:gd name="connsiteY0" fmla="*/ 119026 h 250880"/>
                  <a:gd name="connsiteX1" fmla="*/ 48256 w 251292"/>
                  <a:gd name="connsiteY1" fmla="*/ 250880 h 250880"/>
                  <a:gd name="connsiteX2" fmla="*/ 251292 w 251292"/>
                  <a:gd name="connsiteY2" fmla="*/ 135177 h 250880"/>
                  <a:gd name="connsiteX3" fmla="*/ 199661 w 251292"/>
                  <a:gd name="connsiteY3" fmla="*/ 0 h 250880"/>
                  <a:gd name="connsiteX4" fmla="*/ 0 w 251292"/>
                  <a:gd name="connsiteY4" fmla="*/ 119026 h 250880"/>
                  <a:gd name="connsiteX0" fmla="*/ 0 w 251292"/>
                  <a:gd name="connsiteY0" fmla="*/ 122271 h 250880"/>
                  <a:gd name="connsiteX1" fmla="*/ 48256 w 251292"/>
                  <a:gd name="connsiteY1" fmla="*/ 250880 h 250880"/>
                  <a:gd name="connsiteX2" fmla="*/ 251292 w 251292"/>
                  <a:gd name="connsiteY2" fmla="*/ 135177 h 250880"/>
                  <a:gd name="connsiteX3" fmla="*/ 199661 w 251292"/>
                  <a:gd name="connsiteY3" fmla="*/ 0 h 250880"/>
                  <a:gd name="connsiteX4" fmla="*/ 0 w 251292"/>
                  <a:gd name="connsiteY4" fmla="*/ 122271 h 250880"/>
                  <a:gd name="connsiteX0" fmla="*/ 0 w 251292"/>
                  <a:gd name="connsiteY0" fmla="*/ 122271 h 250880"/>
                  <a:gd name="connsiteX1" fmla="*/ 48256 w 251292"/>
                  <a:gd name="connsiteY1" fmla="*/ 250880 h 250880"/>
                  <a:gd name="connsiteX2" fmla="*/ 251292 w 251292"/>
                  <a:gd name="connsiteY2" fmla="*/ 135177 h 250880"/>
                  <a:gd name="connsiteX3" fmla="*/ 190118 w 251292"/>
                  <a:gd name="connsiteY3" fmla="*/ 0 h 250880"/>
                  <a:gd name="connsiteX4" fmla="*/ 0 w 251292"/>
                  <a:gd name="connsiteY4" fmla="*/ 122271 h 250880"/>
                  <a:gd name="connsiteX0" fmla="*/ 0 w 251292"/>
                  <a:gd name="connsiteY0" fmla="*/ 122271 h 267107"/>
                  <a:gd name="connsiteX1" fmla="*/ 48256 w 251292"/>
                  <a:gd name="connsiteY1" fmla="*/ 267107 h 267107"/>
                  <a:gd name="connsiteX2" fmla="*/ 251292 w 251292"/>
                  <a:gd name="connsiteY2" fmla="*/ 135177 h 267107"/>
                  <a:gd name="connsiteX3" fmla="*/ 190118 w 251292"/>
                  <a:gd name="connsiteY3" fmla="*/ 0 h 267107"/>
                  <a:gd name="connsiteX4" fmla="*/ 0 w 251292"/>
                  <a:gd name="connsiteY4" fmla="*/ 122271 h 267107"/>
                  <a:gd name="connsiteX0" fmla="*/ 0 w 251292"/>
                  <a:gd name="connsiteY0" fmla="*/ 122271 h 267107"/>
                  <a:gd name="connsiteX1" fmla="*/ 51438 w 251292"/>
                  <a:gd name="connsiteY1" fmla="*/ 267107 h 267107"/>
                  <a:gd name="connsiteX2" fmla="*/ 251292 w 251292"/>
                  <a:gd name="connsiteY2" fmla="*/ 135177 h 267107"/>
                  <a:gd name="connsiteX3" fmla="*/ 190118 w 251292"/>
                  <a:gd name="connsiteY3" fmla="*/ 0 h 267107"/>
                  <a:gd name="connsiteX4" fmla="*/ 0 w 251292"/>
                  <a:gd name="connsiteY4" fmla="*/ 122271 h 267107"/>
                  <a:gd name="connsiteX0" fmla="*/ 0 w 251292"/>
                  <a:gd name="connsiteY0" fmla="*/ 129444 h 274280"/>
                  <a:gd name="connsiteX1" fmla="*/ 51438 w 251292"/>
                  <a:gd name="connsiteY1" fmla="*/ 274280 h 274280"/>
                  <a:gd name="connsiteX2" fmla="*/ 251292 w 251292"/>
                  <a:gd name="connsiteY2" fmla="*/ 142350 h 274280"/>
                  <a:gd name="connsiteX3" fmla="*/ 186603 w 251292"/>
                  <a:gd name="connsiteY3" fmla="*/ 0 h 274280"/>
                  <a:gd name="connsiteX4" fmla="*/ 0 w 251292"/>
                  <a:gd name="connsiteY4" fmla="*/ 129444 h 274280"/>
                  <a:gd name="connsiteX0" fmla="*/ 0 w 255380"/>
                  <a:gd name="connsiteY0" fmla="*/ 129444 h 274280"/>
                  <a:gd name="connsiteX1" fmla="*/ 51438 w 255380"/>
                  <a:gd name="connsiteY1" fmla="*/ 274280 h 274280"/>
                  <a:gd name="connsiteX2" fmla="*/ 255380 w 255380"/>
                  <a:gd name="connsiteY2" fmla="*/ 138179 h 274280"/>
                  <a:gd name="connsiteX3" fmla="*/ 186603 w 255380"/>
                  <a:gd name="connsiteY3" fmla="*/ 0 h 274280"/>
                  <a:gd name="connsiteX4" fmla="*/ 0 w 255380"/>
                  <a:gd name="connsiteY4" fmla="*/ 129444 h 274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380" h="274280">
                    <a:moveTo>
                      <a:pt x="0" y="129444"/>
                    </a:moveTo>
                    <a:lnTo>
                      <a:pt x="51438" y="274280"/>
                    </a:lnTo>
                    <a:lnTo>
                      <a:pt x="255380" y="138179"/>
                    </a:lnTo>
                    <a:lnTo>
                      <a:pt x="186603" y="0"/>
                    </a:lnTo>
                    <a:lnTo>
                      <a:pt x="0" y="129444"/>
                    </a:lnTo>
                    <a:close/>
                  </a:path>
                </a:pathLst>
              </a:custGeom>
              <a:solidFill>
                <a:srgbClr val="FF40FF"/>
              </a:solidFill>
              <a:ln>
                <a:solidFill>
                  <a:srgbClr val="467D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50835EF-7376-523A-DF39-5F121BFF178B}"/>
                  </a:ext>
                </a:extLst>
              </p:cNvPr>
              <p:cNvSpPr/>
              <p:nvPr/>
            </p:nvSpPr>
            <p:spPr>
              <a:xfrm>
                <a:off x="4341828" y="3324998"/>
                <a:ext cx="245376" cy="284645"/>
              </a:xfrm>
              <a:custGeom>
                <a:avLst/>
                <a:gdLst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4017"/>
                  <a:gd name="connsiteY0" fmla="*/ 132008 h 283335"/>
                  <a:gd name="connsiteX1" fmla="*/ 45076 w 264017"/>
                  <a:gd name="connsiteY1" fmla="*/ 283335 h 283335"/>
                  <a:gd name="connsiteX2" fmla="*/ 264017 w 264017"/>
                  <a:gd name="connsiteY2" fmla="*/ 141667 h 283335"/>
                  <a:gd name="connsiteX3" fmla="*/ 202842 w 264017"/>
                  <a:gd name="connsiteY3" fmla="*/ 0 h 283335"/>
                  <a:gd name="connsiteX4" fmla="*/ 0 w 264017"/>
                  <a:gd name="connsiteY4" fmla="*/ 132008 h 283335"/>
                  <a:gd name="connsiteX0" fmla="*/ 0 w 264017"/>
                  <a:gd name="connsiteY0" fmla="*/ 132008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202842 w 264017"/>
                  <a:gd name="connsiteY3" fmla="*/ 0 h 293071"/>
                  <a:gd name="connsiteX4" fmla="*/ 0 w 264017"/>
                  <a:gd name="connsiteY4" fmla="*/ 132008 h 293071"/>
                  <a:gd name="connsiteX0" fmla="*/ 0 w 264017"/>
                  <a:gd name="connsiteY0" fmla="*/ 132008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180576 w 264017"/>
                  <a:gd name="connsiteY3" fmla="*/ 0 h 293071"/>
                  <a:gd name="connsiteX4" fmla="*/ 0 w 264017"/>
                  <a:gd name="connsiteY4" fmla="*/ 132008 h 293071"/>
                  <a:gd name="connsiteX0" fmla="*/ 0 w 264017"/>
                  <a:gd name="connsiteY0" fmla="*/ 141744 h 293071"/>
                  <a:gd name="connsiteX1" fmla="*/ 60981 w 264017"/>
                  <a:gd name="connsiteY1" fmla="*/ 293071 h 293071"/>
                  <a:gd name="connsiteX2" fmla="*/ 264017 w 264017"/>
                  <a:gd name="connsiteY2" fmla="*/ 141667 h 293071"/>
                  <a:gd name="connsiteX3" fmla="*/ 180576 w 264017"/>
                  <a:gd name="connsiteY3" fmla="*/ 0 h 293071"/>
                  <a:gd name="connsiteX4" fmla="*/ 0 w 264017"/>
                  <a:gd name="connsiteY4" fmla="*/ 141744 h 293071"/>
                  <a:gd name="connsiteX0" fmla="*/ 0 w 254473"/>
                  <a:gd name="connsiteY0" fmla="*/ 144990 h 293071"/>
                  <a:gd name="connsiteX1" fmla="*/ 51437 w 254473"/>
                  <a:gd name="connsiteY1" fmla="*/ 293071 h 293071"/>
                  <a:gd name="connsiteX2" fmla="*/ 254473 w 254473"/>
                  <a:gd name="connsiteY2" fmla="*/ 141667 h 293071"/>
                  <a:gd name="connsiteX3" fmla="*/ 171032 w 254473"/>
                  <a:gd name="connsiteY3" fmla="*/ 0 h 293071"/>
                  <a:gd name="connsiteX4" fmla="*/ 0 w 254473"/>
                  <a:gd name="connsiteY4" fmla="*/ 144990 h 293071"/>
                  <a:gd name="connsiteX0" fmla="*/ 0 w 254473"/>
                  <a:gd name="connsiteY0" fmla="*/ 144990 h 283335"/>
                  <a:gd name="connsiteX1" fmla="*/ 54618 w 254473"/>
                  <a:gd name="connsiteY1" fmla="*/ 283335 h 283335"/>
                  <a:gd name="connsiteX2" fmla="*/ 254473 w 254473"/>
                  <a:gd name="connsiteY2" fmla="*/ 141667 h 283335"/>
                  <a:gd name="connsiteX3" fmla="*/ 171032 w 254473"/>
                  <a:gd name="connsiteY3" fmla="*/ 0 h 283335"/>
                  <a:gd name="connsiteX4" fmla="*/ 0 w 254473"/>
                  <a:gd name="connsiteY4" fmla="*/ 144990 h 283335"/>
                  <a:gd name="connsiteX0" fmla="*/ 0 w 248112"/>
                  <a:gd name="connsiteY0" fmla="*/ 144990 h 283335"/>
                  <a:gd name="connsiteX1" fmla="*/ 54618 w 248112"/>
                  <a:gd name="connsiteY1" fmla="*/ 283335 h 283335"/>
                  <a:gd name="connsiteX2" fmla="*/ 248112 w 248112"/>
                  <a:gd name="connsiteY2" fmla="*/ 141667 h 283335"/>
                  <a:gd name="connsiteX3" fmla="*/ 171032 w 248112"/>
                  <a:gd name="connsiteY3" fmla="*/ 0 h 283335"/>
                  <a:gd name="connsiteX4" fmla="*/ 0 w 248112"/>
                  <a:gd name="connsiteY4" fmla="*/ 144990 h 283335"/>
                  <a:gd name="connsiteX0" fmla="*/ 0 w 235389"/>
                  <a:gd name="connsiteY0" fmla="*/ 144990 h 283335"/>
                  <a:gd name="connsiteX1" fmla="*/ 54618 w 235389"/>
                  <a:gd name="connsiteY1" fmla="*/ 283335 h 283335"/>
                  <a:gd name="connsiteX2" fmla="*/ 235389 w 235389"/>
                  <a:gd name="connsiteY2" fmla="*/ 141667 h 283335"/>
                  <a:gd name="connsiteX3" fmla="*/ 171032 w 235389"/>
                  <a:gd name="connsiteY3" fmla="*/ 0 h 283335"/>
                  <a:gd name="connsiteX4" fmla="*/ 0 w 235389"/>
                  <a:gd name="connsiteY4" fmla="*/ 144990 h 283335"/>
                  <a:gd name="connsiteX0" fmla="*/ 0 w 235389"/>
                  <a:gd name="connsiteY0" fmla="*/ 144990 h 283335"/>
                  <a:gd name="connsiteX1" fmla="*/ 64160 w 235389"/>
                  <a:gd name="connsiteY1" fmla="*/ 283335 h 283335"/>
                  <a:gd name="connsiteX2" fmla="*/ 235389 w 235389"/>
                  <a:gd name="connsiteY2" fmla="*/ 141667 h 283335"/>
                  <a:gd name="connsiteX3" fmla="*/ 171032 w 235389"/>
                  <a:gd name="connsiteY3" fmla="*/ 0 h 283335"/>
                  <a:gd name="connsiteX4" fmla="*/ 0 w 235389"/>
                  <a:gd name="connsiteY4" fmla="*/ 144990 h 283335"/>
                  <a:gd name="connsiteX0" fmla="*/ 0 w 224845"/>
                  <a:gd name="connsiteY0" fmla="*/ 148577 h 283335"/>
                  <a:gd name="connsiteX1" fmla="*/ 53616 w 224845"/>
                  <a:gd name="connsiteY1" fmla="*/ 283335 h 283335"/>
                  <a:gd name="connsiteX2" fmla="*/ 224845 w 224845"/>
                  <a:gd name="connsiteY2" fmla="*/ 141667 h 283335"/>
                  <a:gd name="connsiteX3" fmla="*/ 160488 w 224845"/>
                  <a:gd name="connsiteY3" fmla="*/ 0 h 283335"/>
                  <a:gd name="connsiteX4" fmla="*/ 0 w 224845"/>
                  <a:gd name="connsiteY4" fmla="*/ 148577 h 283335"/>
                  <a:gd name="connsiteX0" fmla="*/ 0 w 224845"/>
                  <a:gd name="connsiteY0" fmla="*/ 148577 h 286921"/>
                  <a:gd name="connsiteX1" fmla="*/ 57131 w 224845"/>
                  <a:gd name="connsiteY1" fmla="*/ 286921 h 286921"/>
                  <a:gd name="connsiteX2" fmla="*/ 224845 w 224845"/>
                  <a:gd name="connsiteY2" fmla="*/ 141667 h 286921"/>
                  <a:gd name="connsiteX3" fmla="*/ 160488 w 224845"/>
                  <a:gd name="connsiteY3" fmla="*/ 0 h 286921"/>
                  <a:gd name="connsiteX4" fmla="*/ 0 w 224845"/>
                  <a:gd name="connsiteY4" fmla="*/ 148577 h 286921"/>
                  <a:gd name="connsiteX0" fmla="*/ 0 w 228360"/>
                  <a:gd name="connsiteY0" fmla="*/ 148577 h 286921"/>
                  <a:gd name="connsiteX1" fmla="*/ 57131 w 228360"/>
                  <a:gd name="connsiteY1" fmla="*/ 286921 h 286921"/>
                  <a:gd name="connsiteX2" fmla="*/ 228360 w 228360"/>
                  <a:gd name="connsiteY2" fmla="*/ 138080 h 286921"/>
                  <a:gd name="connsiteX3" fmla="*/ 160488 w 228360"/>
                  <a:gd name="connsiteY3" fmla="*/ 0 h 286921"/>
                  <a:gd name="connsiteX4" fmla="*/ 0 w 228360"/>
                  <a:gd name="connsiteY4" fmla="*/ 148577 h 286921"/>
                  <a:gd name="connsiteX0" fmla="*/ 0 w 242420"/>
                  <a:gd name="connsiteY0" fmla="*/ 148577 h 286921"/>
                  <a:gd name="connsiteX1" fmla="*/ 71191 w 242420"/>
                  <a:gd name="connsiteY1" fmla="*/ 286921 h 286921"/>
                  <a:gd name="connsiteX2" fmla="*/ 242420 w 242420"/>
                  <a:gd name="connsiteY2" fmla="*/ 138080 h 286921"/>
                  <a:gd name="connsiteX3" fmla="*/ 174548 w 242420"/>
                  <a:gd name="connsiteY3" fmla="*/ 0 h 286921"/>
                  <a:gd name="connsiteX4" fmla="*/ 0 w 242420"/>
                  <a:gd name="connsiteY4" fmla="*/ 148577 h 28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420" h="286921">
                    <a:moveTo>
                      <a:pt x="0" y="148577"/>
                    </a:moveTo>
                    <a:lnTo>
                      <a:pt x="71191" y="286921"/>
                    </a:lnTo>
                    <a:lnTo>
                      <a:pt x="242420" y="138080"/>
                    </a:lnTo>
                    <a:lnTo>
                      <a:pt x="174548" y="0"/>
                    </a:lnTo>
                    <a:lnTo>
                      <a:pt x="0" y="148577"/>
                    </a:lnTo>
                    <a:close/>
                  </a:path>
                </a:pathLst>
              </a:custGeom>
              <a:solidFill>
                <a:srgbClr val="FF40FF"/>
              </a:solidFill>
              <a:ln>
                <a:solidFill>
                  <a:srgbClr val="467D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DA2ADD-9D63-7E98-5CCD-A73063ACD9FB}"/>
              </a:ext>
            </a:extLst>
          </p:cNvPr>
          <p:cNvGrpSpPr/>
          <p:nvPr/>
        </p:nvGrpSpPr>
        <p:grpSpPr>
          <a:xfrm>
            <a:off x="350415" y="790152"/>
            <a:ext cx="5010996" cy="5010995"/>
            <a:chOff x="359079" y="911579"/>
            <a:chExt cx="5010996" cy="50109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346988-FAB8-0A0A-4BF4-A67297E42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80" y="911579"/>
              <a:ext cx="5010995" cy="5010995"/>
            </a:xfrm>
            <a:prstGeom prst="ellipse">
              <a:avLst/>
            </a:prstGeom>
            <a:solidFill>
              <a:srgbClr val="FFC000">
                <a:alpha val="10000"/>
              </a:srgbClr>
            </a:solidFill>
            <a:ln w="158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05676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5D0FC7-4AEB-69B2-B743-C807FEEAE034}"/>
                </a:ext>
              </a:extLst>
            </p:cNvPr>
            <p:cNvSpPr/>
            <p:nvPr/>
          </p:nvSpPr>
          <p:spPr>
            <a:xfrm>
              <a:off x="359079" y="1949998"/>
              <a:ext cx="5010996" cy="3063178"/>
            </a:xfrm>
            <a:prstGeom prst="ellipse">
              <a:avLst/>
            </a:prstGeom>
            <a:noFill/>
            <a:ln w="158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05676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E7FD7B-0D0B-0D60-92B2-4726894ADAB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rPr>
              <a:t>Heuristics of Holographic Quantum Gravity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CDC502-3C38-243D-017E-B5B6AD6E15B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53520" y="6329336"/>
            <a:ext cx="414000" cy="414000"/>
          </a:xfrm>
          <a:noFill/>
        </p:spPr>
        <p:txBody>
          <a:bodyPr/>
          <a:lstStyle/>
          <a:p>
            <a:fld id="{86EEC38C-4733-714D-8A23-22F51AA6E18B}" type="slidenum">
              <a:rPr lang="en-US" sz="1600" smtClean="0">
                <a:solidFill>
                  <a:srgbClr val="00B0F0"/>
                </a:solidFill>
                <a:latin typeface="Cambria" panose="02040503050406030204" pitchFamily="18" charset="0"/>
              </a:rPr>
              <a:t>9</a:t>
            </a:fld>
            <a:endParaRPr lang="en-US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08A96D1-BA8E-051F-0619-1652F078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302708" cy="365125"/>
          </a:xfrm>
        </p:spPr>
        <p:txBody>
          <a:bodyPr/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M. Vermeulen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27AE7-91ED-4410-CD37-A00EF2B93A41}"/>
              </a:ext>
            </a:extLst>
          </p:cNvPr>
          <p:cNvSpPr txBox="1"/>
          <p:nvPr/>
        </p:nvSpPr>
        <p:spPr>
          <a:xfrm>
            <a:off x="5779783" y="1369099"/>
            <a:ext cx="64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Associate degrees of freedom to the entropy: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AB2940-223A-CFF6-1F0F-07CA5E65A682}"/>
              </a:ext>
            </a:extLst>
          </p:cNvPr>
          <p:cNvSpPr txBox="1"/>
          <p:nvPr/>
        </p:nvSpPr>
        <p:spPr>
          <a:xfrm>
            <a:off x="5779783" y="3001577"/>
            <a:ext cx="641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Assume degrees of freedom undergo quantum fluctuations:</a:t>
            </a:r>
            <a:endParaRPr lang="en-US" sz="3200" dirty="0">
              <a:solidFill>
                <a:srgbClr val="00B0F0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765158-B9EE-7E69-D502-C28201E3D5A7}"/>
              </a:ext>
            </a:extLst>
          </p:cNvPr>
          <p:cNvSpPr>
            <a:spLocks/>
          </p:cNvSpPr>
          <p:nvPr/>
        </p:nvSpPr>
        <p:spPr>
          <a:xfrm>
            <a:off x="7113355" y="4103221"/>
            <a:ext cx="2453979" cy="1118004"/>
          </a:xfrm>
          <a:prstGeom prst="rect">
            <a:avLst/>
          </a:prstGeom>
          <a:noFill/>
          <a:ln w="127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36E89E3-CA0A-2FC6-2341-7F9506B8C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3355" y="2269987"/>
            <a:ext cx="1574800" cy="330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83CA608-E9EA-6CC9-00D8-A5BE58F87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2682" y="4205909"/>
            <a:ext cx="2184400" cy="88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17FE4A-9E15-B42D-D3B8-1A215B0ABBCF}"/>
              </a:ext>
            </a:extLst>
          </p:cNvPr>
          <p:cNvSpPr>
            <a:spLocks/>
          </p:cNvSpPr>
          <p:nvPr/>
        </p:nvSpPr>
        <p:spPr>
          <a:xfrm>
            <a:off x="7010400" y="2041185"/>
            <a:ext cx="1761068" cy="689745"/>
          </a:xfrm>
          <a:prstGeom prst="rect">
            <a:avLst/>
          </a:prstGeom>
          <a:noFill/>
          <a:ln w="127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395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41CAA6B-6075-1A48-81E7-6C642E0FE3A2}" vid="{9E13366A-CDC7-B044-98A7-0D9BD1AF4265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41CAA6B-6075-1A48-81E7-6C642E0FE3A2}" vid="{43B4CC11-49AB-F74C-BE95-7CDDEF407A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18013</TotalTime>
  <Words>861</Words>
  <Application>Microsoft Macintosh PowerPoint</Application>
  <PresentationFormat>Widescreen</PresentationFormat>
  <Paragraphs>257</Paragraphs>
  <Slides>32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 Vermeulen</dc:creator>
  <cp:lastModifiedBy>Vermeulen, Sander</cp:lastModifiedBy>
  <cp:revision>38</cp:revision>
  <dcterms:created xsi:type="dcterms:W3CDTF">2024-02-28T07:48:31Z</dcterms:created>
  <dcterms:modified xsi:type="dcterms:W3CDTF">2024-03-20T18:08:47Z</dcterms:modified>
</cp:coreProperties>
</file>