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70" r:id="rId3"/>
    <p:sldId id="258" r:id="rId4"/>
    <p:sldId id="257" r:id="rId5"/>
    <p:sldId id="276" r:id="rId6"/>
    <p:sldId id="281" r:id="rId7"/>
    <p:sldId id="275" r:id="rId8"/>
    <p:sldId id="271" r:id="rId9"/>
    <p:sldId id="278" r:id="rId10"/>
    <p:sldId id="264" r:id="rId11"/>
    <p:sldId id="263" r:id="rId12"/>
    <p:sldId id="272" r:id="rId13"/>
    <p:sldId id="262" r:id="rId14"/>
    <p:sldId id="260" r:id="rId15"/>
    <p:sldId id="265" r:id="rId16"/>
    <p:sldId id="266" r:id="rId17"/>
    <p:sldId id="267" r:id="rId18"/>
    <p:sldId id="268" r:id="rId19"/>
    <p:sldId id="279" r:id="rId20"/>
    <p:sldId id="280" r:id="rId21"/>
    <p:sldId id="274" r:id="rId22"/>
    <p:sldId id="277" r:id="rId23"/>
    <p:sldId id="259"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1FF9"/>
    <a:srgbClr val="C7A6F4"/>
    <a:srgbClr val="C7A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6928" autoAdjust="0"/>
  </p:normalViewPr>
  <p:slideViewPr>
    <p:cSldViewPr snapToGrid="0">
      <p:cViewPr varScale="1">
        <p:scale>
          <a:sx n="71" d="100"/>
          <a:sy n="71" d="100"/>
        </p:scale>
        <p:origin x="950"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2" d="100"/>
          <a:sy n="122" d="100"/>
        </p:scale>
        <p:origin x="414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EFCD6-4D40-4B5D-B8CE-8C393887CC93}"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0D1D6-6ED9-41D7-A1BF-863869B3638A}" type="slidenum">
              <a:rPr lang="en-US" smtClean="0"/>
              <a:t>‹#›</a:t>
            </a:fld>
            <a:endParaRPr lang="en-US"/>
          </a:p>
        </p:txBody>
      </p:sp>
    </p:spTree>
    <p:extLst>
      <p:ext uri="{BB962C8B-B14F-4D97-AF65-F5344CB8AC3E}">
        <p14:creationId xmlns:p14="http://schemas.microsoft.com/office/powerpoint/2010/main" val="308262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0D1D6-6ED9-41D7-A1BF-863869B3638A}" type="slidenum">
              <a:rPr lang="en-US" smtClean="0"/>
              <a:t>1</a:t>
            </a:fld>
            <a:endParaRPr lang="en-US"/>
          </a:p>
        </p:txBody>
      </p:sp>
    </p:spTree>
    <p:extLst>
      <p:ext uri="{BB962C8B-B14F-4D97-AF65-F5344CB8AC3E}">
        <p14:creationId xmlns:p14="http://schemas.microsoft.com/office/powerpoint/2010/main" val="370127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10</a:t>
            </a:fld>
            <a:endParaRPr lang="en-US"/>
          </a:p>
        </p:txBody>
      </p:sp>
    </p:spTree>
    <p:extLst>
      <p:ext uri="{BB962C8B-B14F-4D97-AF65-F5344CB8AC3E}">
        <p14:creationId xmlns:p14="http://schemas.microsoft.com/office/powerpoint/2010/main" val="327435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11</a:t>
            </a:fld>
            <a:endParaRPr lang="en-US"/>
          </a:p>
        </p:txBody>
      </p:sp>
    </p:spTree>
    <p:extLst>
      <p:ext uri="{BB962C8B-B14F-4D97-AF65-F5344CB8AC3E}">
        <p14:creationId xmlns:p14="http://schemas.microsoft.com/office/powerpoint/2010/main" val="395177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12</a:t>
            </a:fld>
            <a:endParaRPr lang="en-US"/>
          </a:p>
        </p:txBody>
      </p:sp>
    </p:spTree>
    <p:extLst>
      <p:ext uri="{BB962C8B-B14F-4D97-AF65-F5344CB8AC3E}">
        <p14:creationId xmlns:p14="http://schemas.microsoft.com/office/powerpoint/2010/main" val="112479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pd in transmission. Mirrors in cube. Bottom right one is a piezo mirror that controls the length of the cavity</a:t>
            </a:r>
          </a:p>
        </p:txBody>
      </p:sp>
      <p:sp>
        <p:nvSpPr>
          <p:cNvPr id="4" name="Slide Number Placeholder 3"/>
          <p:cNvSpPr>
            <a:spLocks noGrp="1"/>
          </p:cNvSpPr>
          <p:nvPr>
            <p:ph type="sldNum" sz="quarter" idx="5"/>
          </p:nvPr>
        </p:nvSpPr>
        <p:spPr/>
        <p:txBody>
          <a:bodyPr/>
          <a:lstStyle/>
          <a:p>
            <a:fld id="{2610D1D6-6ED9-41D7-A1BF-863869B3638A}" type="slidenum">
              <a:rPr lang="en-US" smtClean="0"/>
              <a:t>13</a:t>
            </a:fld>
            <a:endParaRPr lang="en-US"/>
          </a:p>
        </p:txBody>
      </p:sp>
    </p:spTree>
    <p:extLst>
      <p:ext uri="{BB962C8B-B14F-4D97-AF65-F5344CB8AC3E}">
        <p14:creationId xmlns:p14="http://schemas.microsoft.com/office/powerpoint/2010/main" val="334635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14</a:t>
            </a:fld>
            <a:endParaRPr lang="en-US"/>
          </a:p>
        </p:txBody>
      </p:sp>
    </p:spTree>
    <p:extLst>
      <p:ext uri="{BB962C8B-B14F-4D97-AF65-F5344CB8AC3E}">
        <p14:creationId xmlns:p14="http://schemas.microsoft.com/office/powerpoint/2010/main" val="110122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15</a:t>
            </a:fld>
            <a:endParaRPr lang="en-US"/>
          </a:p>
        </p:txBody>
      </p:sp>
    </p:spTree>
    <p:extLst>
      <p:ext uri="{BB962C8B-B14F-4D97-AF65-F5344CB8AC3E}">
        <p14:creationId xmlns:p14="http://schemas.microsoft.com/office/powerpoint/2010/main" val="2982270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16</a:t>
            </a:fld>
            <a:endParaRPr lang="en-US"/>
          </a:p>
        </p:txBody>
      </p:sp>
    </p:spTree>
    <p:extLst>
      <p:ext uri="{BB962C8B-B14F-4D97-AF65-F5344CB8AC3E}">
        <p14:creationId xmlns:p14="http://schemas.microsoft.com/office/powerpoint/2010/main" val="833131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17</a:t>
            </a:fld>
            <a:endParaRPr lang="en-US"/>
          </a:p>
        </p:txBody>
      </p:sp>
    </p:spTree>
    <p:extLst>
      <p:ext uri="{BB962C8B-B14F-4D97-AF65-F5344CB8AC3E}">
        <p14:creationId xmlns:p14="http://schemas.microsoft.com/office/powerpoint/2010/main" val="132399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18</a:t>
            </a:fld>
            <a:endParaRPr lang="en-US"/>
          </a:p>
        </p:txBody>
      </p:sp>
    </p:spTree>
    <p:extLst>
      <p:ext uri="{BB962C8B-B14F-4D97-AF65-F5344CB8AC3E}">
        <p14:creationId xmlns:p14="http://schemas.microsoft.com/office/powerpoint/2010/main" val="426309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19</a:t>
            </a:fld>
            <a:endParaRPr lang="en-US"/>
          </a:p>
        </p:txBody>
      </p:sp>
    </p:spTree>
    <p:extLst>
      <p:ext uri="{BB962C8B-B14F-4D97-AF65-F5344CB8AC3E}">
        <p14:creationId xmlns:p14="http://schemas.microsoft.com/office/powerpoint/2010/main" val="107101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-demonstrator: all the components of </a:t>
            </a:r>
            <a:r>
              <a:rPr lang="en-US" dirty="0" err="1"/>
              <a:t>gquest</a:t>
            </a:r>
            <a:r>
              <a:rPr lang="en-US" dirty="0"/>
              <a:t>, L = .5, test classical noise floor.</a:t>
            </a:r>
          </a:p>
          <a:p>
            <a:r>
              <a:rPr lang="en-US" dirty="0"/>
              <a:t>-single 5m IFO: increase the magnitude of expected signal to detectable level</a:t>
            </a:r>
          </a:p>
          <a:p>
            <a:r>
              <a:rPr lang="en-US" dirty="0"/>
              <a:t>-Dual nested, long IFO: cross correlate the two outputs to see the correlated signal and remove uncorrelated noises.</a:t>
            </a:r>
          </a:p>
        </p:txBody>
      </p:sp>
      <p:sp>
        <p:nvSpPr>
          <p:cNvPr id="4" name="Slide Number Placeholder 3"/>
          <p:cNvSpPr>
            <a:spLocks noGrp="1"/>
          </p:cNvSpPr>
          <p:nvPr>
            <p:ph type="sldNum" sz="quarter" idx="5"/>
          </p:nvPr>
        </p:nvSpPr>
        <p:spPr/>
        <p:txBody>
          <a:bodyPr/>
          <a:lstStyle/>
          <a:p>
            <a:fld id="{2610D1D6-6ED9-41D7-A1BF-863869B3638A}" type="slidenum">
              <a:rPr lang="en-US" smtClean="0"/>
              <a:t>2</a:t>
            </a:fld>
            <a:endParaRPr lang="en-US"/>
          </a:p>
        </p:txBody>
      </p:sp>
    </p:spTree>
    <p:extLst>
      <p:ext uri="{BB962C8B-B14F-4D97-AF65-F5344CB8AC3E}">
        <p14:creationId xmlns:p14="http://schemas.microsoft.com/office/powerpoint/2010/main" val="39578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20</a:t>
            </a:fld>
            <a:endParaRPr lang="en-US"/>
          </a:p>
        </p:txBody>
      </p:sp>
    </p:spTree>
    <p:extLst>
      <p:ext uri="{BB962C8B-B14F-4D97-AF65-F5344CB8AC3E}">
        <p14:creationId xmlns:p14="http://schemas.microsoft.com/office/powerpoint/2010/main" val="80923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21</a:t>
            </a:fld>
            <a:endParaRPr lang="en-US"/>
          </a:p>
        </p:txBody>
      </p:sp>
    </p:spTree>
    <p:extLst>
      <p:ext uri="{BB962C8B-B14F-4D97-AF65-F5344CB8AC3E}">
        <p14:creationId xmlns:p14="http://schemas.microsoft.com/office/powerpoint/2010/main" val="1045859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22</a:t>
            </a:fld>
            <a:endParaRPr lang="en-US"/>
          </a:p>
        </p:txBody>
      </p:sp>
    </p:spTree>
    <p:extLst>
      <p:ext uri="{BB962C8B-B14F-4D97-AF65-F5344CB8AC3E}">
        <p14:creationId xmlns:p14="http://schemas.microsoft.com/office/powerpoint/2010/main" val="2514992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F1DC-2049-9CCD-57DA-28AC2A86D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22035-F7D3-844D-9160-84A10FAD27F7}"/>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7B74A60-127B-BF3E-2373-0C44A07375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Tera	12		-LCF-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Giga	9		Finesse: 350		</a:t>
                </a:r>
                <a:r>
                  <a:rPr lang="en-US" sz="1200" b="0" dirty="0" err="1"/>
                  <a:t>S_Lp</a:t>
                </a:r>
                <a:r>
                  <a:rPr lang="en-US" sz="1200" b="0" dirty="0"/>
                  <a:t> in photon flux: 8*10^3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Mega	6		Bandwidth: 188 kHz		</a:t>
                </a:r>
                <a:r>
                  <a:rPr lang="en-US" sz="1200" b="0" dirty="0" err="1"/>
                  <a:t>S_Lp</a:t>
                </a:r>
                <a:r>
                  <a:rPr lang="en-US" sz="1200" b="0" dirty="0"/>
                  <a:t> in meters: 7.5*10^-17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Kilo	3		Attenuation: 10^-6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t>Mili</a:t>
                </a:r>
                <a:r>
                  <a:rPr lang="en-US" sz="1200" b="0" dirty="0"/>
                  <a:t>	-3 		FSR: 66 MHz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Micro	-6		Waist: 0.8 mm		No Filtering: 2*10^8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Nano	-9					With LFC/PRC: 2*10^-6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Pico 	-12		-PRC-			Just PRC: 2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t>Fempto</a:t>
                </a:r>
                <a:r>
                  <a:rPr lang="en-US" sz="1200" b="0" dirty="0"/>
                  <a:t> 	-15 		Attenuation: 10^-8		Just LFC: 2*10^2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mn-lt"/>
                  </a:rPr>
                  <a:t>IFO</a:t>
                </a:r>
                <a:r>
                  <a:rPr lang="en-US" sz="1200" b="0" i="0" baseline="0" dirty="0">
                    <a:latin typeface="+mn-lt"/>
                  </a:rPr>
                  <a:t> Gain: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𝐺</m:t>
                        </m:r>
                      </m:e>
                      <m:sub>
                        <m:r>
                          <a:rPr lang="en-US" sz="1200" b="0" i="1" smtClean="0">
                            <a:latin typeface="Cambria Math" panose="02040503050406030204" pitchFamily="18" charset="0"/>
                          </a:rPr>
                          <m:t>𝐼𝐹𝑂</m:t>
                        </m:r>
                      </m:sub>
                    </m:sSub>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𝑘</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𝑃</m:t>
                            </m:r>
                          </m:e>
                          <m:sub>
                            <m:r>
                              <a:rPr lang="en-US" sz="1200" b="0" i="1" smtClean="0">
                                <a:latin typeface="Cambria Math" panose="02040503050406030204" pitchFamily="18" charset="0"/>
                              </a:rPr>
                              <m:t>𝐵𝑆</m:t>
                            </m:r>
                          </m:sub>
                        </m:sSub>
                      </m:num>
                      <m:den>
                        <m:r>
                          <a:rPr lang="en-US" sz="1200" b="0" i="1" smtClean="0">
                            <a:latin typeface="Cambria Math" panose="02040503050406030204" pitchFamily="18" charset="0"/>
                            <a:ea typeface="Cambria Math" panose="02040503050406030204" pitchFamily="18" charset="0"/>
                          </a:rPr>
                          <m:t>ℏ</m:t>
                        </m:r>
                        <m:r>
                          <a:rPr lang="en-US" sz="1200" b="0" i="1" smtClean="0">
                            <a:latin typeface="Cambria Math" panose="02040503050406030204" pitchFamily="18" charset="0"/>
                            <a:ea typeface="Cambria Math" panose="02040503050406030204" pitchFamily="18" charset="0"/>
                          </a:rPr>
                          <m:t>𝑐</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p>
                          <m:sSupPr>
                            <m:ctrlPr>
                              <a:rPr lang="en-US" sz="1200" b="0" i="1" smtClean="0">
                                <a:latin typeface="Cambria Math" panose="02040503050406030204" pitchFamily="18" charset="0"/>
                                <a:ea typeface="Cambria Math" panose="02040503050406030204" pitchFamily="18" charset="0"/>
                              </a:rPr>
                            </m:ctrlPr>
                          </m:sSupPr>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𝜋</m:t>
                                </m:r>
                              </m:e>
                            </m:d>
                          </m:e>
                          <m:sup>
                            <m:r>
                              <a:rPr lang="en-US" sz="1200" b="0" i="1" smtClean="0">
                                <a:latin typeface="Cambria Math" panose="02040503050406030204" pitchFamily="18" charset="0"/>
                                <a:ea typeface="Cambria Math" panose="02040503050406030204" pitchFamily="18" charset="0"/>
                              </a:rPr>
                              <m:t>2</m:t>
                            </m:r>
                          </m:sup>
                        </m:sSup>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𝑃</m:t>
                            </m:r>
                          </m:e>
                          <m:sub>
                            <m:r>
                              <a:rPr lang="en-US" sz="1200" b="0" i="1" smtClean="0">
                                <a:latin typeface="Cambria Math" panose="02040503050406030204" pitchFamily="18" charset="0"/>
                                <a:ea typeface="Cambria Math" panose="02040503050406030204" pitchFamily="18" charset="0"/>
                              </a:rPr>
                              <m:t>𝐵𝑆</m:t>
                            </m:r>
                          </m:sub>
                        </m:sSub>
                      </m:num>
                      <m:den>
                        <m:r>
                          <a:rPr lang="en-US" sz="1200" b="0" i="1" smtClean="0">
                            <a:latin typeface="Cambria Math" panose="02040503050406030204" pitchFamily="18" charset="0"/>
                          </a:rPr>
                          <m:t>𝜆</m:t>
                        </m:r>
                        <m:r>
                          <a:rPr lang="en-US" sz="1200" b="0" i="1" smtClean="0">
                            <a:latin typeface="Cambria Math" panose="02040503050406030204" pitchFamily="18" charset="0"/>
                          </a:rPr>
                          <m:t>h𝑐</m:t>
                        </m:r>
                      </m:den>
                    </m:f>
                  </m:oMath>
                </a14:m>
                <a:r>
                  <a:rPr lang="en-US" sz="1200" b="0" dirty="0"/>
                  <a:t>		Bandwidth:		</a:t>
                </a:r>
                <a14:m>
                  <m:oMath xmlns:m="http://schemas.openxmlformats.org/officeDocument/2006/math">
                    <m:r>
                      <m:rPr>
                        <m:sty m:val="p"/>
                      </m:rPr>
                      <a:rPr lang="en-US" sz="1200" b="0" i="0" smtClean="0">
                        <a:latin typeface="Cambria Math" panose="02040503050406030204" pitchFamily="18" charset="0"/>
                      </a:rPr>
                      <m:t>Δ</m:t>
                    </m:r>
                    <m:r>
                      <a:rPr lang="en-US" sz="1200" b="0" i="1" smtClean="0">
                        <a:latin typeface="Cambria Math" panose="02040503050406030204" pitchFamily="18" charset="0"/>
                      </a:rPr>
                      <m:t>𝜖</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𝐹𝑆𝑅</m:t>
                        </m:r>
                      </m:num>
                      <m:den>
                        <m:r>
                          <a:rPr lang="en-US" sz="1200" b="0" i="1" smtClean="0">
                            <a:latin typeface="Cambria Math" panose="02040503050406030204" pitchFamily="18" charset="0"/>
                          </a:rPr>
                          <m:t>𝐹𝑖𝑛𝑒𝑠𝑠𝑒</m:t>
                        </m:r>
                      </m:den>
                    </m:f>
                  </m:oMath>
                </a14:m>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Photon flux PSD: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𝑆</m:t>
                        </m:r>
                      </m:e>
                      <m:sub>
                        <m:r>
                          <a:rPr lang="en-US" sz="1200" b="0" i="1" smtClean="0">
                            <a:latin typeface="Cambria Math" panose="02040503050406030204" pitchFamily="18" charset="0"/>
                          </a:rPr>
                          <m:t>𝑝h𝑜𝑡𝑜𝑛𝑓𝑙𝑢𝑥</m:t>
                        </m:r>
                      </m:sub>
                    </m:sSub>
                    <m:r>
                      <a:rPr lang="en-US" sz="1200" b="0" i="1" smtClean="0">
                        <a:latin typeface="Cambria Math" panose="02040503050406030204" pitchFamily="18" charset="0"/>
                      </a:rPr>
                      <m:t>= </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𝑆</m:t>
                            </m:r>
                          </m:e>
                          <m:sub>
                            <m:r>
                              <a:rPr lang="en-US" sz="1200" b="0" i="1" smtClean="0">
                                <a:latin typeface="Cambria Math" panose="02040503050406030204" pitchFamily="18" charset="0"/>
                              </a:rPr>
                              <m:t>𝑖𝑛</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𝑃</m:t>
                            </m:r>
                          </m:e>
                          <m:sub>
                            <m:r>
                              <a:rPr lang="en-US" sz="1200" b="0" i="1" smtClean="0">
                                <a:latin typeface="Cambria Math" panose="02040503050406030204" pitchFamily="18" charset="0"/>
                              </a:rPr>
                              <m:t>𝑜𝑢𝑡</m:t>
                            </m:r>
                          </m:sub>
                        </m:sSub>
                        <m:r>
                          <a:rPr lang="en-US" sz="1200" b="0" i="1" smtClean="0">
                            <a:latin typeface="Cambria Math" panose="02040503050406030204" pitchFamily="18" charset="0"/>
                          </a:rPr>
                          <m:t>𝜆</m:t>
                        </m:r>
                      </m:num>
                      <m:den>
                        <m:r>
                          <a:rPr lang="en-US" sz="1200" b="0" i="1" smtClean="0">
                            <a:latin typeface="Cambria Math" panose="02040503050406030204" pitchFamily="18" charset="0"/>
                          </a:rPr>
                          <m:t>h𝑐</m:t>
                        </m:r>
                      </m:den>
                    </m:f>
                  </m:oMath>
                </a14:m>
                <a:r>
                  <a:rPr lang="en-US" sz="800" dirty="0"/>
                  <a:t>		(h) Planks constant:	</a:t>
                </a:r>
                <a14:m>
                  <m:oMath xmlns:m="http://schemas.openxmlformats.org/officeDocument/2006/math">
                    <m:r>
                      <m:rPr>
                        <m:sty m:val="p"/>
                      </m:rPr>
                      <a:rPr lang="en-US" sz="800" b="0" i="0" smtClean="0">
                        <a:latin typeface="Cambria Math" panose="02040503050406030204" pitchFamily="18" charset="0"/>
                      </a:rPr>
                      <m:t>h</m:t>
                    </m:r>
                    <m:r>
                      <a:rPr lang="en-US" sz="800" b="0" i="1" smtClean="0">
                        <a:latin typeface="Cambria Math" panose="02040503050406030204" pitchFamily="18" charset="0"/>
                      </a:rPr>
                      <m:t>=6.6 ×</m:t>
                    </m:r>
                    <m:sSup>
                      <m:sSupPr>
                        <m:ctrlPr>
                          <a:rPr lang="en-US" sz="800" b="0" i="1" smtClean="0">
                            <a:latin typeface="Cambria Math" panose="02040503050406030204" pitchFamily="18" charset="0"/>
                          </a:rPr>
                        </m:ctrlPr>
                      </m:sSupPr>
                      <m:e>
                        <m:r>
                          <a:rPr lang="en-US" sz="800" b="0" i="1" smtClean="0">
                            <a:latin typeface="Cambria Math" panose="02040503050406030204" pitchFamily="18" charset="0"/>
                          </a:rPr>
                          <m:t>10</m:t>
                        </m:r>
                      </m:e>
                      <m:sup>
                        <m:r>
                          <a:rPr lang="en-US" sz="800" b="0" i="1" smtClean="0">
                            <a:latin typeface="Cambria Math" panose="02040503050406030204" pitchFamily="18" charset="0"/>
                          </a:rPr>
                          <m:t>−34</m:t>
                        </m:r>
                      </m:sup>
                    </m:sSup>
                    <m:r>
                      <a:rPr lang="en-US" sz="800" b="0" i="1" smtClean="0">
                        <a:latin typeface="Cambria Math" panose="02040503050406030204" pitchFamily="18" charset="0"/>
                      </a:rPr>
                      <m:t>𝐽</m:t>
                    </m:r>
                    <m:r>
                      <a:rPr lang="en-US" sz="800" b="0" i="1" smtClean="0">
                        <a:latin typeface="Cambria Math" panose="02040503050406030204" pitchFamily="18" charset="0"/>
                      </a:rPr>
                      <m:t>/</m:t>
                    </m:r>
                    <m:r>
                      <a:rPr lang="en-US" sz="800" b="0" i="1" smtClean="0">
                        <a:latin typeface="Cambria Math" panose="02040503050406030204" pitchFamily="18" charset="0"/>
                      </a:rPr>
                      <m:t>𝑠</m:t>
                    </m:r>
                  </m:oMath>
                </a14:m>
                <a:endParaRPr lang="en-US" sz="800" dirty="0"/>
              </a:p>
              <a:p>
                <a:r>
                  <a:rPr lang="en-US" sz="800" dirty="0"/>
                  <a:t>Gouy phase: 	</a:t>
                </a:r>
                <a14:m>
                  <m:oMath xmlns:m="http://schemas.openxmlformats.org/officeDocument/2006/math">
                    <m:r>
                      <a:rPr lang="en-US" sz="800" b="0" i="1" smtClean="0">
                        <a:latin typeface="Cambria Math" panose="02040503050406030204" pitchFamily="18" charset="0"/>
                      </a:rPr>
                      <m:t>𝜙</m:t>
                    </m:r>
                    <m:r>
                      <a:rPr lang="en-US" sz="800" b="0" i="1" smtClean="0">
                        <a:latin typeface="Cambria Math" panose="02040503050406030204" pitchFamily="18" charset="0"/>
                      </a:rPr>
                      <m:t>=</m:t>
                    </m:r>
                    <m:r>
                      <m:rPr>
                        <m:sty m:val="p"/>
                      </m:rPr>
                      <a:rPr lang="en-US" sz="800" b="0" i="0" smtClean="0">
                        <a:latin typeface="Cambria Math" panose="02040503050406030204" pitchFamily="18" charset="0"/>
                      </a:rPr>
                      <m:t>arctan</m:t>
                    </m:r>
                    <m:r>
                      <a:rPr lang="en-US" sz="800" b="0" i="0"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𝑧</m:t>
                        </m:r>
                      </m:num>
                      <m:den>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𝑧</m:t>
                            </m:r>
                          </m:e>
                          <m:sub>
                            <m:r>
                              <a:rPr lang="en-US" sz="800" b="0" i="1" smtClean="0">
                                <a:latin typeface="Cambria Math" panose="02040503050406030204" pitchFamily="18" charset="0"/>
                              </a:rPr>
                              <m:t>0</m:t>
                            </m:r>
                          </m:sub>
                        </m:sSub>
                      </m:den>
                    </m:f>
                    <m:r>
                      <a:rPr lang="en-US" sz="800" b="0" i="1" smtClean="0">
                        <a:latin typeface="Cambria Math" panose="02040503050406030204" pitchFamily="18" charset="0"/>
                      </a:rPr>
                      <m:t>)</m:t>
                    </m:r>
                  </m:oMath>
                </a14:m>
                <a:r>
                  <a:rPr lang="en-US" sz="800" dirty="0"/>
                  <a:t>		h-bar:		</a:t>
                </a:r>
                <a14:m>
                  <m:oMath xmlns:m="http://schemas.openxmlformats.org/officeDocument/2006/math">
                    <m:r>
                      <a:rPr lang="en-US" sz="800" b="0" i="1" smtClean="0">
                        <a:latin typeface="Cambria Math" panose="02040503050406030204" pitchFamily="18" charset="0"/>
                        <a:ea typeface="Cambria Math" panose="02040503050406030204" pitchFamily="18" charset="0"/>
                      </a:rPr>
                      <m:t>ℏ</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h</m:t>
                        </m:r>
                      </m:num>
                      <m:den>
                        <m:r>
                          <a:rPr lang="en-US" sz="800" b="0" i="1" smtClean="0">
                            <a:latin typeface="Cambria Math" panose="02040503050406030204" pitchFamily="18" charset="0"/>
                          </a:rPr>
                          <m:t>2</m:t>
                        </m:r>
                        <m:r>
                          <a:rPr lang="en-US" sz="800" b="0" i="1" smtClean="0">
                            <a:latin typeface="Cambria Math" panose="02040503050406030204" pitchFamily="18" charset="0"/>
                          </a:rPr>
                          <m:t>𝜋</m:t>
                        </m:r>
                      </m:den>
                    </m:f>
                  </m:oMath>
                </a14:m>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Rayleigh length: 	</a:t>
                </a:r>
                <a14:m>
                  <m:oMath xmlns:m="http://schemas.openxmlformats.org/officeDocument/2006/math">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𝑧</m:t>
                        </m:r>
                      </m:e>
                      <m:sub>
                        <m:r>
                          <a:rPr lang="en-US" sz="800" b="0" i="1" smtClean="0">
                            <a:latin typeface="Cambria Math" panose="02040503050406030204" pitchFamily="18" charset="0"/>
                          </a:rPr>
                          <m:t>0</m:t>
                        </m:r>
                      </m:sub>
                    </m:sSub>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ea typeface="Cambria Math" panose="02040503050406030204" pitchFamily="18" charset="0"/>
                          </a:rPr>
                          <m:t>𝜋</m:t>
                        </m:r>
                        <m:sSup>
                          <m:sSupPr>
                            <m:ctrlPr>
                              <a:rPr lang="en-US" sz="800" b="0" i="1" smtClean="0">
                                <a:latin typeface="Cambria Math" panose="02040503050406030204" pitchFamily="18" charset="0"/>
                                <a:ea typeface="Cambria Math" panose="02040503050406030204" pitchFamily="18" charset="0"/>
                              </a:rPr>
                            </m:ctrlPr>
                          </m:sSupPr>
                          <m:e>
                            <m:r>
                              <a:rPr lang="en-US" sz="800" b="0" i="1" smtClean="0">
                                <a:latin typeface="Cambria Math" panose="02040503050406030204" pitchFamily="18" charset="0"/>
                                <a:ea typeface="Cambria Math" panose="02040503050406030204" pitchFamily="18" charset="0"/>
                              </a:rPr>
                              <m:t>𝑤</m:t>
                            </m:r>
                          </m:e>
                          <m:sup>
                            <m:r>
                              <a:rPr lang="en-US" sz="800" b="0" i="1" smtClean="0">
                                <a:latin typeface="Cambria Math" panose="02040503050406030204" pitchFamily="18" charset="0"/>
                                <a:ea typeface="Cambria Math" panose="02040503050406030204" pitchFamily="18" charset="0"/>
                              </a:rPr>
                              <m:t>2</m:t>
                            </m:r>
                          </m:sup>
                        </m:sSup>
                      </m:num>
                      <m:den>
                        <m:r>
                          <a:rPr lang="en-US" sz="800" b="0" i="1" smtClean="0">
                            <a:latin typeface="Cambria Math" panose="02040503050406030204" pitchFamily="18" charset="0"/>
                          </a:rPr>
                          <m:t>𝜆</m:t>
                        </m:r>
                      </m:den>
                    </m:f>
                  </m:oMath>
                </a14:m>
                <a:r>
                  <a:rPr lang="en-US" sz="800" dirty="0"/>
                  <a:t>			Photon Energy:	</a:t>
                </a:r>
                <a14:m>
                  <m:oMath xmlns:m="http://schemas.openxmlformats.org/officeDocument/2006/math">
                    <m:r>
                      <m:rPr>
                        <m:sty m:val="p"/>
                      </m:rPr>
                      <a:rPr lang="en-US" sz="800" b="0" i="0" smtClean="0">
                        <a:latin typeface="Cambria Math" panose="02040503050406030204" pitchFamily="18" charset="0"/>
                      </a:rPr>
                      <m:t>E</m:t>
                    </m:r>
                    <m:r>
                      <a:rPr lang="en-US" sz="800" b="0" i="1" smtClean="0">
                        <a:latin typeface="Cambria Math" panose="02040503050406030204" pitchFamily="18" charset="0"/>
                      </a:rPr>
                      <m:t>=</m:t>
                    </m:r>
                    <m:r>
                      <a:rPr lang="en-US" sz="800" b="0" i="1" smtClean="0">
                        <a:latin typeface="Cambria Math" panose="02040503050406030204" pitchFamily="18" charset="0"/>
                      </a:rPr>
                      <m:t>h𝑣</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h𝑐</m:t>
                        </m:r>
                      </m:num>
                      <m:den>
                        <m:r>
                          <a:rPr lang="en-US" sz="800" b="0" i="1" smtClean="0">
                            <a:latin typeface="Cambria Math" panose="02040503050406030204" pitchFamily="18" charset="0"/>
                          </a:rPr>
                          <m:t>𝜆</m:t>
                        </m:r>
                      </m:den>
                    </m:f>
                  </m:oMath>
                </a14:m>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FSR:		</a:t>
                </a:r>
                <a14:m>
                  <m:oMath xmlns:m="http://schemas.openxmlformats.org/officeDocument/2006/math">
                    <m:r>
                      <m:rPr>
                        <m:sty m:val="p"/>
                      </m:rPr>
                      <a:rPr lang="en-US" sz="800" b="0" i="0" smtClean="0">
                        <a:latin typeface="Cambria Math" panose="02040503050406030204" pitchFamily="18" charset="0"/>
                      </a:rPr>
                      <m:t>FSR</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𝑐</m:t>
                        </m:r>
                      </m:num>
                      <m:den>
                        <m:r>
                          <a:rPr lang="en-US" sz="800" b="0" i="1" smtClean="0">
                            <a:latin typeface="Cambria Math" panose="02040503050406030204" pitchFamily="18" charset="0"/>
                          </a:rPr>
                          <m:t>2</m:t>
                        </m:r>
                        <m:r>
                          <a:rPr lang="en-US" sz="800" b="0" i="1" smtClean="0">
                            <a:latin typeface="Cambria Math" panose="02040503050406030204" pitchFamily="18" charset="0"/>
                          </a:rPr>
                          <m:t>𝐿</m:t>
                        </m:r>
                      </m:den>
                    </m:f>
                  </m:oMath>
                </a14:m>
                <a:r>
                  <a:rPr lang="en-US" sz="800" dirty="0"/>
                  <a:t>			Finesse:		</a:t>
                </a:r>
                <a14:m>
                  <m:oMath xmlns:m="http://schemas.openxmlformats.org/officeDocument/2006/math">
                    <m:r>
                      <a:rPr lang="en-US" sz="800" b="0" i="1" smtClean="0">
                        <a:latin typeface="Cambria Math" panose="02040503050406030204" pitchFamily="18" charset="0"/>
                        <a:ea typeface="Cambria Math" panose="02040503050406030204" pitchFamily="18" charset="0"/>
                      </a:rPr>
                      <m:t>ℱ</m:t>
                    </m:r>
                    <m:r>
                      <a:rPr lang="en-US" sz="800" b="0" i="1" smtClean="0">
                        <a:latin typeface="Cambria Math" panose="02040503050406030204" pitchFamily="18" charset="0"/>
                        <a:ea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2</m:t>
                        </m:r>
                        <m:r>
                          <a:rPr lang="en-US" sz="800" b="0" i="1" smtClean="0">
                            <a:latin typeface="Cambria Math" panose="02040503050406030204" pitchFamily="18" charset="0"/>
                          </a:rPr>
                          <m:t>𝜋</m:t>
                        </m:r>
                      </m:num>
                      <m:den>
                        <m:r>
                          <a:rPr lang="en-US" sz="800" b="0" i="1" smtClean="0">
                            <a:latin typeface="Cambria Math" panose="02040503050406030204" pitchFamily="18" charset="0"/>
                          </a:rPr>
                          <m:t>−</m:t>
                        </m:r>
                        <m:r>
                          <m:rPr>
                            <m:sty m:val="p"/>
                          </m:rPr>
                          <a:rPr lang="en-US" sz="800" b="0" i="0" smtClean="0">
                            <a:latin typeface="Cambria Math" panose="02040503050406030204" pitchFamily="18" charset="0"/>
                          </a:rPr>
                          <m:t>ln</m:t>
                        </m:r>
                        <m:r>
                          <a:rPr lang="en-US" sz="800" b="0" i="1" smtClean="0">
                            <a:latin typeface="Cambria Math" panose="02040503050406030204" pitchFamily="18" charset="0"/>
                          </a:rPr>
                          <m:t>(</m:t>
                        </m:r>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1</m:t>
                            </m:r>
                          </m:sub>
                        </m:sSub>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2</m:t>
                            </m:r>
                          </m:sub>
                        </m:sSub>
                        <m:r>
                          <a:rPr lang="en-US" sz="800" b="0" i="1" smtClean="0">
                            <a:latin typeface="Cambria Math" panose="02040503050406030204" pitchFamily="18" charset="0"/>
                          </a:rPr>
                          <m:t>)</m:t>
                        </m:r>
                      </m:den>
                    </m:f>
                  </m:oMath>
                </a14:m>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G </a:t>
                </a:r>
                <a:r>
                  <a:rPr lang="en-US" sz="800" dirty="0" err="1"/>
                  <a:t>paramiters</a:t>
                </a:r>
                <a:r>
                  <a:rPr lang="en-US" sz="800" dirty="0"/>
                  <a:t>:	</a:t>
                </a:r>
                <a14:m>
                  <m:oMath xmlns:m="http://schemas.openxmlformats.org/officeDocument/2006/math">
                    <m:sSub>
                      <m:sSubPr>
                        <m:ctrlPr>
                          <a:rPr lang="en-US" sz="800" b="0" i="1" smtClean="0">
                            <a:latin typeface="Cambria Math" panose="02040503050406030204" pitchFamily="18" charset="0"/>
                          </a:rPr>
                        </m:ctrlPr>
                      </m:sSubPr>
                      <m:e>
                        <m:r>
                          <m:rPr>
                            <m:sty m:val="p"/>
                          </m:rPr>
                          <a:rPr lang="en-US" sz="800" b="0" i="0" smtClean="0">
                            <a:latin typeface="Cambria Math" panose="02040503050406030204" pitchFamily="18" charset="0"/>
                          </a:rPr>
                          <m:t>g</m:t>
                        </m:r>
                      </m:e>
                      <m:sub>
                        <m:r>
                          <m:rPr>
                            <m:sty m:val="p"/>
                          </m:rPr>
                          <a:rPr lang="en-US" sz="800" b="0" i="0" smtClean="0">
                            <a:latin typeface="Cambria Math" panose="02040503050406030204" pitchFamily="18" charset="0"/>
                          </a:rPr>
                          <m:t>i</m:t>
                        </m:r>
                      </m:sub>
                    </m:sSub>
                    <m:r>
                      <a:rPr lang="en-US" sz="800" b="0" i="1" smtClean="0">
                        <a:latin typeface="Cambria Math" panose="02040503050406030204" pitchFamily="18" charset="0"/>
                      </a:rPr>
                      <m:t>=1−</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𝐿</m:t>
                        </m:r>
                      </m:num>
                      <m:den>
                        <m:r>
                          <a:rPr lang="en-US" sz="800" b="0" i="1" smtClean="0">
                            <a:latin typeface="Cambria Math" panose="02040503050406030204" pitchFamily="18" charset="0"/>
                          </a:rPr>
                          <m:t>𝑅𝑂</m:t>
                        </m:r>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𝐶</m:t>
                            </m:r>
                          </m:e>
                          <m:sub>
                            <m:r>
                              <a:rPr lang="en-US" sz="800" b="0" i="1" smtClean="0">
                                <a:latin typeface="Cambria Math" panose="02040503050406030204" pitchFamily="18" charset="0"/>
                              </a:rPr>
                              <m:t>𝑖</m:t>
                            </m:r>
                          </m:sub>
                        </m:sSub>
                      </m:den>
                    </m:f>
                  </m:oMath>
                </a14:m>
                <a:r>
                  <a:rPr lang="en-US" sz="800" dirty="0"/>
                  <a:t>			Gain of Cavity:	</a:t>
                </a:r>
                <a14:m>
                  <m:oMath xmlns:m="http://schemas.openxmlformats.org/officeDocument/2006/math">
                    <m:sSub>
                      <m:sSubPr>
                        <m:ctrlPr>
                          <a:rPr lang="en-US" sz="800" b="0" i="1" smtClean="0">
                            <a:latin typeface="Cambria Math" panose="02040503050406030204" pitchFamily="18" charset="0"/>
                            <a:ea typeface="Cambria Math" panose="02040503050406030204" pitchFamily="18" charset="0"/>
                          </a:rPr>
                        </m:ctrlPr>
                      </m:sSubPr>
                      <m:e>
                        <m:r>
                          <m:rPr>
                            <m:sty m:val="p"/>
                          </m:rPr>
                          <a:rPr lang="en-US" sz="800" b="0" i="1" smtClean="0">
                            <a:latin typeface="Cambria Math" panose="02040503050406030204" pitchFamily="18" charset="0"/>
                            <a:ea typeface="Cambria Math" panose="02040503050406030204" pitchFamily="18" charset="0"/>
                          </a:rPr>
                          <m:t>G</m:t>
                        </m:r>
                      </m:e>
                      <m:sub>
                        <m:r>
                          <a:rPr lang="en-US" sz="800" b="0" i="1" smtClean="0">
                            <a:latin typeface="Cambria Math" panose="02040503050406030204" pitchFamily="18" charset="0"/>
                            <a:ea typeface="Cambria Math" panose="02040503050406030204" pitchFamily="18" charset="0"/>
                          </a:rPr>
                          <m:t>𝑐𝑎𝑣</m:t>
                        </m:r>
                      </m:sub>
                    </m:sSub>
                    <m:r>
                      <a:rPr lang="en-US" sz="800" b="0" i="1" smtClean="0">
                        <a:latin typeface="Cambria Math" panose="02040503050406030204" pitchFamily="18" charset="0"/>
                        <a:ea typeface="Cambria Math" panose="02040503050406030204" pitchFamily="18" charset="0"/>
                      </a:rPr>
                      <m:t>=</m:t>
                    </m:r>
                    <m:f>
                      <m:fPr>
                        <m:ctrlPr>
                          <a:rPr lang="en-US" sz="800" b="0" i="1" smtClean="0">
                            <a:latin typeface="Cambria Math" panose="02040503050406030204" pitchFamily="18" charset="0"/>
                          </a:rPr>
                        </m:ctrlPr>
                      </m:fPr>
                      <m:num>
                        <m:sSup>
                          <m:sSupPr>
                            <m:ctrlPr>
                              <a:rPr lang="en-US" sz="800" b="0" i="1" smtClean="0">
                                <a:latin typeface="Cambria Math" panose="02040503050406030204" pitchFamily="18" charset="0"/>
                              </a:rPr>
                            </m:ctrlPr>
                          </m:sSupPr>
                          <m:e>
                            <m:d>
                              <m:dPr>
                                <m:ctrlPr>
                                  <a:rPr lang="en-US" sz="800" b="0" i="1" smtClean="0">
                                    <a:latin typeface="Cambria Math" panose="02040503050406030204" pitchFamily="18" charset="0"/>
                                  </a:rPr>
                                </m:ctrlPr>
                              </m:dPr>
                              <m:e>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1</m:t>
                                    </m:r>
                                  </m:sub>
                                </m:sSub>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2</m:t>
                                    </m:r>
                                  </m:sub>
                                </m:sSub>
                              </m:e>
                            </m:d>
                          </m:e>
                          <m:sup>
                            <m:f>
                              <m:fPr>
                                <m:ctrlPr>
                                  <a:rPr lang="en-US" sz="800" b="0" i="1" smtClean="0">
                                    <a:latin typeface="Cambria Math" panose="02040503050406030204" pitchFamily="18" charset="0"/>
                                  </a:rPr>
                                </m:ctrlPr>
                              </m:fPr>
                              <m:num>
                                <m:r>
                                  <a:rPr lang="en-US" sz="800" b="0" i="1" smtClean="0">
                                    <a:latin typeface="Cambria Math" panose="02040503050406030204" pitchFamily="18" charset="0"/>
                                  </a:rPr>
                                  <m:t>1</m:t>
                                </m:r>
                              </m:num>
                              <m:den>
                                <m:r>
                                  <a:rPr lang="en-US" sz="800" b="0" i="1" smtClean="0">
                                    <a:latin typeface="Cambria Math" panose="02040503050406030204" pitchFamily="18" charset="0"/>
                                  </a:rPr>
                                  <m:t>4</m:t>
                                </m:r>
                              </m:den>
                            </m:f>
                          </m:sup>
                        </m:sSup>
                      </m:num>
                      <m:den>
                        <m:r>
                          <a:rPr lang="en-US" sz="800" b="0" i="1" smtClean="0">
                            <a:latin typeface="Cambria Math" panose="02040503050406030204" pitchFamily="18" charset="0"/>
                          </a:rPr>
                          <m:t>1−</m:t>
                        </m:r>
                        <m:rad>
                          <m:radPr>
                            <m:degHide m:val="on"/>
                            <m:ctrlPr>
                              <a:rPr lang="en-US" sz="800" b="0" i="1" smtClean="0">
                                <a:latin typeface="Cambria Math" panose="02040503050406030204" pitchFamily="18" charset="0"/>
                              </a:rPr>
                            </m:ctrlPr>
                          </m:radPr>
                          <m:deg/>
                          <m:e>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1</m:t>
                                </m:r>
                              </m:sub>
                            </m:sSub>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𝑅</m:t>
                                </m:r>
                              </m:e>
                              <m:sub>
                                <m:r>
                                  <a:rPr lang="en-US" sz="800" b="0" i="1" smtClean="0">
                                    <a:latin typeface="Cambria Math" panose="02040503050406030204" pitchFamily="18" charset="0"/>
                                  </a:rPr>
                                  <m:t>2</m:t>
                                </m:r>
                              </m:sub>
                            </m:sSub>
                          </m:e>
                        </m:rad>
                      </m:den>
                    </m:f>
                  </m:oMath>
                </a14:m>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Tera	12		-LCF-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Giga	9		Finesse: 350		</a:t>
                </a:r>
                <a:r>
                  <a:rPr lang="en-US" sz="1200" b="0" dirty="0" err="1"/>
                  <a:t>S_Lp</a:t>
                </a:r>
                <a:r>
                  <a:rPr lang="en-US" sz="1200" b="0" dirty="0"/>
                  <a:t> in photon flux: 8*10^3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Mega	6		Bandwidth: 188 kHz		</a:t>
                </a:r>
                <a:r>
                  <a:rPr lang="en-US" sz="1200" b="0" dirty="0" err="1"/>
                  <a:t>S_Lp</a:t>
                </a:r>
                <a:r>
                  <a:rPr lang="en-US" sz="1200" b="0" dirty="0"/>
                  <a:t> in meters: 7.5*10^-17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Kilo	3		Attenuation: 10^-6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t>Mili</a:t>
                </a:r>
                <a:r>
                  <a:rPr lang="en-US" sz="1200" b="0" dirty="0"/>
                  <a:t>	-3 		FSR: 66 MHz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Micro	-6		Waist: 0.8 mm		No Filtering: 2*10^8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Nano	-9					With LFC/PRC: 2*10^-6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Pico 	-12		-PRC-			Just PRC: 2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t>Fempto</a:t>
                </a:r>
                <a:r>
                  <a:rPr lang="en-US" sz="1200" b="0" dirty="0"/>
                  <a:t> 	-15 		Attenuation: 10^-8		Just LFC: 2*10^2 </a:t>
                </a:r>
                <a:r>
                  <a:rPr lang="en-US" sz="1200" b="0" dirty="0" err="1"/>
                  <a:t>ph</a:t>
                </a:r>
                <a:r>
                  <a:rPr lang="en-US" sz="1200" b="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mn-lt"/>
                  </a:rPr>
                  <a:t>IFO</a:t>
                </a:r>
                <a:r>
                  <a:rPr lang="en-US" sz="1200" b="0" i="0" baseline="0" dirty="0">
                    <a:latin typeface="+mn-lt"/>
                  </a:rPr>
                  <a:t> Gain: 		</a:t>
                </a:r>
                <a:r>
                  <a:rPr lang="en-US" sz="1200" b="0" i="0">
                    <a:latin typeface="Cambria Math" panose="02040503050406030204" pitchFamily="18" charset="0"/>
                  </a:rPr>
                  <a:t>𝐺_𝐼𝐹𝑂=(𝑘𝑃_𝐵𝑆)/</a:t>
                </a:r>
                <a:r>
                  <a:rPr lang="en-US" sz="1200" b="0" i="0">
                    <a:latin typeface="Cambria Math" panose="02040503050406030204" pitchFamily="18" charset="0"/>
                    <a:ea typeface="Cambria Math" panose="02040503050406030204" pitchFamily="18" charset="0"/>
                  </a:rPr>
                  <a:t>ℏ𝑐</a:t>
                </a:r>
                <a:r>
                  <a:rPr lang="en-US" sz="1200" b="0" i="0">
                    <a:latin typeface="Cambria Math" panose="02040503050406030204" pitchFamily="18" charset="0"/>
                  </a:rPr>
                  <a:t>=((2</a:t>
                </a:r>
                <a:r>
                  <a:rPr lang="en-US" sz="1200" b="0" i="0">
                    <a:latin typeface="Cambria Math" panose="02040503050406030204" pitchFamily="18" charset="0"/>
                    <a:ea typeface="Cambria Math" panose="02040503050406030204" pitchFamily="18" charset="0"/>
                  </a:rPr>
                  <a:t>𝜋)^2 𝑃_𝐵𝑆)/</a:t>
                </a:r>
                <a:r>
                  <a:rPr lang="en-US" sz="1200" b="0" i="0">
                    <a:latin typeface="Cambria Math" panose="02040503050406030204" pitchFamily="18" charset="0"/>
                  </a:rPr>
                  <a:t>𝜆ℎ𝑐</a:t>
                </a:r>
                <a:r>
                  <a:rPr lang="en-US" sz="1200" b="0" dirty="0"/>
                  <a:t>		Bandwidth:		</a:t>
                </a:r>
                <a:r>
                  <a:rPr lang="en-US" sz="1200" b="0" i="0">
                    <a:latin typeface="Cambria Math" panose="02040503050406030204" pitchFamily="18" charset="0"/>
                  </a:rPr>
                  <a:t>Δ𝜖=𝐹𝑆𝑅/𝐹𝑖𝑛𝑒𝑠𝑠𝑒</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Photon flux PSD: 	</a:t>
                </a:r>
                <a:r>
                  <a:rPr lang="en-US" sz="1200" b="0" i="0">
                    <a:latin typeface="Cambria Math" panose="02040503050406030204" pitchFamily="18" charset="0"/>
                  </a:rPr>
                  <a:t>𝑆_𝑝ℎ𝑜𝑡𝑜𝑛𝑓𝑙𝑢𝑥=  (𝑆_𝑖𝑛 𝑃_𝑜𝑢𝑡 𝜆)/ℎ𝑐</a:t>
                </a:r>
                <a:r>
                  <a:rPr lang="en-US" sz="800" dirty="0"/>
                  <a:t>		(h) Planks constant:	</a:t>
                </a:r>
                <a:r>
                  <a:rPr lang="en-US" sz="800" b="0" i="0">
                    <a:latin typeface="Cambria Math" panose="02040503050406030204" pitchFamily="18" charset="0"/>
                  </a:rPr>
                  <a:t>h=6.6 ×10^(−34) 𝐽/𝑠</a:t>
                </a:r>
                <a:endParaRPr lang="en-US" sz="800" dirty="0"/>
              </a:p>
              <a:p>
                <a:r>
                  <a:rPr lang="en-US" sz="800" dirty="0"/>
                  <a:t>Gouy phase: 	</a:t>
                </a:r>
                <a:r>
                  <a:rPr lang="en-US" sz="800" b="0" i="0">
                    <a:latin typeface="Cambria Math" panose="02040503050406030204" pitchFamily="18" charset="0"/>
                  </a:rPr>
                  <a:t>𝜙=arctan(𝑧/𝑧_0 )</a:t>
                </a:r>
                <a:r>
                  <a:rPr lang="en-US" sz="800" dirty="0"/>
                  <a:t>		h-bar:		</a:t>
                </a:r>
                <a:r>
                  <a:rPr lang="en-US" sz="800" b="0" i="0">
                    <a:latin typeface="Cambria Math" panose="02040503050406030204" pitchFamily="18" charset="0"/>
                    <a:ea typeface="Cambria Math" panose="02040503050406030204" pitchFamily="18" charset="0"/>
                  </a:rPr>
                  <a:t>ℏ</a:t>
                </a:r>
                <a:r>
                  <a:rPr lang="en-US" sz="800" b="0" i="0">
                    <a:latin typeface="Cambria Math" panose="02040503050406030204" pitchFamily="18" charset="0"/>
                  </a:rPr>
                  <a:t>=ℎ/2𝜋</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Rayleigh length: 	</a:t>
                </a:r>
                <a:r>
                  <a:rPr lang="en-US" sz="800" b="0" i="0">
                    <a:latin typeface="Cambria Math" panose="02040503050406030204" pitchFamily="18" charset="0"/>
                  </a:rPr>
                  <a:t>𝑧_0=(</a:t>
                </a:r>
                <a:r>
                  <a:rPr lang="en-US" sz="800" b="0" i="0">
                    <a:latin typeface="Cambria Math" panose="02040503050406030204" pitchFamily="18" charset="0"/>
                    <a:ea typeface="Cambria Math" panose="02040503050406030204" pitchFamily="18" charset="0"/>
                  </a:rPr>
                  <a:t>𝜋𝑤^2)/</a:t>
                </a:r>
                <a:r>
                  <a:rPr lang="en-US" sz="800" b="0" i="0">
                    <a:latin typeface="Cambria Math" panose="02040503050406030204" pitchFamily="18" charset="0"/>
                  </a:rPr>
                  <a:t>𝜆</a:t>
                </a:r>
                <a:r>
                  <a:rPr lang="en-US" sz="800" dirty="0"/>
                  <a:t>			Photon Energy:	</a:t>
                </a:r>
                <a:r>
                  <a:rPr lang="en-US" sz="800" b="0" i="0">
                    <a:latin typeface="Cambria Math" panose="02040503050406030204" pitchFamily="18" charset="0"/>
                  </a:rPr>
                  <a:t>E=ℎ𝑣=ℎ𝑐/𝜆</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FSR:		</a:t>
                </a:r>
                <a:r>
                  <a:rPr lang="en-US" sz="800" b="0" i="0">
                    <a:latin typeface="Cambria Math" panose="02040503050406030204" pitchFamily="18" charset="0"/>
                  </a:rPr>
                  <a:t>FSR=𝑐/2𝐿</a:t>
                </a:r>
                <a:r>
                  <a:rPr lang="en-US" sz="800" dirty="0"/>
                  <a:t>			Finesse:		</a:t>
                </a:r>
                <a:r>
                  <a:rPr lang="en-US" sz="800" b="0" i="0">
                    <a:latin typeface="Cambria Math" panose="02040503050406030204" pitchFamily="18" charset="0"/>
                    <a:ea typeface="Cambria Math" panose="02040503050406030204" pitchFamily="18" charset="0"/>
                  </a:rPr>
                  <a:t>ℱ=</a:t>
                </a:r>
                <a:r>
                  <a:rPr lang="en-US" sz="800" b="0" i="0">
                    <a:latin typeface="Cambria Math" panose="02040503050406030204" pitchFamily="18" charset="0"/>
                  </a:rPr>
                  <a:t>2𝜋/(−ln(𝑅_1 𝑅_2))</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G </a:t>
                </a:r>
                <a:r>
                  <a:rPr lang="en-US" sz="800" dirty="0" err="1"/>
                  <a:t>paramiters</a:t>
                </a:r>
                <a:r>
                  <a:rPr lang="en-US" sz="800" dirty="0"/>
                  <a:t>:	</a:t>
                </a:r>
                <a:r>
                  <a:rPr lang="en-US" sz="800" b="0" i="0">
                    <a:latin typeface="Cambria Math" panose="02040503050406030204" pitchFamily="18" charset="0"/>
                  </a:rPr>
                  <a:t>g_i=1−𝐿/(𝑅𝑂𝐶_𝑖 )</a:t>
                </a:r>
                <a:r>
                  <a:rPr lang="en-US" sz="800" dirty="0"/>
                  <a:t>			Gain of Cavity:	</a:t>
                </a:r>
                <a:r>
                  <a:rPr lang="en-US" sz="800" b="0" i="0">
                    <a:latin typeface="Cambria Math" panose="02040503050406030204" pitchFamily="18" charset="0"/>
                    <a:ea typeface="Cambria Math" panose="02040503050406030204" pitchFamily="18" charset="0"/>
                  </a:rPr>
                  <a:t>G_𝑐𝑎𝑣=</a:t>
                </a:r>
                <a:r>
                  <a:rPr lang="en-US" sz="800" b="0" i="0">
                    <a:latin typeface="Cambria Math" panose="02040503050406030204" pitchFamily="18" charset="0"/>
                  </a:rPr>
                  <a:t>(𝑅_1 𝑅_2 )^(1/4)/(1−√(𝑅_1 𝑅_2 ))</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dirty="0"/>
              </a:p>
            </p:txBody>
          </p:sp>
        </mc:Fallback>
      </mc:AlternateContent>
      <p:sp>
        <p:nvSpPr>
          <p:cNvPr id="4" name="Slide Number Placeholder 3">
            <a:extLst>
              <a:ext uri="{FF2B5EF4-FFF2-40B4-BE49-F238E27FC236}">
                <a16:creationId xmlns:a16="http://schemas.microsoft.com/office/drawing/2014/main" id="{A24B680F-919F-8E5C-4C8A-B8064CFAB2CC}"/>
              </a:ext>
            </a:extLst>
          </p:cNvPr>
          <p:cNvSpPr>
            <a:spLocks noGrp="1"/>
          </p:cNvSpPr>
          <p:nvPr>
            <p:ph type="sldNum" sz="quarter" idx="5"/>
          </p:nvPr>
        </p:nvSpPr>
        <p:spPr/>
        <p:txBody>
          <a:bodyPr/>
          <a:lstStyle/>
          <a:p>
            <a:fld id="{CE7275B4-94A6-8148-ADB7-815B6919E24F}" type="slidenum">
              <a:rPr lang="en-US" smtClean="0"/>
              <a:t>23</a:t>
            </a:fld>
            <a:endParaRPr lang="en-US"/>
          </a:p>
        </p:txBody>
      </p:sp>
    </p:spTree>
    <p:extLst>
      <p:ext uri="{BB962C8B-B14F-4D97-AF65-F5344CB8AC3E}">
        <p14:creationId xmlns:p14="http://schemas.microsoft.com/office/powerpoint/2010/main" val="32879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10D1D6-6ED9-41D7-A1BF-863869B3638A}" type="slidenum">
              <a:rPr lang="en-US" smtClean="0"/>
              <a:t>24</a:t>
            </a:fld>
            <a:endParaRPr lang="en-US"/>
          </a:p>
        </p:txBody>
      </p:sp>
    </p:spTree>
    <p:extLst>
      <p:ext uri="{BB962C8B-B14F-4D97-AF65-F5344CB8AC3E}">
        <p14:creationId xmlns:p14="http://schemas.microsoft.com/office/powerpoint/2010/main" val="404576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configuration</a:t>
            </a:r>
            <a:r>
              <a:rPr lang="en-US" baseline="0" dirty="0"/>
              <a:t> and the longer IFO configuration thermal noise will be about the same, but the signal strength will be much lower in demonstrator. Use this configuration to characterize noise.</a:t>
            </a:r>
            <a:endParaRPr lang="en-US" dirty="0"/>
          </a:p>
          <a:p>
            <a:endParaRPr lang="en-US" dirty="0"/>
          </a:p>
        </p:txBody>
      </p:sp>
      <p:sp>
        <p:nvSpPr>
          <p:cNvPr id="4" name="Slide Number Placeholder 3"/>
          <p:cNvSpPr>
            <a:spLocks noGrp="1"/>
          </p:cNvSpPr>
          <p:nvPr>
            <p:ph type="sldNum" sz="quarter" idx="5"/>
          </p:nvPr>
        </p:nvSpPr>
        <p:spPr/>
        <p:txBody>
          <a:bodyPr/>
          <a:lstStyle/>
          <a:p>
            <a:fld id="{2610D1D6-6ED9-41D7-A1BF-863869B3638A}" type="slidenum">
              <a:rPr lang="en-US" smtClean="0"/>
              <a:t>3</a:t>
            </a:fld>
            <a:endParaRPr lang="en-US"/>
          </a:p>
        </p:txBody>
      </p:sp>
    </p:spTree>
    <p:extLst>
      <p:ext uri="{BB962C8B-B14F-4D97-AF65-F5344CB8AC3E}">
        <p14:creationId xmlns:p14="http://schemas.microsoft.com/office/powerpoint/2010/main" val="138405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0D1D6-6ED9-41D7-A1BF-863869B3638A}" type="slidenum">
              <a:rPr lang="en-US" smtClean="0"/>
              <a:t>4</a:t>
            </a:fld>
            <a:endParaRPr lang="en-US"/>
          </a:p>
        </p:txBody>
      </p:sp>
    </p:spTree>
    <p:extLst>
      <p:ext uri="{BB962C8B-B14F-4D97-AF65-F5344CB8AC3E}">
        <p14:creationId xmlns:p14="http://schemas.microsoft.com/office/powerpoint/2010/main" val="26634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point</a:t>
            </a:r>
          </a:p>
          <a:p>
            <a:r>
              <a:rPr lang="en-US" dirty="0"/>
              <a:t>-graph</a:t>
            </a:r>
          </a:p>
          <a:p>
            <a:r>
              <a:rPr lang="en-US" dirty="0"/>
              <a:t>-need a separate measurement scheme </a:t>
            </a:r>
          </a:p>
          <a:p>
            <a:r>
              <a:rPr lang="en-US" dirty="0"/>
              <a:t>-given sufficient measurement time, conventional interferometers using homodyne readout could eventually be able to detect the signal. 2months </a:t>
            </a:r>
          </a:p>
        </p:txBody>
      </p:sp>
      <p:sp>
        <p:nvSpPr>
          <p:cNvPr id="4" name="Slide Number Placeholder 3"/>
          <p:cNvSpPr>
            <a:spLocks noGrp="1"/>
          </p:cNvSpPr>
          <p:nvPr>
            <p:ph type="sldNum" sz="quarter" idx="5"/>
          </p:nvPr>
        </p:nvSpPr>
        <p:spPr/>
        <p:txBody>
          <a:bodyPr/>
          <a:lstStyle/>
          <a:p>
            <a:fld id="{2610D1D6-6ED9-41D7-A1BF-863869B3638A}" type="slidenum">
              <a:rPr lang="en-US" smtClean="0"/>
              <a:t>5</a:t>
            </a:fld>
            <a:endParaRPr lang="en-US"/>
          </a:p>
        </p:txBody>
      </p:sp>
    </p:spTree>
    <p:extLst>
      <p:ext uri="{BB962C8B-B14F-4D97-AF65-F5344CB8AC3E}">
        <p14:creationId xmlns:p14="http://schemas.microsoft.com/office/powerpoint/2010/main" val="175856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bullet point</a:t>
            </a:r>
          </a:p>
          <a:p>
            <a:r>
              <a:rPr lang="en-US" dirty="0"/>
              <a:t>-If we had a perfect interferometer that locked on no fringe light, any light observed at the output would imply signal presence (assuming classical noise is low enough). Still require SNSPDs to count the single photons</a:t>
            </a:r>
          </a:p>
          <a:p>
            <a:r>
              <a:rPr lang="en-US" dirty="0"/>
              <a:t>-imperfections in the optics and low-frequency length perturbations of the arms</a:t>
            </a:r>
          </a:p>
        </p:txBody>
      </p:sp>
      <p:sp>
        <p:nvSpPr>
          <p:cNvPr id="4" name="Slide Number Placeholder 3"/>
          <p:cNvSpPr>
            <a:spLocks noGrp="1"/>
          </p:cNvSpPr>
          <p:nvPr>
            <p:ph type="sldNum" sz="quarter" idx="5"/>
          </p:nvPr>
        </p:nvSpPr>
        <p:spPr/>
        <p:txBody>
          <a:bodyPr/>
          <a:lstStyle/>
          <a:p>
            <a:fld id="{2610D1D6-6ED9-41D7-A1BF-863869B3638A}" type="slidenum">
              <a:rPr lang="en-US" smtClean="0"/>
              <a:t>6</a:t>
            </a:fld>
            <a:endParaRPr lang="en-US"/>
          </a:p>
        </p:txBody>
      </p:sp>
    </p:spTree>
    <p:extLst>
      <p:ext uri="{BB962C8B-B14F-4D97-AF65-F5344CB8AC3E}">
        <p14:creationId xmlns:p14="http://schemas.microsoft.com/office/powerpoint/2010/main" val="124766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0D1D6-6ED9-41D7-A1BF-863869B3638A}" type="slidenum">
              <a:rPr lang="en-US" smtClean="0"/>
              <a:t>7</a:t>
            </a:fld>
            <a:endParaRPr lang="en-US"/>
          </a:p>
        </p:txBody>
      </p:sp>
    </p:spTree>
    <p:extLst>
      <p:ext uri="{BB962C8B-B14F-4D97-AF65-F5344CB8AC3E}">
        <p14:creationId xmlns:p14="http://schemas.microsoft.com/office/powerpoint/2010/main" val="3954048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parameters</a:t>
            </a:r>
          </a:p>
          <a:p>
            <a:r>
              <a:rPr lang="en-US" dirty="0"/>
              <a:t>-Here I have a diagram to demonstrate how these filter cavities provide suppression</a:t>
            </a:r>
          </a:p>
        </p:txBody>
      </p:sp>
      <p:sp>
        <p:nvSpPr>
          <p:cNvPr id="4" name="Slide Number Placeholder 3"/>
          <p:cNvSpPr>
            <a:spLocks noGrp="1"/>
          </p:cNvSpPr>
          <p:nvPr>
            <p:ph type="sldNum" sz="quarter" idx="5"/>
          </p:nvPr>
        </p:nvSpPr>
        <p:spPr/>
        <p:txBody>
          <a:bodyPr/>
          <a:lstStyle/>
          <a:p>
            <a:fld id="{2610D1D6-6ED9-41D7-A1BF-863869B3638A}" type="slidenum">
              <a:rPr lang="en-US" smtClean="0"/>
              <a:t>8</a:t>
            </a:fld>
            <a:endParaRPr lang="en-US"/>
          </a:p>
        </p:txBody>
      </p:sp>
    </p:spTree>
    <p:extLst>
      <p:ext uri="{BB962C8B-B14F-4D97-AF65-F5344CB8AC3E}">
        <p14:creationId xmlns:p14="http://schemas.microsoft.com/office/powerpoint/2010/main" val="1712435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centered on a trough</a:t>
            </a:r>
          </a:p>
          <a:p>
            <a:r>
              <a:rPr lang="en-US" dirty="0"/>
              <a:t>-classical noise spans several orders of magnitude</a:t>
            </a:r>
          </a:p>
          <a:p>
            <a:r>
              <a:rPr lang="en-US" dirty="0"/>
              <a:t>-trough to signal about x2</a:t>
            </a:r>
          </a:p>
          <a:p>
            <a:r>
              <a:rPr lang="en-US" dirty="0"/>
              <a:t>-4 filters at carrier about 10^-24</a:t>
            </a:r>
          </a:p>
        </p:txBody>
      </p:sp>
      <p:sp>
        <p:nvSpPr>
          <p:cNvPr id="4" name="Slide Number Placeholder 3"/>
          <p:cNvSpPr>
            <a:spLocks noGrp="1"/>
          </p:cNvSpPr>
          <p:nvPr>
            <p:ph type="sldNum" sz="quarter" idx="5"/>
          </p:nvPr>
        </p:nvSpPr>
        <p:spPr/>
        <p:txBody>
          <a:bodyPr/>
          <a:lstStyle/>
          <a:p>
            <a:fld id="{2610D1D6-6ED9-41D7-A1BF-863869B3638A}" type="slidenum">
              <a:rPr lang="en-US" smtClean="0"/>
              <a:t>9</a:t>
            </a:fld>
            <a:endParaRPr lang="en-US"/>
          </a:p>
        </p:txBody>
      </p:sp>
    </p:spTree>
    <p:extLst>
      <p:ext uri="{BB962C8B-B14F-4D97-AF65-F5344CB8AC3E}">
        <p14:creationId xmlns:p14="http://schemas.microsoft.com/office/powerpoint/2010/main" val="360782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10FA-4DBE-CB76-BD9B-3F676C9B8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1C2D9-D957-644D-5C2D-CE674307C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1EFF7-4DC0-8DA8-4743-16FCDDD362F0}"/>
              </a:ext>
            </a:extLst>
          </p:cNvPr>
          <p:cNvSpPr>
            <a:spLocks noGrp="1"/>
          </p:cNvSpPr>
          <p:nvPr>
            <p:ph type="dt" sz="half" idx="10"/>
          </p:nvPr>
        </p:nvSpPr>
        <p:spPr/>
        <p:txBody>
          <a:bodyPr/>
          <a:lstStyle/>
          <a:p>
            <a:fld id="{ECB9FFCA-0924-4356-8C17-5AD739D443A5}" type="datetime1">
              <a:rPr lang="en-US" smtClean="0"/>
              <a:t>3/20/2024</a:t>
            </a:fld>
            <a:endParaRPr lang="en-US"/>
          </a:p>
        </p:txBody>
      </p:sp>
      <p:sp>
        <p:nvSpPr>
          <p:cNvPr id="5" name="Footer Placeholder 4">
            <a:extLst>
              <a:ext uri="{FF2B5EF4-FFF2-40B4-BE49-F238E27FC236}">
                <a16:creationId xmlns:a16="http://schemas.microsoft.com/office/drawing/2014/main" id="{C6395C53-59D5-1B6A-F352-1CC6944A8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EEF5A-3D53-92CC-B000-104576458F09}"/>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49241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5866-9940-D566-A566-4D2891784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2FD783-3A9D-B80F-1DE2-780789A911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F6B57-083A-1C84-E86E-321BED8C2DBE}"/>
              </a:ext>
            </a:extLst>
          </p:cNvPr>
          <p:cNvSpPr>
            <a:spLocks noGrp="1"/>
          </p:cNvSpPr>
          <p:nvPr>
            <p:ph type="dt" sz="half" idx="10"/>
          </p:nvPr>
        </p:nvSpPr>
        <p:spPr/>
        <p:txBody>
          <a:bodyPr/>
          <a:lstStyle/>
          <a:p>
            <a:fld id="{9F34E416-1D8E-4F2E-B82D-0373F6009D90}" type="datetime1">
              <a:rPr lang="en-US" smtClean="0"/>
              <a:t>3/20/2024</a:t>
            </a:fld>
            <a:endParaRPr lang="en-US"/>
          </a:p>
        </p:txBody>
      </p:sp>
      <p:sp>
        <p:nvSpPr>
          <p:cNvPr id="5" name="Footer Placeholder 4">
            <a:extLst>
              <a:ext uri="{FF2B5EF4-FFF2-40B4-BE49-F238E27FC236}">
                <a16:creationId xmlns:a16="http://schemas.microsoft.com/office/drawing/2014/main" id="{A0FF7C54-17AD-AFF9-62FD-B9594E1DE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26177-5051-9FCD-D7D6-B4C5D37A7A95}"/>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397837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B6E9D-4C06-0D3F-7761-425EF634CC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18707F-3482-CDA8-C4EB-77D40DC7A1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6D41D-D7A8-0A65-A3E5-A49F4EE539C4}"/>
              </a:ext>
            </a:extLst>
          </p:cNvPr>
          <p:cNvSpPr>
            <a:spLocks noGrp="1"/>
          </p:cNvSpPr>
          <p:nvPr>
            <p:ph type="dt" sz="half" idx="10"/>
          </p:nvPr>
        </p:nvSpPr>
        <p:spPr/>
        <p:txBody>
          <a:bodyPr/>
          <a:lstStyle/>
          <a:p>
            <a:fld id="{DE76AE9E-D326-41A8-AB5D-3706090DA003}" type="datetime1">
              <a:rPr lang="en-US" smtClean="0"/>
              <a:t>3/20/2024</a:t>
            </a:fld>
            <a:endParaRPr lang="en-US"/>
          </a:p>
        </p:txBody>
      </p:sp>
      <p:sp>
        <p:nvSpPr>
          <p:cNvPr id="5" name="Footer Placeholder 4">
            <a:extLst>
              <a:ext uri="{FF2B5EF4-FFF2-40B4-BE49-F238E27FC236}">
                <a16:creationId xmlns:a16="http://schemas.microsoft.com/office/drawing/2014/main" id="{FE475104-D85F-C073-5EEF-FAEBC3018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A6C9-E98D-4E1C-A568-AE402FAF7CE8}"/>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183412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65A4-2797-8F5A-B317-F5199CDC4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7D3C8-C31B-8360-F353-DA4671E360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5EB8-62ED-0D18-EC6D-702F02B9E315}"/>
              </a:ext>
            </a:extLst>
          </p:cNvPr>
          <p:cNvSpPr>
            <a:spLocks noGrp="1"/>
          </p:cNvSpPr>
          <p:nvPr>
            <p:ph type="dt" sz="half" idx="10"/>
          </p:nvPr>
        </p:nvSpPr>
        <p:spPr/>
        <p:txBody>
          <a:bodyPr/>
          <a:lstStyle/>
          <a:p>
            <a:fld id="{67C1B2C5-87DF-405A-9CF4-2E0A17FED401}" type="datetime1">
              <a:rPr lang="en-US" smtClean="0"/>
              <a:t>3/20/2024</a:t>
            </a:fld>
            <a:endParaRPr lang="en-US"/>
          </a:p>
        </p:txBody>
      </p:sp>
      <p:sp>
        <p:nvSpPr>
          <p:cNvPr id="5" name="Footer Placeholder 4">
            <a:extLst>
              <a:ext uri="{FF2B5EF4-FFF2-40B4-BE49-F238E27FC236}">
                <a16:creationId xmlns:a16="http://schemas.microsoft.com/office/drawing/2014/main" id="{3895832D-5977-BF4E-0723-6FCF3E4F5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DDC4C-095B-9D3D-D232-F26B46A8F563}"/>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301123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EE4D-FE93-79EE-7104-CA5042DEB9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365BB-D6BE-DD4B-75AB-7B6003BE1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0CB0A-877D-BFB0-B17F-4403441F6206}"/>
              </a:ext>
            </a:extLst>
          </p:cNvPr>
          <p:cNvSpPr>
            <a:spLocks noGrp="1"/>
          </p:cNvSpPr>
          <p:nvPr>
            <p:ph type="dt" sz="half" idx="10"/>
          </p:nvPr>
        </p:nvSpPr>
        <p:spPr/>
        <p:txBody>
          <a:bodyPr/>
          <a:lstStyle/>
          <a:p>
            <a:fld id="{91B0DE3B-046F-4BF1-86C6-D0A4E02E8EEF}" type="datetime1">
              <a:rPr lang="en-US" smtClean="0"/>
              <a:t>3/20/2024</a:t>
            </a:fld>
            <a:endParaRPr lang="en-US"/>
          </a:p>
        </p:txBody>
      </p:sp>
      <p:sp>
        <p:nvSpPr>
          <p:cNvPr id="5" name="Footer Placeholder 4">
            <a:extLst>
              <a:ext uri="{FF2B5EF4-FFF2-40B4-BE49-F238E27FC236}">
                <a16:creationId xmlns:a16="http://schemas.microsoft.com/office/drawing/2014/main" id="{C24858C9-158F-B4DE-100C-C8198572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7E490-F7AB-6EFB-5D63-600211749B96}"/>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35737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044F-7BBE-6B7E-0733-C1C344395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CBFAA-EE65-950A-7435-DCCDA6AA10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EC4AB3-9576-CBB8-D8DB-E47942BC1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86860-3E02-BD6D-025A-4F2167B778AB}"/>
              </a:ext>
            </a:extLst>
          </p:cNvPr>
          <p:cNvSpPr>
            <a:spLocks noGrp="1"/>
          </p:cNvSpPr>
          <p:nvPr>
            <p:ph type="dt" sz="half" idx="10"/>
          </p:nvPr>
        </p:nvSpPr>
        <p:spPr/>
        <p:txBody>
          <a:bodyPr/>
          <a:lstStyle/>
          <a:p>
            <a:fld id="{1EB91B0A-E889-48C1-8BC1-E4E03B5A8015}" type="datetime1">
              <a:rPr lang="en-US" smtClean="0"/>
              <a:t>3/20/2024</a:t>
            </a:fld>
            <a:endParaRPr lang="en-US"/>
          </a:p>
        </p:txBody>
      </p:sp>
      <p:sp>
        <p:nvSpPr>
          <p:cNvPr id="6" name="Footer Placeholder 5">
            <a:extLst>
              <a:ext uri="{FF2B5EF4-FFF2-40B4-BE49-F238E27FC236}">
                <a16:creationId xmlns:a16="http://schemas.microsoft.com/office/drawing/2014/main" id="{03B89AAE-58B2-083B-55B4-3C14BB457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BF23C-12A8-1EB3-D2A8-7C458D5594C8}"/>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247454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44E6-E37D-4EE9-3F8C-BEAECEB53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4CC11A-E7E2-EC80-14BD-B8CAB2DC73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BB1F2-5735-9942-E394-BEED7955AF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B08BA4-704A-476C-3A6D-2193D2C9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2C5B4E-5A0E-80A3-8D20-1AC9B4F8E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ED3F8C-6915-895A-D141-4D254115B992}"/>
              </a:ext>
            </a:extLst>
          </p:cNvPr>
          <p:cNvSpPr>
            <a:spLocks noGrp="1"/>
          </p:cNvSpPr>
          <p:nvPr>
            <p:ph type="dt" sz="half" idx="10"/>
          </p:nvPr>
        </p:nvSpPr>
        <p:spPr/>
        <p:txBody>
          <a:bodyPr/>
          <a:lstStyle/>
          <a:p>
            <a:fld id="{80B180F9-27AB-4A3A-BB5A-BAF2BA4B5772}" type="datetime1">
              <a:rPr lang="en-US" smtClean="0"/>
              <a:t>3/20/2024</a:t>
            </a:fld>
            <a:endParaRPr lang="en-US"/>
          </a:p>
        </p:txBody>
      </p:sp>
      <p:sp>
        <p:nvSpPr>
          <p:cNvPr id="8" name="Footer Placeholder 7">
            <a:extLst>
              <a:ext uri="{FF2B5EF4-FFF2-40B4-BE49-F238E27FC236}">
                <a16:creationId xmlns:a16="http://schemas.microsoft.com/office/drawing/2014/main" id="{75BA5E91-88D5-6035-0117-04E6FCC60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13A2D-99E6-CC1C-2E3B-A909E7B51D36}"/>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373775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5244-FDCB-ACB9-DE9F-7DD8592EC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BDF6B6-D76E-2150-474D-9EB670CC90F7}"/>
              </a:ext>
            </a:extLst>
          </p:cNvPr>
          <p:cNvSpPr>
            <a:spLocks noGrp="1"/>
          </p:cNvSpPr>
          <p:nvPr>
            <p:ph type="dt" sz="half" idx="10"/>
          </p:nvPr>
        </p:nvSpPr>
        <p:spPr/>
        <p:txBody>
          <a:bodyPr/>
          <a:lstStyle/>
          <a:p>
            <a:fld id="{83A18263-B145-4E36-BBF0-15B21C59B571}" type="datetime1">
              <a:rPr lang="en-US" smtClean="0"/>
              <a:t>3/20/2024</a:t>
            </a:fld>
            <a:endParaRPr lang="en-US"/>
          </a:p>
        </p:txBody>
      </p:sp>
      <p:sp>
        <p:nvSpPr>
          <p:cNvPr id="4" name="Footer Placeholder 3">
            <a:extLst>
              <a:ext uri="{FF2B5EF4-FFF2-40B4-BE49-F238E27FC236}">
                <a16:creationId xmlns:a16="http://schemas.microsoft.com/office/drawing/2014/main" id="{ACD099CB-8C12-10DA-8EFE-D06F55254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C2336-A52D-AF24-9F78-77D94AD5BF78}"/>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26625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3C1225-FC52-CCE6-2A60-C53FB7E92AF6}"/>
              </a:ext>
            </a:extLst>
          </p:cNvPr>
          <p:cNvSpPr>
            <a:spLocks noGrp="1"/>
          </p:cNvSpPr>
          <p:nvPr>
            <p:ph type="dt" sz="half" idx="10"/>
          </p:nvPr>
        </p:nvSpPr>
        <p:spPr/>
        <p:txBody>
          <a:bodyPr/>
          <a:lstStyle/>
          <a:p>
            <a:fld id="{01C41494-604E-462D-839E-EA568CDAA6CF}" type="datetime1">
              <a:rPr lang="en-US" smtClean="0"/>
              <a:t>3/20/2024</a:t>
            </a:fld>
            <a:endParaRPr lang="en-US"/>
          </a:p>
        </p:txBody>
      </p:sp>
      <p:sp>
        <p:nvSpPr>
          <p:cNvPr id="3" name="Footer Placeholder 2">
            <a:extLst>
              <a:ext uri="{FF2B5EF4-FFF2-40B4-BE49-F238E27FC236}">
                <a16:creationId xmlns:a16="http://schemas.microsoft.com/office/drawing/2014/main" id="{1B55B1DC-846F-DD63-7008-89D3DE8BB7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2D6257-D451-2591-3AF3-18F22EAEFD76}"/>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29906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D290-D4F3-5CD9-F4BC-A8479E022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361F1-625A-6E1C-966F-3C5530D3B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00890D-C894-A4DB-34A0-6B7574077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DF5BE-C819-3A0E-02D9-4981FDA3CE69}"/>
              </a:ext>
            </a:extLst>
          </p:cNvPr>
          <p:cNvSpPr>
            <a:spLocks noGrp="1"/>
          </p:cNvSpPr>
          <p:nvPr>
            <p:ph type="dt" sz="half" idx="10"/>
          </p:nvPr>
        </p:nvSpPr>
        <p:spPr/>
        <p:txBody>
          <a:bodyPr/>
          <a:lstStyle/>
          <a:p>
            <a:fld id="{53CADE38-4C70-4113-A847-0410C41F1A81}" type="datetime1">
              <a:rPr lang="en-US" smtClean="0"/>
              <a:t>3/20/2024</a:t>
            </a:fld>
            <a:endParaRPr lang="en-US"/>
          </a:p>
        </p:txBody>
      </p:sp>
      <p:sp>
        <p:nvSpPr>
          <p:cNvPr id="6" name="Footer Placeholder 5">
            <a:extLst>
              <a:ext uri="{FF2B5EF4-FFF2-40B4-BE49-F238E27FC236}">
                <a16:creationId xmlns:a16="http://schemas.microsoft.com/office/drawing/2014/main" id="{EA83AFBA-992D-A8A0-3D80-5F98D6256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64E31-8299-F74A-2928-9E7C3F3414E5}"/>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127445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42AA-508A-7C1A-C90C-DC2F7CA9A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273B5-3233-EF3C-FA33-39C53557D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0740F-E42B-4F8C-C60A-069D3A345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07A95-2AF7-C225-2DF0-F42E5A99ABD7}"/>
              </a:ext>
            </a:extLst>
          </p:cNvPr>
          <p:cNvSpPr>
            <a:spLocks noGrp="1"/>
          </p:cNvSpPr>
          <p:nvPr>
            <p:ph type="dt" sz="half" idx="10"/>
          </p:nvPr>
        </p:nvSpPr>
        <p:spPr/>
        <p:txBody>
          <a:bodyPr/>
          <a:lstStyle/>
          <a:p>
            <a:fld id="{5588CC6E-CEDD-4D88-9116-5B8325657857}" type="datetime1">
              <a:rPr lang="en-US" smtClean="0"/>
              <a:t>3/20/2024</a:t>
            </a:fld>
            <a:endParaRPr lang="en-US"/>
          </a:p>
        </p:txBody>
      </p:sp>
      <p:sp>
        <p:nvSpPr>
          <p:cNvPr id="6" name="Footer Placeholder 5">
            <a:extLst>
              <a:ext uri="{FF2B5EF4-FFF2-40B4-BE49-F238E27FC236}">
                <a16:creationId xmlns:a16="http://schemas.microsoft.com/office/drawing/2014/main" id="{0E8F4192-D783-D4C7-F9F8-F55C9FBF5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3E798-523F-74FA-229F-EAD24F9542A0}"/>
              </a:ext>
            </a:extLst>
          </p:cNvPr>
          <p:cNvSpPr>
            <a:spLocks noGrp="1"/>
          </p:cNvSpPr>
          <p:nvPr>
            <p:ph type="sldNum" sz="quarter" idx="12"/>
          </p:nvPr>
        </p:nvSpPr>
        <p:spPr/>
        <p:txBody>
          <a:bodyPr/>
          <a:lstStyle/>
          <a:p>
            <a:fld id="{1F6391C4-CC4B-4226-8178-FE157D05406F}" type="slidenum">
              <a:rPr lang="en-US" smtClean="0"/>
              <a:t>‹#›</a:t>
            </a:fld>
            <a:endParaRPr lang="en-US"/>
          </a:p>
        </p:txBody>
      </p:sp>
    </p:spTree>
    <p:extLst>
      <p:ext uri="{BB962C8B-B14F-4D97-AF65-F5344CB8AC3E}">
        <p14:creationId xmlns:p14="http://schemas.microsoft.com/office/powerpoint/2010/main" val="212367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5F23C-3D55-48B9-04CE-80B62B076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BBD4C-3972-5A62-C88B-1880296D57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49536-2301-470D-029E-246F57CB4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3D177-74A1-47E0-8BD8-D6C41E4F2B4E}" type="datetime1">
              <a:rPr lang="en-US" smtClean="0"/>
              <a:t>3/20/2024</a:t>
            </a:fld>
            <a:endParaRPr lang="en-US"/>
          </a:p>
        </p:txBody>
      </p:sp>
      <p:sp>
        <p:nvSpPr>
          <p:cNvPr id="5" name="Footer Placeholder 4">
            <a:extLst>
              <a:ext uri="{FF2B5EF4-FFF2-40B4-BE49-F238E27FC236}">
                <a16:creationId xmlns:a16="http://schemas.microsoft.com/office/drawing/2014/main" id="{3043BC5D-7020-A394-039C-D5FA2CC8E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66D8EF-A7AF-C753-3F1E-749ACBD6A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391C4-CC4B-4226-8178-FE157D05406F}" type="slidenum">
              <a:rPr lang="en-US" smtClean="0"/>
              <a:t>‹#›</a:t>
            </a:fld>
            <a:endParaRPr lang="en-US"/>
          </a:p>
        </p:txBody>
      </p:sp>
    </p:spTree>
    <p:extLst>
      <p:ext uri="{BB962C8B-B14F-4D97-AF65-F5344CB8AC3E}">
        <p14:creationId xmlns:p14="http://schemas.microsoft.com/office/powerpoint/2010/main" val="2841489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0D1DEC-F691-8346-C667-D33E1820EF56}"/>
              </a:ext>
            </a:extLst>
          </p:cNvPr>
          <p:cNvSpPr>
            <a:spLocks noGrp="1"/>
          </p:cNvSpPr>
          <p:nvPr>
            <p:ph type="subTitle" idx="1"/>
          </p:nvPr>
        </p:nvSpPr>
        <p:spPr/>
        <p:txBody>
          <a:bodyPr/>
          <a:lstStyle/>
          <a:p>
            <a:r>
              <a:rPr lang="en-US" dirty="0"/>
              <a:t>Torrey Cullen</a:t>
            </a:r>
          </a:p>
          <a:p>
            <a:endParaRPr lang="en-US" dirty="0"/>
          </a:p>
        </p:txBody>
      </p:sp>
      <p:sp>
        <p:nvSpPr>
          <p:cNvPr id="4" name="Title Placeholder 1">
            <a:extLst>
              <a:ext uri="{FF2B5EF4-FFF2-40B4-BE49-F238E27FC236}">
                <a16:creationId xmlns:a16="http://schemas.microsoft.com/office/drawing/2014/main" id="{8975A32E-056D-D3A7-C044-0F76FE9D9A43}"/>
              </a:ext>
            </a:extLst>
          </p:cNvPr>
          <p:cNvSpPr txBox="1">
            <a:spLocks/>
          </p:cNvSpPr>
          <p:nvPr/>
        </p:nvSpPr>
        <p:spPr>
          <a:xfrm>
            <a:off x="282983" y="2300043"/>
            <a:ext cx="11909017" cy="130199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t>GQuEST</a:t>
            </a:r>
            <a:r>
              <a:rPr lang="en-US" sz="4000" dirty="0"/>
              <a:t>: Filter Cavities and Technology Demonstrator</a:t>
            </a:r>
          </a:p>
        </p:txBody>
      </p:sp>
      <p:pic>
        <p:nvPicPr>
          <p:cNvPr id="5" name="Picture 2">
            <a:extLst>
              <a:ext uri="{FF2B5EF4-FFF2-40B4-BE49-F238E27FC236}">
                <a16:creationId xmlns:a16="http://schemas.microsoft.com/office/drawing/2014/main" id="{4D1EF0BA-B0BB-CE58-770F-07EBF9493E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389" y1="27438" x2="38547" y2="32704"/>
                        <a14:foregroundMark x1="38547" y1="32704" x2="37903" y2="40880"/>
                        <a14:foregroundMark x1="37903" y1="40880" x2="37592" y2="41369"/>
                        <a14:foregroundMark x1="40036" y1="40924" x2="56032" y2="34148"/>
                        <a14:foregroundMark x1="56032" y1="34148" x2="53988" y2="41369"/>
                        <a14:foregroundMark x1="53988" y1="41369" x2="44701" y2="42013"/>
                        <a14:foregroundMark x1="44701" y1="42013" x2="43568" y2="32437"/>
                        <a14:foregroundMark x1="43568" y1="32437" x2="50855" y2="37303"/>
                        <a14:foregroundMark x1="50855" y1="37303" x2="42613" y2="48100"/>
                        <a14:foregroundMark x1="42613" y1="48100" x2="33548" y2="50367"/>
                        <a14:foregroundMark x1="33548" y1="50367" x2="25328" y2="47634"/>
                        <a14:foregroundMark x1="25328" y1="47634" x2="22750" y2="38680"/>
                        <a14:foregroundMark x1="22750" y1="38680" x2="23484" y2="36792"/>
                        <a14:foregroundMark x1="34059" y1="17307" x2="30527" y2="20084"/>
                        <a14:foregroundMark x1="14752" y1="44301" x2="16641" y2="58387"/>
                        <a14:foregroundMark x1="16641" y1="58387" x2="19218" y2="65408"/>
                        <a14:foregroundMark x1="19218" y1="65408" x2="23950" y2="71429"/>
                        <a14:foregroundMark x1="24417" y1="71429" x2="24417" y2="71429"/>
                        <a14:foregroundMark x1="55054" y1="15485" x2="76872" y2="40102"/>
                        <a14:foregroundMark x1="76872" y1="40102" x2="78960" y2="46745"/>
                        <a14:foregroundMark x1="78960" y1="46745" x2="79271" y2="55010"/>
                        <a14:foregroundMark x1="79271" y1="55010" x2="77361" y2="62475"/>
                        <a14:foregroundMark x1="77361" y1="62475" x2="73450" y2="69207"/>
                        <a14:foregroundMark x1="73450" y1="69207" x2="66852" y2="72739"/>
                        <a14:foregroundMark x1="66852" y1="72739" x2="42790" y2="75405"/>
                        <a14:foregroundMark x1="42790" y1="75405" x2="34703" y2="73628"/>
                        <a14:foregroundMark x1="34703" y1="73628" x2="26838" y2="68251"/>
                        <a14:foregroundMark x1="26838" y1="68251" x2="22240" y2="59920"/>
                        <a14:foregroundMark x1="22240" y1="59920" x2="19929" y2="41880"/>
                        <a14:foregroundMark x1="19929" y1="41880" x2="24550" y2="35614"/>
                        <a14:foregroundMark x1="24550" y1="35614" x2="34526" y2="30349"/>
                        <a14:foregroundMark x1="22195" y1="58232" x2="35214" y2="58232"/>
                        <a14:foregroundMark x1="35214" y1="58232" x2="60409" y2="55388"/>
                        <a14:foregroundMark x1="60409" y1="55388" x2="77050" y2="57521"/>
                        <a14:foregroundMark x1="77050" y1="57521" x2="45146" y2="59253"/>
                        <a14:foregroundMark x1="45146" y1="59253" x2="52122" y2="61164"/>
                        <a14:foregroundMark x1="52122" y1="61164" x2="39258" y2="69896"/>
                        <a14:foregroundMark x1="39258" y1="69896" x2="57387" y2="68274"/>
                        <a14:foregroundMark x1="57387" y1="68274" x2="45368" y2="58854"/>
                        <a14:foregroundMark x1="45368" y1="58854" x2="52344" y2="59253"/>
                        <a14:foregroundMark x1="52344" y1="59253" x2="52522" y2="60164"/>
                        <a14:foregroundMark x1="32859" y1="46901" x2="32859" y2="46901"/>
                        <a14:foregroundMark x1="32815" y1="46990" x2="32770" y2="46901"/>
                      </a14:backgroundRemoval>
                    </a14:imgEffect>
                  </a14:imgLayer>
                </a14:imgProps>
              </a:ext>
              <a:ext uri="{28A0092B-C50C-407E-A947-70E740481C1C}">
                <a14:useLocalDpi xmlns:a14="http://schemas.microsoft.com/office/drawing/2010/main" val="0"/>
              </a:ext>
            </a:extLst>
          </a:blip>
          <a:srcRect l="11903" t="11663" r="11917" b="11296"/>
          <a:stretch/>
        </p:blipFill>
        <p:spPr bwMode="auto">
          <a:xfrm>
            <a:off x="5294388" y="5257800"/>
            <a:ext cx="1603224" cy="1621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D4B77E34-D831-6743-E79C-5024C5CA9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16" y="5456574"/>
            <a:ext cx="4651134" cy="1126789"/>
          </a:xfrm>
          <a:prstGeom prst="rect">
            <a:avLst/>
          </a:prstGeom>
        </p:spPr>
      </p:pic>
      <p:pic>
        <p:nvPicPr>
          <p:cNvPr id="1026" name="Picture 2">
            <a:extLst>
              <a:ext uri="{FF2B5EF4-FFF2-40B4-BE49-F238E27FC236}">
                <a16:creationId xmlns:a16="http://schemas.microsoft.com/office/drawing/2014/main" id="{A7321F22-C860-D542-E01E-C32D575A6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9850" y="5631170"/>
            <a:ext cx="4627398" cy="87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64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17CFE26-07C6-6EC9-9D18-1B1C297A311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82"/>
          <a:stretch/>
        </p:blipFill>
        <p:spPr>
          <a:xfrm>
            <a:off x="2702042" y="1493150"/>
            <a:ext cx="3568248" cy="2908929"/>
          </a:xfrm>
          <a:prstGeom prst="rect">
            <a:avLst/>
          </a:prstGeom>
        </p:spPr>
      </p:pic>
      <p:pic>
        <p:nvPicPr>
          <p:cNvPr id="7" name="Graphic 6">
            <a:extLst>
              <a:ext uri="{FF2B5EF4-FFF2-40B4-BE49-F238E27FC236}">
                <a16:creationId xmlns:a16="http://schemas.microsoft.com/office/drawing/2014/main" id="{B97E3C1F-682B-AB1F-D07E-C65F75E39C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6028" y="1275539"/>
            <a:ext cx="5426180" cy="2717800"/>
          </a:xfrm>
          <a:prstGeom prst="rect">
            <a:avLst/>
          </a:prstGeom>
        </p:spPr>
      </p:pic>
      <p:pic>
        <p:nvPicPr>
          <p:cNvPr id="8" name="Graphic 7">
            <a:extLst>
              <a:ext uri="{FF2B5EF4-FFF2-40B4-BE49-F238E27FC236}">
                <a16:creationId xmlns:a16="http://schemas.microsoft.com/office/drawing/2014/main" id="{D06647FB-1039-5021-F5DB-987C3ACB179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52130"/>
          <a:stretch/>
        </p:blipFill>
        <p:spPr>
          <a:xfrm>
            <a:off x="6610594" y="4182634"/>
            <a:ext cx="4923464" cy="2469621"/>
          </a:xfrm>
          <a:prstGeom prst="rect">
            <a:avLst/>
          </a:prstGeom>
        </p:spPr>
      </p:pic>
      <p:pic>
        <p:nvPicPr>
          <p:cNvPr id="3" name="Picture 2">
            <a:extLst>
              <a:ext uri="{FF2B5EF4-FFF2-40B4-BE49-F238E27FC236}">
                <a16:creationId xmlns:a16="http://schemas.microsoft.com/office/drawing/2014/main" id="{7467CC21-2904-8CB6-A20A-F5135C4B8193}"/>
              </a:ext>
            </a:extLst>
          </p:cNvPr>
          <p:cNvPicPr>
            <a:picLocks noChangeAspect="1"/>
          </p:cNvPicPr>
          <p:nvPr/>
        </p:nvPicPr>
        <p:blipFill>
          <a:blip r:embed="rId9"/>
          <a:stretch>
            <a:fillRect/>
          </a:stretch>
        </p:blipFill>
        <p:spPr>
          <a:xfrm>
            <a:off x="465418" y="2013884"/>
            <a:ext cx="1880886" cy="806821"/>
          </a:xfrm>
          <a:prstGeom prst="rect">
            <a:avLst/>
          </a:prstGeom>
        </p:spPr>
      </p:pic>
      <p:sp>
        <p:nvSpPr>
          <p:cNvPr id="4" name="Title 1">
            <a:extLst>
              <a:ext uri="{FF2B5EF4-FFF2-40B4-BE49-F238E27FC236}">
                <a16:creationId xmlns:a16="http://schemas.microsoft.com/office/drawing/2014/main" id="{09E99FCA-5880-1F84-BDBE-B39203103331}"/>
              </a:ext>
            </a:extLst>
          </p:cNvPr>
          <p:cNvSpPr>
            <a:spLocks noGrp="1"/>
          </p:cNvSpPr>
          <p:nvPr>
            <p:ph type="title"/>
          </p:nvPr>
        </p:nvSpPr>
        <p:spPr>
          <a:xfrm>
            <a:off x="838200" y="365125"/>
            <a:ext cx="10515600" cy="1128025"/>
          </a:xfrm>
        </p:spPr>
        <p:txBody>
          <a:bodyPr/>
          <a:lstStyle/>
          <a:p>
            <a:r>
              <a:rPr lang="en-US" dirty="0"/>
              <a:t>Lab Progress so far</a:t>
            </a:r>
          </a:p>
        </p:txBody>
      </p:sp>
      <p:pic>
        <p:nvPicPr>
          <p:cNvPr id="11" name="Picture 10">
            <a:extLst>
              <a:ext uri="{FF2B5EF4-FFF2-40B4-BE49-F238E27FC236}">
                <a16:creationId xmlns:a16="http://schemas.microsoft.com/office/drawing/2014/main" id="{E513EC23-BF8D-0DDE-5FDC-2D31F440F43A}"/>
              </a:ext>
            </a:extLst>
          </p:cNvPr>
          <p:cNvPicPr>
            <a:picLocks noChangeAspect="1"/>
          </p:cNvPicPr>
          <p:nvPr/>
        </p:nvPicPr>
        <p:blipFill>
          <a:blip r:embed="rId10"/>
          <a:stretch>
            <a:fillRect/>
          </a:stretch>
        </p:blipFill>
        <p:spPr>
          <a:xfrm>
            <a:off x="465418" y="3341439"/>
            <a:ext cx="1808858" cy="978662"/>
          </a:xfrm>
          <a:prstGeom prst="rect">
            <a:avLst/>
          </a:prstGeom>
        </p:spPr>
      </p:pic>
      <p:sp>
        <p:nvSpPr>
          <p:cNvPr id="14" name="TextBox 13">
            <a:extLst>
              <a:ext uri="{FF2B5EF4-FFF2-40B4-BE49-F238E27FC236}">
                <a16:creationId xmlns:a16="http://schemas.microsoft.com/office/drawing/2014/main" id="{53108F28-36AB-3AB6-EB44-CCC7859B10F8}"/>
              </a:ext>
            </a:extLst>
          </p:cNvPr>
          <p:cNvSpPr txBox="1"/>
          <p:nvPr/>
        </p:nvSpPr>
        <p:spPr>
          <a:xfrm>
            <a:off x="341445" y="4320101"/>
            <a:ext cx="3180170" cy="307777"/>
          </a:xfrm>
          <a:prstGeom prst="rect">
            <a:avLst/>
          </a:prstGeom>
          <a:noFill/>
        </p:spPr>
        <p:txBody>
          <a:bodyPr wrap="square" rtlCol="0">
            <a:spAutoFit/>
          </a:bodyPr>
          <a:lstStyle/>
          <a:p>
            <a:r>
              <a:rPr lang="en-US" sz="1400" dirty="0"/>
              <a:t>Laser Amplifier (max order 10W)</a:t>
            </a:r>
          </a:p>
        </p:txBody>
      </p:sp>
      <p:sp>
        <p:nvSpPr>
          <p:cNvPr id="15" name="Arrow: Down 14">
            <a:extLst>
              <a:ext uri="{FF2B5EF4-FFF2-40B4-BE49-F238E27FC236}">
                <a16:creationId xmlns:a16="http://schemas.microsoft.com/office/drawing/2014/main" id="{D1206F52-2FFC-0ADE-AB97-CD1CACEA1767}"/>
              </a:ext>
            </a:extLst>
          </p:cNvPr>
          <p:cNvSpPr/>
          <p:nvPr/>
        </p:nvSpPr>
        <p:spPr>
          <a:xfrm>
            <a:off x="1325336" y="2874730"/>
            <a:ext cx="225652" cy="4193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B781F94-297D-2B93-36EA-AF83DE3EC1C6}"/>
              </a:ext>
            </a:extLst>
          </p:cNvPr>
          <p:cNvSpPr/>
          <p:nvPr/>
        </p:nvSpPr>
        <p:spPr>
          <a:xfrm rot="16200000">
            <a:off x="2648490" y="3369211"/>
            <a:ext cx="284212" cy="8577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5ED3DC0-3AA0-EA5D-60B8-055176BF9CC1}"/>
              </a:ext>
            </a:extLst>
          </p:cNvPr>
          <p:cNvSpPr>
            <a:spLocks noGrp="1"/>
          </p:cNvSpPr>
          <p:nvPr>
            <p:ph type="sldNum" sz="quarter" idx="12"/>
          </p:nvPr>
        </p:nvSpPr>
        <p:spPr/>
        <p:txBody>
          <a:bodyPr/>
          <a:lstStyle/>
          <a:p>
            <a:fld id="{1F6391C4-CC4B-4226-8178-FE157D05406F}" type="slidenum">
              <a:rPr lang="en-US" smtClean="0"/>
              <a:t>10</a:t>
            </a:fld>
            <a:endParaRPr lang="en-US"/>
          </a:p>
        </p:txBody>
      </p:sp>
    </p:spTree>
    <p:extLst>
      <p:ext uri="{BB962C8B-B14F-4D97-AF65-F5344CB8AC3E}">
        <p14:creationId xmlns:p14="http://schemas.microsoft.com/office/powerpoint/2010/main" val="428590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29C4CA-A755-4C28-AB0E-CDEDDBBABAD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103"/>
          <a:stretch/>
        </p:blipFill>
        <p:spPr>
          <a:xfrm>
            <a:off x="-904568" y="1339833"/>
            <a:ext cx="6618973" cy="5397477"/>
          </a:xfrm>
          <a:prstGeom prst="rect">
            <a:avLst/>
          </a:prstGeom>
        </p:spPr>
      </p:pic>
      <p:sp>
        <p:nvSpPr>
          <p:cNvPr id="12" name="Title 1">
            <a:extLst>
              <a:ext uri="{FF2B5EF4-FFF2-40B4-BE49-F238E27FC236}">
                <a16:creationId xmlns:a16="http://schemas.microsoft.com/office/drawing/2014/main" id="{06E572A3-8B83-DDB5-FED2-37EE4E7E08BE}"/>
              </a:ext>
            </a:extLst>
          </p:cNvPr>
          <p:cNvSpPr>
            <a:spLocks noGrp="1"/>
          </p:cNvSpPr>
          <p:nvPr>
            <p:ph type="title"/>
          </p:nvPr>
        </p:nvSpPr>
        <p:spPr>
          <a:xfrm>
            <a:off x="838200" y="365125"/>
            <a:ext cx="10515600" cy="1325563"/>
          </a:xfrm>
        </p:spPr>
        <p:txBody>
          <a:bodyPr/>
          <a:lstStyle/>
          <a:p>
            <a:pPr algn="ctr"/>
            <a:r>
              <a:rPr lang="en-US" dirty="0"/>
              <a:t>Power Distribution Center</a:t>
            </a:r>
          </a:p>
        </p:txBody>
      </p:sp>
      <p:pic>
        <p:nvPicPr>
          <p:cNvPr id="9" name="Picture 8" descr="A black metal board with many small metal objects&#10;&#10;Description automatically generated with medium confidence">
            <a:extLst>
              <a:ext uri="{FF2B5EF4-FFF2-40B4-BE49-F238E27FC236}">
                <a16:creationId xmlns:a16="http://schemas.microsoft.com/office/drawing/2014/main" id="{6B9372AA-1B75-2BAC-8F53-481FF8EC8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5661" y="1365686"/>
            <a:ext cx="5855640" cy="5371624"/>
          </a:xfrm>
          <a:prstGeom prst="rect">
            <a:avLst/>
          </a:prstGeom>
        </p:spPr>
      </p:pic>
      <p:sp>
        <p:nvSpPr>
          <p:cNvPr id="10" name="Slide Number Placeholder 9">
            <a:extLst>
              <a:ext uri="{FF2B5EF4-FFF2-40B4-BE49-F238E27FC236}">
                <a16:creationId xmlns:a16="http://schemas.microsoft.com/office/drawing/2014/main" id="{FDBEB712-6822-7BB8-72D9-8E1D1E9DF001}"/>
              </a:ext>
            </a:extLst>
          </p:cNvPr>
          <p:cNvSpPr>
            <a:spLocks noGrp="1"/>
          </p:cNvSpPr>
          <p:nvPr>
            <p:ph type="sldNum" sz="quarter" idx="12"/>
          </p:nvPr>
        </p:nvSpPr>
        <p:spPr/>
        <p:txBody>
          <a:bodyPr/>
          <a:lstStyle/>
          <a:p>
            <a:fld id="{1F6391C4-CC4B-4226-8178-FE157D05406F}" type="slidenum">
              <a:rPr lang="en-US" smtClean="0"/>
              <a:t>11</a:t>
            </a:fld>
            <a:endParaRPr lang="en-US"/>
          </a:p>
        </p:txBody>
      </p:sp>
    </p:spTree>
    <p:extLst>
      <p:ext uri="{BB962C8B-B14F-4D97-AF65-F5344CB8AC3E}">
        <p14:creationId xmlns:p14="http://schemas.microsoft.com/office/powerpoint/2010/main" val="4038075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31C8-C28B-7E5B-182E-DA4ED13B12C6}"/>
              </a:ext>
            </a:extLst>
          </p:cNvPr>
          <p:cNvSpPr>
            <a:spLocks noGrp="1"/>
          </p:cNvSpPr>
          <p:nvPr>
            <p:ph type="title"/>
          </p:nvPr>
        </p:nvSpPr>
        <p:spPr/>
        <p:txBody>
          <a:bodyPr/>
          <a:lstStyle/>
          <a:p>
            <a:r>
              <a:rPr lang="en-US" dirty="0"/>
              <a:t>First Output Filter Cavity</a:t>
            </a:r>
          </a:p>
        </p:txBody>
      </p:sp>
      <p:pic>
        <p:nvPicPr>
          <p:cNvPr id="4" name="Graphic 3">
            <a:extLst>
              <a:ext uri="{FF2B5EF4-FFF2-40B4-BE49-F238E27FC236}">
                <a16:creationId xmlns:a16="http://schemas.microsoft.com/office/drawing/2014/main" id="{0206E6A2-BC40-D629-DE84-E3CB4E7516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2130"/>
          <a:stretch/>
        </p:blipFill>
        <p:spPr>
          <a:xfrm>
            <a:off x="897108" y="1381867"/>
            <a:ext cx="10456692" cy="5245100"/>
          </a:xfrm>
          <a:prstGeom prst="rect">
            <a:avLst/>
          </a:prstGeom>
        </p:spPr>
      </p:pic>
      <p:sp>
        <p:nvSpPr>
          <p:cNvPr id="5" name="TextBox 4">
            <a:extLst>
              <a:ext uri="{FF2B5EF4-FFF2-40B4-BE49-F238E27FC236}">
                <a16:creationId xmlns:a16="http://schemas.microsoft.com/office/drawing/2014/main" id="{F7442AC2-5A70-2F16-4143-0F4BA3F7EB4C}"/>
              </a:ext>
            </a:extLst>
          </p:cNvPr>
          <p:cNvSpPr txBox="1"/>
          <p:nvPr/>
        </p:nvSpPr>
        <p:spPr>
          <a:xfrm>
            <a:off x="1466436" y="4274096"/>
            <a:ext cx="461665" cy="2252899"/>
          </a:xfrm>
          <a:prstGeom prst="rect">
            <a:avLst/>
          </a:prstGeom>
          <a:noFill/>
        </p:spPr>
        <p:txBody>
          <a:bodyPr vert="vert" wrap="square" rtlCol="0">
            <a:spAutoFit/>
          </a:bodyPr>
          <a:lstStyle/>
          <a:p>
            <a:r>
              <a:rPr lang="en-US" dirty="0"/>
              <a:t>To future filter cavities</a:t>
            </a:r>
          </a:p>
        </p:txBody>
      </p:sp>
      <p:sp>
        <p:nvSpPr>
          <p:cNvPr id="7" name="Slide Number Placeholder 6">
            <a:extLst>
              <a:ext uri="{FF2B5EF4-FFF2-40B4-BE49-F238E27FC236}">
                <a16:creationId xmlns:a16="http://schemas.microsoft.com/office/drawing/2014/main" id="{7163E14A-6D2F-5637-C685-A484808E31B2}"/>
              </a:ext>
            </a:extLst>
          </p:cNvPr>
          <p:cNvSpPr>
            <a:spLocks noGrp="1"/>
          </p:cNvSpPr>
          <p:nvPr>
            <p:ph type="sldNum" sz="quarter" idx="12"/>
          </p:nvPr>
        </p:nvSpPr>
        <p:spPr/>
        <p:txBody>
          <a:bodyPr/>
          <a:lstStyle/>
          <a:p>
            <a:fld id="{1F6391C4-CC4B-4226-8178-FE157D05406F}" type="slidenum">
              <a:rPr lang="en-US" smtClean="0"/>
              <a:t>12</a:t>
            </a:fld>
            <a:endParaRPr lang="en-US"/>
          </a:p>
        </p:txBody>
      </p:sp>
    </p:spTree>
    <p:extLst>
      <p:ext uri="{BB962C8B-B14F-4D97-AF65-F5344CB8AC3E}">
        <p14:creationId xmlns:p14="http://schemas.microsoft.com/office/powerpoint/2010/main" val="172461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31C8-C28B-7E5B-182E-DA4ED13B12C6}"/>
              </a:ext>
            </a:extLst>
          </p:cNvPr>
          <p:cNvSpPr>
            <a:spLocks noGrp="1"/>
          </p:cNvSpPr>
          <p:nvPr>
            <p:ph type="title"/>
          </p:nvPr>
        </p:nvSpPr>
        <p:spPr/>
        <p:txBody>
          <a:bodyPr/>
          <a:lstStyle/>
          <a:p>
            <a:r>
              <a:rPr lang="en-US" dirty="0"/>
              <a:t>First Output Filter Cavity</a:t>
            </a:r>
          </a:p>
        </p:txBody>
      </p:sp>
      <p:pic>
        <p:nvPicPr>
          <p:cNvPr id="4" name="Picture 3" descr="A close up of a machine&#10;&#10;Description automatically generated">
            <a:extLst>
              <a:ext uri="{FF2B5EF4-FFF2-40B4-BE49-F238E27FC236}">
                <a16:creationId xmlns:a16="http://schemas.microsoft.com/office/drawing/2014/main" id="{D8030998-2D28-334D-7AD3-282F6D35D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38" y="1367388"/>
            <a:ext cx="11091134" cy="5272834"/>
          </a:xfrm>
          <a:prstGeom prst="rect">
            <a:avLst/>
          </a:prstGeom>
        </p:spPr>
      </p:pic>
      <p:sp>
        <p:nvSpPr>
          <p:cNvPr id="5" name="Slide Number Placeholder 4">
            <a:extLst>
              <a:ext uri="{FF2B5EF4-FFF2-40B4-BE49-F238E27FC236}">
                <a16:creationId xmlns:a16="http://schemas.microsoft.com/office/drawing/2014/main" id="{B9303E70-C05C-A994-7463-2245EB4419E5}"/>
              </a:ext>
            </a:extLst>
          </p:cNvPr>
          <p:cNvSpPr>
            <a:spLocks noGrp="1"/>
          </p:cNvSpPr>
          <p:nvPr>
            <p:ph type="sldNum" sz="quarter" idx="12"/>
          </p:nvPr>
        </p:nvSpPr>
        <p:spPr/>
        <p:txBody>
          <a:bodyPr/>
          <a:lstStyle/>
          <a:p>
            <a:fld id="{1F6391C4-CC4B-4226-8178-FE157D05406F}" type="slidenum">
              <a:rPr lang="en-US" smtClean="0"/>
              <a:t>13</a:t>
            </a:fld>
            <a:endParaRPr lang="en-US"/>
          </a:p>
        </p:txBody>
      </p:sp>
    </p:spTree>
    <p:extLst>
      <p:ext uri="{BB962C8B-B14F-4D97-AF65-F5344CB8AC3E}">
        <p14:creationId xmlns:p14="http://schemas.microsoft.com/office/powerpoint/2010/main" val="150527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31C8-C28B-7E5B-182E-DA4ED13B12C6}"/>
              </a:ext>
            </a:extLst>
          </p:cNvPr>
          <p:cNvSpPr>
            <a:spLocks noGrp="1"/>
          </p:cNvSpPr>
          <p:nvPr>
            <p:ph type="title"/>
          </p:nvPr>
        </p:nvSpPr>
        <p:spPr/>
        <p:txBody>
          <a:bodyPr/>
          <a:lstStyle/>
          <a:p>
            <a:r>
              <a:rPr lang="en-US" dirty="0"/>
              <a:t>SHG Farm</a:t>
            </a:r>
          </a:p>
        </p:txBody>
      </p:sp>
      <p:pic>
        <p:nvPicPr>
          <p:cNvPr id="7" name="Graphic 6">
            <a:extLst>
              <a:ext uri="{FF2B5EF4-FFF2-40B4-BE49-F238E27FC236}">
                <a16:creationId xmlns:a16="http://schemas.microsoft.com/office/drawing/2014/main" id="{6BE8B888-5C64-97BD-7C56-A87458E691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877" y="1727102"/>
            <a:ext cx="8179933" cy="4097067"/>
          </a:xfrm>
          <a:prstGeom prst="rect">
            <a:avLst/>
          </a:prstGeom>
        </p:spPr>
      </p:pic>
      <p:sp>
        <p:nvSpPr>
          <p:cNvPr id="8" name="TextBox 7">
            <a:extLst>
              <a:ext uri="{FF2B5EF4-FFF2-40B4-BE49-F238E27FC236}">
                <a16:creationId xmlns:a16="http://schemas.microsoft.com/office/drawing/2014/main" id="{C6EE9066-A5EC-D83A-F452-97CC9D12BD29}"/>
              </a:ext>
            </a:extLst>
          </p:cNvPr>
          <p:cNvSpPr txBox="1"/>
          <p:nvPr/>
        </p:nvSpPr>
        <p:spPr>
          <a:xfrm>
            <a:off x="376280" y="1946135"/>
            <a:ext cx="3180170" cy="2462213"/>
          </a:xfrm>
          <a:prstGeom prst="rect">
            <a:avLst/>
          </a:prstGeom>
          <a:noFill/>
        </p:spPr>
        <p:txBody>
          <a:bodyPr wrap="square" rtlCol="0">
            <a:spAutoFit/>
          </a:bodyPr>
          <a:lstStyle/>
          <a:p>
            <a:pPr marL="171450" indent="-171450">
              <a:buFont typeface="Arial" panose="020B0604020202020204" pitchFamily="34" charset="0"/>
              <a:buChar char="•"/>
            </a:pPr>
            <a:r>
              <a:rPr lang="en-US" sz="1400" dirty="0"/>
              <a:t>Second Harmonic Generation – creates 775nm light used for control of the output filter cavities (OFC).</a:t>
            </a:r>
          </a:p>
          <a:p>
            <a:pPr marL="171450" indent="-171450">
              <a:buFont typeface="Arial" panose="020B0604020202020204" pitchFamily="34" charset="0"/>
              <a:buChar char="•"/>
            </a:pPr>
            <a:r>
              <a:rPr lang="en-US" sz="1400" dirty="0"/>
              <a:t>Sled is designed such that all four fiber inputs are equidistant  from the first beam splitter.</a:t>
            </a:r>
          </a:p>
          <a:p>
            <a:pPr marL="171450" indent="-171450">
              <a:buFont typeface="Arial" panose="020B0604020202020204" pitchFamily="34" charset="0"/>
              <a:buChar char="•"/>
            </a:pPr>
            <a:r>
              <a:rPr lang="en-US" sz="1400" dirty="0"/>
              <a:t>Acousto-Optic Modulators (AOMs) in each path to shift the frequency of the 775 light to match the design requirements of each OFC.</a:t>
            </a:r>
          </a:p>
          <a:p>
            <a:pPr marL="171450" indent="-171450">
              <a:buFont typeface="Arial" panose="020B0604020202020204" pitchFamily="34" charset="0"/>
              <a:buChar char="•"/>
            </a:pPr>
            <a:endParaRPr lang="en-US" sz="1400" dirty="0"/>
          </a:p>
        </p:txBody>
      </p:sp>
      <p:sp>
        <p:nvSpPr>
          <p:cNvPr id="3" name="Slide Number Placeholder 2">
            <a:extLst>
              <a:ext uri="{FF2B5EF4-FFF2-40B4-BE49-F238E27FC236}">
                <a16:creationId xmlns:a16="http://schemas.microsoft.com/office/drawing/2014/main" id="{09E38D27-5D9B-2C81-847E-45B83DE9509B}"/>
              </a:ext>
            </a:extLst>
          </p:cNvPr>
          <p:cNvSpPr>
            <a:spLocks noGrp="1"/>
          </p:cNvSpPr>
          <p:nvPr>
            <p:ph type="sldNum" sz="quarter" idx="12"/>
          </p:nvPr>
        </p:nvSpPr>
        <p:spPr/>
        <p:txBody>
          <a:bodyPr/>
          <a:lstStyle/>
          <a:p>
            <a:fld id="{1F6391C4-CC4B-4226-8178-FE157D05406F}" type="slidenum">
              <a:rPr lang="en-US" smtClean="0"/>
              <a:t>14</a:t>
            </a:fld>
            <a:endParaRPr lang="en-US"/>
          </a:p>
        </p:txBody>
      </p:sp>
    </p:spTree>
    <p:extLst>
      <p:ext uri="{BB962C8B-B14F-4D97-AF65-F5344CB8AC3E}">
        <p14:creationId xmlns:p14="http://schemas.microsoft.com/office/powerpoint/2010/main" val="1998174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4DCCBAE-0490-A9A2-5B67-869BA52D671F}"/>
              </a:ext>
            </a:extLst>
          </p:cNvPr>
          <p:cNvSpPr>
            <a:spLocks noGrp="1"/>
          </p:cNvSpPr>
          <p:nvPr>
            <p:ph type="title"/>
          </p:nvPr>
        </p:nvSpPr>
        <p:spPr>
          <a:xfrm>
            <a:off x="838200" y="365125"/>
            <a:ext cx="10515600" cy="1325563"/>
          </a:xfrm>
        </p:spPr>
        <p:txBody>
          <a:bodyPr/>
          <a:lstStyle/>
          <a:p>
            <a:pPr algn="ctr"/>
            <a:r>
              <a:rPr lang="en-US" dirty="0"/>
              <a:t>Successful first lock of the cavity!</a:t>
            </a:r>
          </a:p>
        </p:txBody>
      </p:sp>
      <p:pic>
        <p:nvPicPr>
          <p:cNvPr id="13" name="Picture 12" descr="A screenshot of a computer&#10;&#10;Description automatically generated">
            <a:extLst>
              <a:ext uri="{FF2B5EF4-FFF2-40B4-BE49-F238E27FC236}">
                <a16:creationId xmlns:a16="http://schemas.microsoft.com/office/drawing/2014/main" id="{E0C51EC4-4A2A-1C3B-B639-A0A6B517B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039" y="3530732"/>
            <a:ext cx="4559065" cy="3167600"/>
          </a:xfrm>
          <a:prstGeom prst="rect">
            <a:avLst/>
          </a:prstGeom>
        </p:spPr>
      </p:pic>
      <p:pic>
        <p:nvPicPr>
          <p:cNvPr id="3074" name="Picture 2">
            <a:extLst>
              <a:ext uri="{FF2B5EF4-FFF2-40B4-BE49-F238E27FC236}">
                <a16:creationId xmlns:a16="http://schemas.microsoft.com/office/drawing/2014/main" id="{F8714F70-46C3-AB88-2267-779AB0A16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91" y="3530732"/>
            <a:ext cx="4644211" cy="32271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1435295-F19B-36AE-F49A-4046C622432F}"/>
              </a:ext>
            </a:extLst>
          </p:cNvPr>
          <p:cNvPicPr>
            <a:picLocks noChangeAspect="1"/>
          </p:cNvPicPr>
          <p:nvPr/>
        </p:nvPicPr>
        <p:blipFill>
          <a:blip r:embed="rId5"/>
          <a:stretch>
            <a:fillRect/>
          </a:stretch>
        </p:blipFill>
        <p:spPr>
          <a:xfrm>
            <a:off x="376092" y="1580605"/>
            <a:ext cx="4644211" cy="1850159"/>
          </a:xfrm>
          <a:prstGeom prst="rect">
            <a:avLst/>
          </a:prstGeom>
        </p:spPr>
      </p:pic>
      <p:sp>
        <p:nvSpPr>
          <p:cNvPr id="30" name="TextBox 29">
            <a:extLst>
              <a:ext uri="{FF2B5EF4-FFF2-40B4-BE49-F238E27FC236}">
                <a16:creationId xmlns:a16="http://schemas.microsoft.com/office/drawing/2014/main" id="{EE1EFD4E-DEBC-0A2B-1F37-C22F707AB090}"/>
              </a:ext>
            </a:extLst>
          </p:cNvPr>
          <p:cNvSpPr txBox="1"/>
          <p:nvPr/>
        </p:nvSpPr>
        <p:spPr>
          <a:xfrm>
            <a:off x="5482411" y="1524000"/>
            <a:ext cx="587138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Using laser lock box on </a:t>
            </a:r>
            <a:r>
              <a:rPr lang="en-US" dirty="0" err="1"/>
              <a:t>moku</a:t>
            </a:r>
            <a:r>
              <a:rPr lang="en-US" dirty="0"/>
              <a:t> to perform PDH locking.</a:t>
            </a:r>
          </a:p>
          <a:p>
            <a:pPr marL="285750" indent="-285750">
              <a:buFont typeface="Arial" panose="020B0604020202020204" pitchFamily="34" charset="0"/>
              <a:buChar char="•"/>
            </a:pPr>
            <a:r>
              <a:rPr lang="en-US" dirty="0"/>
              <a:t>Moku pro has multi-instrument mode to simultaneously lock, take transfer functions, record spectra, etc.</a:t>
            </a:r>
          </a:p>
          <a:p>
            <a:pPr marL="285750" indent="-285750">
              <a:buFont typeface="Arial" panose="020B0604020202020204" pitchFamily="34" charset="0"/>
              <a:buChar char="•"/>
            </a:pPr>
            <a:r>
              <a:rPr lang="en-US" dirty="0"/>
              <a:t>Robustness of the lock when using the cavity piezo mirror is unsatisfactory. We can achieve quality lock using frequency of the laser, but this is not a long-term solution.</a:t>
            </a:r>
          </a:p>
        </p:txBody>
      </p:sp>
      <p:sp>
        <p:nvSpPr>
          <p:cNvPr id="2" name="Slide Number Placeholder 1">
            <a:extLst>
              <a:ext uri="{FF2B5EF4-FFF2-40B4-BE49-F238E27FC236}">
                <a16:creationId xmlns:a16="http://schemas.microsoft.com/office/drawing/2014/main" id="{B46033B3-A0AE-5D45-46F6-913ED23B83BC}"/>
              </a:ext>
            </a:extLst>
          </p:cNvPr>
          <p:cNvSpPr>
            <a:spLocks noGrp="1"/>
          </p:cNvSpPr>
          <p:nvPr>
            <p:ph type="sldNum" sz="quarter" idx="12"/>
          </p:nvPr>
        </p:nvSpPr>
        <p:spPr/>
        <p:txBody>
          <a:bodyPr/>
          <a:lstStyle/>
          <a:p>
            <a:fld id="{1F6391C4-CC4B-4226-8178-FE157D05406F}" type="slidenum">
              <a:rPr lang="en-US" smtClean="0"/>
              <a:t>15</a:t>
            </a:fld>
            <a:endParaRPr lang="en-US"/>
          </a:p>
        </p:txBody>
      </p:sp>
    </p:spTree>
    <p:extLst>
      <p:ext uri="{BB962C8B-B14F-4D97-AF65-F5344CB8AC3E}">
        <p14:creationId xmlns:p14="http://schemas.microsoft.com/office/powerpoint/2010/main" val="74560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pic>
        <p:nvPicPr>
          <p:cNvPr id="7" name="Picture 6" descr="A graph of a driving performance&#10;&#10;Description automatically generated with medium confidence">
            <a:extLst>
              <a:ext uri="{FF2B5EF4-FFF2-40B4-BE49-F238E27FC236}">
                <a16:creationId xmlns:a16="http://schemas.microsoft.com/office/drawing/2014/main" id="{03D6AC1B-DCD3-48F7-7ABC-47AC29F9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346" y="2829559"/>
            <a:ext cx="3800427" cy="2888579"/>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5A671610-BF71-E327-C764-A4CA61D93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509" y="2829558"/>
            <a:ext cx="3800427" cy="2888579"/>
          </a:xfrm>
          <a:prstGeom prst="rect">
            <a:avLst/>
          </a:prstGeom>
        </p:spPr>
      </p:pic>
      <p:sp>
        <p:nvSpPr>
          <p:cNvPr id="2" name="Title 1">
            <a:extLst>
              <a:ext uri="{FF2B5EF4-FFF2-40B4-BE49-F238E27FC236}">
                <a16:creationId xmlns:a16="http://schemas.microsoft.com/office/drawing/2014/main" id="{AA1B480B-A9B0-ECA4-6F82-2628DA57D6AF}"/>
              </a:ext>
            </a:extLst>
          </p:cNvPr>
          <p:cNvSpPr>
            <a:spLocks noGrp="1"/>
          </p:cNvSpPr>
          <p:nvPr>
            <p:ph type="title"/>
          </p:nvPr>
        </p:nvSpPr>
        <p:spPr>
          <a:xfrm>
            <a:off x="838200" y="365125"/>
            <a:ext cx="10515600" cy="1325563"/>
          </a:xfrm>
        </p:spPr>
        <p:txBody>
          <a:bodyPr/>
          <a:lstStyle/>
          <a:p>
            <a:r>
              <a:rPr lang="en-US" dirty="0"/>
              <a:t>First Output Filter Cavity Challenges</a:t>
            </a:r>
          </a:p>
        </p:txBody>
      </p:sp>
      <p:sp>
        <p:nvSpPr>
          <p:cNvPr id="3" name="TextBox 2">
            <a:extLst>
              <a:ext uri="{FF2B5EF4-FFF2-40B4-BE49-F238E27FC236}">
                <a16:creationId xmlns:a16="http://schemas.microsoft.com/office/drawing/2014/main" id="{A47EEAB6-EE77-33DB-8136-877712B2DA4B}"/>
              </a:ext>
            </a:extLst>
          </p:cNvPr>
          <p:cNvSpPr txBox="1"/>
          <p:nvPr/>
        </p:nvSpPr>
        <p:spPr>
          <a:xfrm>
            <a:off x="521927" y="1706125"/>
            <a:ext cx="5871351" cy="369332"/>
          </a:xfrm>
          <a:prstGeom prst="rect">
            <a:avLst/>
          </a:prstGeom>
          <a:noFill/>
        </p:spPr>
        <p:txBody>
          <a:bodyPr wrap="square" rtlCol="0">
            <a:spAutoFit/>
          </a:bodyPr>
          <a:lstStyle/>
          <a:p>
            <a:pPr marL="285750" indent="-285750">
              <a:buFont typeface="Arial" panose="020B0604020202020204" pitchFamily="34" charset="0"/>
              <a:buChar char="•"/>
            </a:pPr>
            <a:r>
              <a:rPr lang="en-US" dirty="0" err="1"/>
              <a:t>Flexture</a:t>
            </a:r>
            <a:r>
              <a:rPr lang="en-US" dirty="0"/>
              <a:t> mounts introducing low frequency resonances. </a:t>
            </a:r>
          </a:p>
        </p:txBody>
      </p:sp>
      <p:sp>
        <p:nvSpPr>
          <p:cNvPr id="4" name="Slide Number Placeholder 3">
            <a:extLst>
              <a:ext uri="{FF2B5EF4-FFF2-40B4-BE49-F238E27FC236}">
                <a16:creationId xmlns:a16="http://schemas.microsoft.com/office/drawing/2014/main" id="{8A5671ED-28E2-1D31-2C36-8458074F3A4E}"/>
              </a:ext>
            </a:extLst>
          </p:cNvPr>
          <p:cNvSpPr>
            <a:spLocks noGrp="1"/>
          </p:cNvSpPr>
          <p:nvPr>
            <p:ph type="sldNum" sz="quarter" idx="12"/>
          </p:nvPr>
        </p:nvSpPr>
        <p:spPr/>
        <p:txBody>
          <a:bodyPr/>
          <a:lstStyle/>
          <a:p>
            <a:fld id="{1F6391C4-CC4B-4226-8178-FE157D05406F}" type="slidenum">
              <a:rPr lang="en-US" smtClean="0"/>
              <a:t>16</a:t>
            </a:fld>
            <a:endParaRPr lang="en-US"/>
          </a:p>
        </p:txBody>
      </p:sp>
    </p:spTree>
    <p:extLst>
      <p:ext uri="{BB962C8B-B14F-4D97-AF65-F5344CB8AC3E}">
        <p14:creationId xmlns:p14="http://schemas.microsoft.com/office/powerpoint/2010/main" val="33502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4DCCBAE-0490-A9A2-5B67-869BA52D671F}"/>
              </a:ext>
            </a:extLst>
          </p:cNvPr>
          <p:cNvSpPr>
            <a:spLocks noGrp="1"/>
          </p:cNvSpPr>
          <p:nvPr>
            <p:ph type="title"/>
          </p:nvPr>
        </p:nvSpPr>
        <p:spPr>
          <a:xfrm>
            <a:off x="838200" y="365125"/>
            <a:ext cx="10515600" cy="1325563"/>
          </a:xfrm>
        </p:spPr>
        <p:txBody>
          <a:bodyPr/>
          <a:lstStyle/>
          <a:p>
            <a:r>
              <a:rPr lang="en-US" dirty="0"/>
              <a:t>First Output Filter Cavity Challenges</a:t>
            </a:r>
          </a:p>
        </p:txBody>
      </p:sp>
      <p:pic>
        <p:nvPicPr>
          <p:cNvPr id="1026" name="Picture 2">
            <a:extLst>
              <a:ext uri="{FF2B5EF4-FFF2-40B4-BE49-F238E27FC236}">
                <a16:creationId xmlns:a16="http://schemas.microsoft.com/office/drawing/2014/main" id="{5E2B519E-EFDE-4779-6F2D-DFEC825F0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46" y="2368731"/>
            <a:ext cx="5532074" cy="3844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0A299B-C722-B96E-8417-D0092B037908}"/>
              </a:ext>
            </a:extLst>
          </p:cNvPr>
          <p:cNvSpPr txBox="1"/>
          <p:nvPr/>
        </p:nvSpPr>
        <p:spPr>
          <a:xfrm>
            <a:off x="228645" y="6212797"/>
            <a:ext cx="3058905" cy="369332"/>
          </a:xfrm>
          <a:prstGeom prst="rect">
            <a:avLst/>
          </a:prstGeom>
          <a:noFill/>
        </p:spPr>
        <p:txBody>
          <a:bodyPr wrap="square" rtlCol="0">
            <a:spAutoFit/>
          </a:bodyPr>
          <a:lstStyle/>
          <a:p>
            <a:r>
              <a:rPr lang="en-US" i="0" dirty="0">
                <a:solidFill>
                  <a:srgbClr val="000000"/>
                </a:solidFill>
                <a:effectLst/>
                <a:latin typeface="Geneva"/>
              </a:rPr>
              <a:t>PA44M3KW Thorlabs Piezo</a:t>
            </a:r>
            <a:endParaRPr lang="en-US" dirty="0"/>
          </a:p>
        </p:txBody>
      </p:sp>
      <p:sp>
        <p:nvSpPr>
          <p:cNvPr id="4" name="TextBox 3">
            <a:extLst>
              <a:ext uri="{FF2B5EF4-FFF2-40B4-BE49-F238E27FC236}">
                <a16:creationId xmlns:a16="http://schemas.microsoft.com/office/drawing/2014/main" id="{67F37590-0C1B-0986-9AA7-5597D88F6FF9}"/>
              </a:ext>
            </a:extLst>
          </p:cNvPr>
          <p:cNvSpPr txBox="1"/>
          <p:nvPr/>
        </p:nvSpPr>
        <p:spPr>
          <a:xfrm>
            <a:off x="790705" y="1485593"/>
            <a:ext cx="5871351" cy="646331"/>
          </a:xfrm>
          <a:prstGeom prst="rect">
            <a:avLst/>
          </a:prstGeom>
          <a:noFill/>
        </p:spPr>
        <p:txBody>
          <a:bodyPr wrap="square" rtlCol="0">
            <a:spAutoFit/>
          </a:bodyPr>
          <a:lstStyle/>
          <a:p>
            <a:pPr marL="285750" indent="-285750">
              <a:buFont typeface="Arial" panose="020B0604020202020204" pitchFamily="34" charset="0"/>
              <a:buChar char="•"/>
            </a:pPr>
            <a:r>
              <a:rPr lang="en-US" dirty="0"/>
              <a:t>Poor phase delay in the HV Amplifier.</a:t>
            </a:r>
          </a:p>
          <a:p>
            <a:pPr marL="285750" indent="-285750">
              <a:buFont typeface="Arial" panose="020B0604020202020204" pitchFamily="34" charset="0"/>
              <a:buChar char="•"/>
            </a:pPr>
            <a:r>
              <a:rPr lang="en-US" dirty="0"/>
              <a:t>Poor control when locking with piezo mirror.</a:t>
            </a:r>
          </a:p>
        </p:txBody>
      </p:sp>
      <p:pic>
        <p:nvPicPr>
          <p:cNvPr id="5" name="Picture 2">
            <a:extLst>
              <a:ext uri="{FF2B5EF4-FFF2-40B4-BE49-F238E27FC236}">
                <a16:creationId xmlns:a16="http://schemas.microsoft.com/office/drawing/2014/main" id="{B09DD00A-8463-000D-B751-0EFF679E4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2385970"/>
            <a:ext cx="5532073" cy="3844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175C6E-5A0B-B4C3-5782-1BC34F9BA1AD}"/>
              </a:ext>
            </a:extLst>
          </p:cNvPr>
          <p:cNvSpPr txBox="1"/>
          <p:nvPr/>
        </p:nvSpPr>
        <p:spPr>
          <a:xfrm>
            <a:off x="5956345" y="6237797"/>
            <a:ext cx="3058905" cy="369332"/>
          </a:xfrm>
          <a:prstGeom prst="rect">
            <a:avLst/>
          </a:prstGeom>
          <a:noFill/>
        </p:spPr>
        <p:txBody>
          <a:bodyPr wrap="square" rtlCol="0">
            <a:spAutoFit/>
          </a:bodyPr>
          <a:lstStyle/>
          <a:p>
            <a:r>
              <a:rPr lang="en-US" i="0" dirty="0">
                <a:solidFill>
                  <a:srgbClr val="000000"/>
                </a:solidFill>
                <a:effectLst/>
                <a:latin typeface="Geneva"/>
              </a:rPr>
              <a:t>With and without HV amp.</a:t>
            </a:r>
            <a:endParaRPr lang="en-US" dirty="0"/>
          </a:p>
        </p:txBody>
      </p:sp>
      <p:sp>
        <p:nvSpPr>
          <p:cNvPr id="7" name="Slide Number Placeholder 6">
            <a:extLst>
              <a:ext uri="{FF2B5EF4-FFF2-40B4-BE49-F238E27FC236}">
                <a16:creationId xmlns:a16="http://schemas.microsoft.com/office/drawing/2014/main" id="{38A12521-D8C5-F7B5-0F3D-CC7E34AB03F9}"/>
              </a:ext>
            </a:extLst>
          </p:cNvPr>
          <p:cNvSpPr>
            <a:spLocks noGrp="1"/>
          </p:cNvSpPr>
          <p:nvPr>
            <p:ph type="sldNum" sz="quarter" idx="12"/>
          </p:nvPr>
        </p:nvSpPr>
        <p:spPr/>
        <p:txBody>
          <a:bodyPr/>
          <a:lstStyle/>
          <a:p>
            <a:fld id="{1F6391C4-CC4B-4226-8178-FE157D05406F}" type="slidenum">
              <a:rPr lang="en-US" smtClean="0"/>
              <a:t>17</a:t>
            </a:fld>
            <a:endParaRPr lang="en-US"/>
          </a:p>
        </p:txBody>
      </p:sp>
    </p:spTree>
    <p:extLst>
      <p:ext uri="{BB962C8B-B14F-4D97-AF65-F5344CB8AC3E}">
        <p14:creationId xmlns:p14="http://schemas.microsoft.com/office/powerpoint/2010/main" val="52959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480B-A9B0-ECA4-6F82-2628DA57D6AF}"/>
              </a:ext>
            </a:extLst>
          </p:cNvPr>
          <p:cNvSpPr>
            <a:spLocks noGrp="1"/>
          </p:cNvSpPr>
          <p:nvPr>
            <p:ph type="title"/>
          </p:nvPr>
        </p:nvSpPr>
        <p:spPr>
          <a:xfrm>
            <a:off x="838200" y="365125"/>
            <a:ext cx="10515600" cy="1325563"/>
          </a:xfrm>
        </p:spPr>
        <p:txBody>
          <a:bodyPr/>
          <a:lstStyle/>
          <a:p>
            <a:r>
              <a:rPr lang="en-US" dirty="0"/>
              <a:t>What’s next?</a:t>
            </a:r>
          </a:p>
        </p:txBody>
      </p:sp>
      <p:pic>
        <p:nvPicPr>
          <p:cNvPr id="8" name="Picture 7" descr="A person standing next to a machine&#10;&#10;Description automatically generated">
            <a:extLst>
              <a:ext uri="{FF2B5EF4-FFF2-40B4-BE49-F238E27FC236}">
                <a16:creationId xmlns:a16="http://schemas.microsoft.com/office/drawing/2014/main" id="{C8CAB385-3FC7-2EA5-5597-29E5E2279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55387" y="1866269"/>
            <a:ext cx="5217156" cy="3912868"/>
          </a:xfrm>
          <a:prstGeom prst="rect">
            <a:avLst/>
          </a:prstGeom>
        </p:spPr>
      </p:pic>
      <p:sp>
        <p:nvSpPr>
          <p:cNvPr id="10" name="TextBox 9">
            <a:extLst>
              <a:ext uri="{FF2B5EF4-FFF2-40B4-BE49-F238E27FC236}">
                <a16:creationId xmlns:a16="http://schemas.microsoft.com/office/drawing/2014/main" id="{29250B55-4959-1B36-89CD-4E982EC6D711}"/>
              </a:ext>
            </a:extLst>
          </p:cNvPr>
          <p:cNvSpPr txBox="1"/>
          <p:nvPr/>
        </p:nvSpPr>
        <p:spPr>
          <a:xfrm>
            <a:off x="226423" y="1563189"/>
            <a:ext cx="690358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Finalize control over output filter cavity. Assemble additional 3 cavities.</a:t>
            </a:r>
          </a:p>
          <a:p>
            <a:pPr marL="285750" indent="-285750">
              <a:buFont typeface="Arial" panose="020B0604020202020204" pitchFamily="34" charset="0"/>
              <a:buChar char="•"/>
            </a:pPr>
            <a:r>
              <a:rPr lang="en-US" dirty="0"/>
              <a:t>Begun initial steps towards building the laser filter cavity (LFC).</a:t>
            </a:r>
          </a:p>
          <a:p>
            <a:pPr marL="285750" indent="-285750">
              <a:buFont typeface="Arial" panose="020B0604020202020204" pitchFamily="34" charset="0"/>
              <a:buChar char="•"/>
            </a:pPr>
            <a:r>
              <a:rPr lang="en-US" dirty="0"/>
              <a:t>AOMs for SHG sled should arrive soon, align and try locking filter cavities with frequency doubled light. This requires swapping out mirrors in existing filter cavities. </a:t>
            </a:r>
          </a:p>
          <a:p>
            <a:pPr marL="285750" indent="-285750">
              <a:buFont typeface="Arial" panose="020B0604020202020204" pitchFamily="34" charset="0"/>
              <a:buChar char="•"/>
            </a:pPr>
            <a:r>
              <a:rPr lang="en-US" dirty="0"/>
              <a:t>Put an SNSPD at the end.</a:t>
            </a:r>
          </a:p>
          <a:p>
            <a:pPr marL="285750" indent="-285750">
              <a:buFont typeface="Arial" panose="020B0604020202020204" pitchFamily="34" charset="0"/>
              <a:buChar char="•"/>
            </a:pPr>
            <a:r>
              <a:rPr lang="en-US" dirty="0"/>
              <a:t>Have the Technology Demonstrator, demonstrate.</a:t>
            </a:r>
          </a:p>
        </p:txBody>
      </p:sp>
      <p:sp>
        <p:nvSpPr>
          <p:cNvPr id="11" name="TextBox 10">
            <a:extLst>
              <a:ext uri="{FF2B5EF4-FFF2-40B4-BE49-F238E27FC236}">
                <a16:creationId xmlns:a16="http://schemas.microsoft.com/office/drawing/2014/main" id="{C2C1B7C1-081A-8137-BBB5-7069A6F5359B}"/>
              </a:ext>
            </a:extLst>
          </p:cNvPr>
          <p:cNvSpPr txBox="1"/>
          <p:nvPr/>
        </p:nvSpPr>
        <p:spPr>
          <a:xfrm>
            <a:off x="8765177" y="6431280"/>
            <a:ext cx="2728632" cy="246221"/>
          </a:xfrm>
          <a:prstGeom prst="rect">
            <a:avLst/>
          </a:prstGeom>
          <a:noFill/>
        </p:spPr>
        <p:txBody>
          <a:bodyPr wrap="none" rtlCol="0">
            <a:spAutoFit/>
          </a:bodyPr>
          <a:lstStyle/>
          <a:p>
            <a:r>
              <a:rPr lang="en-US" sz="1000" dirty="0"/>
              <a:t>End cube for LFC being hoisted onto optics table.</a:t>
            </a:r>
          </a:p>
        </p:txBody>
      </p:sp>
      <p:pic>
        <p:nvPicPr>
          <p:cNvPr id="3" name="Picture 2" descr="A diagram of a cross with red lines and white text&#10;&#10;Description automatically generated">
            <a:extLst>
              <a:ext uri="{FF2B5EF4-FFF2-40B4-BE49-F238E27FC236}">
                <a16:creationId xmlns:a16="http://schemas.microsoft.com/office/drawing/2014/main" id="{AC7D0064-0DC3-8EF0-D9CD-0593A1A41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16" y="3871513"/>
            <a:ext cx="7145504" cy="2559767"/>
          </a:xfrm>
          <a:prstGeom prst="rect">
            <a:avLst/>
          </a:prstGeom>
        </p:spPr>
      </p:pic>
      <p:sp>
        <p:nvSpPr>
          <p:cNvPr id="4" name="Slide Number Placeholder 3">
            <a:extLst>
              <a:ext uri="{FF2B5EF4-FFF2-40B4-BE49-F238E27FC236}">
                <a16:creationId xmlns:a16="http://schemas.microsoft.com/office/drawing/2014/main" id="{B0B3D925-F87A-B38E-BD0C-B3EBFEFD7738}"/>
              </a:ext>
            </a:extLst>
          </p:cNvPr>
          <p:cNvSpPr>
            <a:spLocks noGrp="1"/>
          </p:cNvSpPr>
          <p:nvPr>
            <p:ph type="sldNum" sz="quarter" idx="12"/>
          </p:nvPr>
        </p:nvSpPr>
        <p:spPr/>
        <p:txBody>
          <a:bodyPr/>
          <a:lstStyle/>
          <a:p>
            <a:fld id="{1F6391C4-CC4B-4226-8178-FE157D05406F}" type="slidenum">
              <a:rPr lang="en-US" smtClean="0"/>
              <a:t>18</a:t>
            </a:fld>
            <a:endParaRPr lang="en-US"/>
          </a:p>
        </p:txBody>
      </p:sp>
    </p:spTree>
    <p:extLst>
      <p:ext uri="{BB962C8B-B14F-4D97-AF65-F5344CB8AC3E}">
        <p14:creationId xmlns:p14="http://schemas.microsoft.com/office/powerpoint/2010/main" val="173865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B20479-F9DC-32F7-720F-285DA09A5EC3}"/>
              </a:ext>
            </a:extLst>
          </p:cNvPr>
          <p:cNvSpPr>
            <a:spLocks noGrp="1"/>
          </p:cNvSpPr>
          <p:nvPr>
            <p:ph type="title"/>
          </p:nvPr>
        </p:nvSpPr>
        <p:spPr/>
        <p:txBody>
          <a:bodyPr/>
          <a:lstStyle/>
          <a:p>
            <a:r>
              <a:rPr lang="en-US" dirty="0"/>
              <a:t>Start of extra slides</a:t>
            </a:r>
          </a:p>
        </p:txBody>
      </p:sp>
      <p:sp>
        <p:nvSpPr>
          <p:cNvPr id="2" name="Slide Number Placeholder 1">
            <a:extLst>
              <a:ext uri="{FF2B5EF4-FFF2-40B4-BE49-F238E27FC236}">
                <a16:creationId xmlns:a16="http://schemas.microsoft.com/office/drawing/2014/main" id="{9F84F223-4096-A435-5579-F2DC078AF38B}"/>
              </a:ext>
            </a:extLst>
          </p:cNvPr>
          <p:cNvSpPr>
            <a:spLocks noGrp="1"/>
          </p:cNvSpPr>
          <p:nvPr>
            <p:ph type="sldNum" sz="quarter" idx="12"/>
          </p:nvPr>
        </p:nvSpPr>
        <p:spPr/>
        <p:txBody>
          <a:bodyPr/>
          <a:lstStyle/>
          <a:p>
            <a:fld id="{1F6391C4-CC4B-4226-8178-FE157D05406F}" type="slidenum">
              <a:rPr lang="en-US" smtClean="0"/>
              <a:t>19</a:t>
            </a:fld>
            <a:endParaRPr lang="en-US"/>
          </a:p>
        </p:txBody>
      </p:sp>
    </p:spTree>
    <p:extLst>
      <p:ext uri="{BB962C8B-B14F-4D97-AF65-F5344CB8AC3E}">
        <p14:creationId xmlns:p14="http://schemas.microsoft.com/office/powerpoint/2010/main" val="63902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2F3D-0FF3-4B05-8D8B-8F70A657525F}"/>
              </a:ext>
            </a:extLst>
          </p:cNvPr>
          <p:cNvSpPr>
            <a:spLocks noGrp="1"/>
          </p:cNvSpPr>
          <p:nvPr>
            <p:ph type="title"/>
          </p:nvPr>
        </p:nvSpPr>
        <p:spPr/>
        <p:txBody>
          <a:bodyPr/>
          <a:lstStyle/>
          <a:p>
            <a:r>
              <a:rPr lang="en-US" dirty="0"/>
              <a:t>Planned Phases of </a:t>
            </a:r>
            <a:r>
              <a:rPr lang="en-US" dirty="0" err="1"/>
              <a:t>GQuEST</a:t>
            </a:r>
            <a:endParaRPr lang="en-US" dirty="0"/>
          </a:p>
        </p:txBody>
      </p:sp>
      <p:pic>
        <p:nvPicPr>
          <p:cNvPr id="5" name="Content Placeholder 4">
            <a:extLst>
              <a:ext uri="{FF2B5EF4-FFF2-40B4-BE49-F238E27FC236}">
                <a16:creationId xmlns:a16="http://schemas.microsoft.com/office/drawing/2014/main" id="{930C506F-FD4D-40F3-F8BA-0001A613FD5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541" y="1625071"/>
            <a:ext cx="4417921" cy="1576123"/>
          </a:xfrm>
        </p:spPr>
      </p:pic>
      <p:pic>
        <p:nvPicPr>
          <p:cNvPr id="8" name="Graphic 7">
            <a:extLst>
              <a:ext uri="{FF2B5EF4-FFF2-40B4-BE49-F238E27FC236}">
                <a16:creationId xmlns:a16="http://schemas.microsoft.com/office/drawing/2014/main" id="{03B5F280-2CFF-4F00-EFCB-5FD95E67D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0837" y="1625071"/>
            <a:ext cx="3209925" cy="2447925"/>
          </a:xfrm>
          <a:prstGeom prst="rect">
            <a:avLst/>
          </a:prstGeom>
        </p:spPr>
      </p:pic>
      <p:pic>
        <p:nvPicPr>
          <p:cNvPr id="10" name="Graphic 9">
            <a:extLst>
              <a:ext uri="{FF2B5EF4-FFF2-40B4-BE49-F238E27FC236}">
                <a16:creationId xmlns:a16="http://schemas.microsoft.com/office/drawing/2014/main" id="{7915B38B-7CF0-C0CF-A5A7-C7DEB43DB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1165" y="3543970"/>
            <a:ext cx="4005385" cy="2603500"/>
          </a:xfrm>
          <a:prstGeom prst="rect">
            <a:avLst/>
          </a:prstGeom>
        </p:spPr>
      </p:pic>
      <p:sp>
        <p:nvSpPr>
          <p:cNvPr id="11" name="Arrow: Right 10">
            <a:extLst>
              <a:ext uri="{FF2B5EF4-FFF2-40B4-BE49-F238E27FC236}">
                <a16:creationId xmlns:a16="http://schemas.microsoft.com/office/drawing/2014/main" id="{F4317CD2-A5C8-92D5-6AEC-04F8E0E4DBC5}"/>
              </a:ext>
            </a:extLst>
          </p:cNvPr>
          <p:cNvSpPr/>
          <p:nvPr/>
        </p:nvSpPr>
        <p:spPr>
          <a:xfrm rot="2628329">
            <a:off x="2807336" y="3979272"/>
            <a:ext cx="1450040" cy="4783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09C55EF-99FC-3B1A-864F-BB269CB9E686}"/>
              </a:ext>
            </a:extLst>
          </p:cNvPr>
          <p:cNvSpPr/>
          <p:nvPr/>
        </p:nvSpPr>
        <p:spPr>
          <a:xfrm rot="18808689">
            <a:off x="7643028" y="3880496"/>
            <a:ext cx="1450040" cy="4783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2203557-F82E-04F1-1CE0-23D01CA7B822}"/>
              </a:ext>
            </a:extLst>
          </p:cNvPr>
          <p:cNvSpPr txBox="1"/>
          <p:nvPr/>
        </p:nvSpPr>
        <p:spPr>
          <a:xfrm>
            <a:off x="1237985" y="3201194"/>
            <a:ext cx="1583266" cy="369332"/>
          </a:xfrm>
          <a:prstGeom prst="rect">
            <a:avLst/>
          </a:prstGeom>
          <a:noFill/>
        </p:spPr>
        <p:txBody>
          <a:bodyPr wrap="square" rtlCol="0">
            <a:spAutoFit/>
          </a:bodyPr>
          <a:lstStyle/>
          <a:p>
            <a:r>
              <a:rPr lang="en-US" dirty="0"/>
              <a:t>Demonstrator</a:t>
            </a:r>
          </a:p>
        </p:txBody>
      </p:sp>
      <p:sp>
        <p:nvSpPr>
          <p:cNvPr id="14" name="TextBox 13">
            <a:extLst>
              <a:ext uri="{FF2B5EF4-FFF2-40B4-BE49-F238E27FC236}">
                <a16:creationId xmlns:a16="http://schemas.microsoft.com/office/drawing/2014/main" id="{DB749946-5DAA-C7FC-E1BE-7E1C53917119}"/>
              </a:ext>
            </a:extLst>
          </p:cNvPr>
          <p:cNvSpPr txBox="1"/>
          <p:nvPr/>
        </p:nvSpPr>
        <p:spPr>
          <a:xfrm>
            <a:off x="5268119" y="6077773"/>
            <a:ext cx="1583266" cy="369332"/>
          </a:xfrm>
          <a:prstGeom prst="rect">
            <a:avLst/>
          </a:prstGeom>
          <a:noFill/>
        </p:spPr>
        <p:txBody>
          <a:bodyPr wrap="square" rtlCol="0">
            <a:spAutoFit/>
          </a:bodyPr>
          <a:lstStyle/>
          <a:p>
            <a:r>
              <a:rPr lang="en-US" dirty="0"/>
              <a:t>Longer IFO</a:t>
            </a:r>
          </a:p>
        </p:txBody>
      </p:sp>
      <p:sp>
        <p:nvSpPr>
          <p:cNvPr id="15" name="TextBox 14">
            <a:extLst>
              <a:ext uri="{FF2B5EF4-FFF2-40B4-BE49-F238E27FC236}">
                <a16:creationId xmlns:a16="http://schemas.microsoft.com/office/drawing/2014/main" id="{5467CCE9-2E82-F28B-EA11-8A07F8AD5F6E}"/>
              </a:ext>
            </a:extLst>
          </p:cNvPr>
          <p:cNvSpPr txBox="1"/>
          <p:nvPr/>
        </p:nvSpPr>
        <p:spPr>
          <a:xfrm>
            <a:off x="9095531" y="4033789"/>
            <a:ext cx="2440302" cy="369332"/>
          </a:xfrm>
          <a:prstGeom prst="rect">
            <a:avLst/>
          </a:prstGeom>
          <a:noFill/>
        </p:spPr>
        <p:txBody>
          <a:bodyPr wrap="square" rtlCol="0">
            <a:spAutoFit/>
          </a:bodyPr>
          <a:lstStyle/>
          <a:p>
            <a:r>
              <a:rPr lang="en-US" dirty="0"/>
              <a:t>Dual longer, nested IFO</a:t>
            </a:r>
          </a:p>
        </p:txBody>
      </p:sp>
      <p:sp>
        <p:nvSpPr>
          <p:cNvPr id="3" name="Slide Number Placeholder 2">
            <a:extLst>
              <a:ext uri="{FF2B5EF4-FFF2-40B4-BE49-F238E27FC236}">
                <a16:creationId xmlns:a16="http://schemas.microsoft.com/office/drawing/2014/main" id="{E856877A-37EA-9844-DCBD-64CBB3A10157}"/>
              </a:ext>
            </a:extLst>
          </p:cNvPr>
          <p:cNvSpPr>
            <a:spLocks noGrp="1"/>
          </p:cNvSpPr>
          <p:nvPr>
            <p:ph type="sldNum" sz="quarter" idx="12"/>
          </p:nvPr>
        </p:nvSpPr>
        <p:spPr/>
        <p:txBody>
          <a:bodyPr/>
          <a:lstStyle/>
          <a:p>
            <a:fld id="{1F6391C4-CC4B-4226-8178-FE157D05406F}" type="slidenum">
              <a:rPr lang="en-US" smtClean="0"/>
              <a:t>2</a:t>
            </a:fld>
            <a:endParaRPr lang="en-US"/>
          </a:p>
        </p:txBody>
      </p:sp>
    </p:spTree>
    <p:extLst>
      <p:ext uri="{BB962C8B-B14F-4D97-AF65-F5344CB8AC3E}">
        <p14:creationId xmlns:p14="http://schemas.microsoft.com/office/powerpoint/2010/main" val="327226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B20479-F9DC-32F7-720F-285DA09A5EC3}"/>
              </a:ext>
            </a:extLst>
          </p:cNvPr>
          <p:cNvSpPr>
            <a:spLocks noGrp="1"/>
          </p:cNvSpPr>
          <p:nvPr>
            <p:ph type="title"/>
          </p:nvPr>
        </p:nvSpPr>
        <p:spPr/>
        <p:txBody>
          <a:bodyPr/>
          <a:lstStyle/>
          <a:p>
            <a:r>
              <a:rPr lang="en-US" dirty="0"/>
              <a:t>Start of extra slides</a:t>
            </a:r>
          </a:p>
        </p:txBody>
      </p:sp>
      <p:pic>
        <p:nvPicPr>
          <p:cNvPr id="2050" name="Picture 2">
            <a:extLst>
              <a:ext uri="{FF2B5EF4-FFF2-40B4-BE49-F238E27FC236}">
                <a16:creationId xmlns:a16="http://schemas.microsoft.com/office/drawing/2014/main" id="{8C047993-3392-1951-7AAC-4B620E296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030" y="1765300"/>
            <a:ext cx="6531488" cy="45385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CF50F01-8B60-7D78-1FA2-74F860A9D0B2}"/>
              </a:ext>
            </a:extLst>
          </p:cNvPr>
          <p:cNvSpPr>
            <a:spLocks noGrp="1"/>
          </p:cNvSpPr>
          <p:nvPr>
            <p:ph type="sldNum" sz="quarter" idx="12"/>
          </p:nvPr>
        </p:nvSpPr>
        <p:spPr/>
        <p:txBody>
          <a:bodyPr/>
          <a:lstStyle/>
          <a:p>
            <a:fld id="{1F6391C4-CC4B-4226-8178-FE157D05406F}" type="slidenum">
              <a:rPr lang="en-US" smtClean="0"/>
              <a:t>20</a:t>
            </a:fld>
            <a:endParaRPr lang="en-US"/>
          </a:p>
        </p:txBody>
      </p:sp>
    </p:spTree>
    <p:extLst>
      <p:ext uri="{BB962C8B-B14F-4D97-AF65-F5344CB8AC3E}">
        <p14:creationId xmlns:p14="http://schemas.microsoft.com/office/powerpoint/2010/main" val="362192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B20479-F9DC-32F7-720F-285DA09A5EC3}"/>
              </a:ext>
            </a:extLst>
          </p:cNvPr>
          <p:cNvSpPr>
            <a:spLocks noGrp="1"/>
          </p:cNvSpPr>
          <p:nvPr>
            <p:ph type="title"/>
          </p:nvPr>
        </p:nvSpPr>
        <p:spPr/>
        <p:txBody>
          <a:bodyPr/>
          <a:lstStyle/>
          <a:p>
            <a:r>
              <a:rPr lang="en-US" dirty="0"/>
              <a:t>Extra slides</a:t>
            </a:r>
          </a:p>
        </p:txBody>
      </p:sp>
      <p:pic>
        <p:nvPicPr>
          <p:cNvPr id="6" name="Picture 5">
            <a:extLst>
              <a:ext uri="{FF2B5EF4-FFF2-40B4-BE49-F238E27FC236}">
                <a16:creationId xmlns:a16="http://schemas.microsoft.com/office/drawing/2014/main" id="{5FCFF421-59E9-C034-E581-57FF32B1323D}"/>
              </a:ext>
            </a:extLst>
          </p:cNvPr>
          <p:cNvPicPr>
            <a:picLocks noChangeAspect="1"/>
          </p:cNvPicPr>
          <p:nvPr/>
        </p:nvPicPr>
        <p:blipFill>
          <a:blip r:embed="rId3"/>
          <a:stretch>
            <a:fillRect/>
          </a:stretch>
        </p:blipFill>
        <p:spPr>
          <a:xfrm>
            <a:off x="76200" y="1605184"/>
            <a:ext cx="12192000" cy="5213965"/>
          </a:xfrm>
          <a:prstGeom prst="rect">
            <a:avLst/>
          </a:prstGeom>
        </p:spPr>
      </p:pic>
      <p:sp>
        <p:nvSpPr>
          <p:cNvPr id="2" name="Slide Number Placeholder 1">
            <a:extLst>
              <a:ext uri="{FF2B5EF4-FFF2-40B4-BE49-F238E27FC236}">
                <a16:creationId xmlns:a16="http://schemas.microsoft.com/office/drawing/2014/main" id="{85EA0CD4-C81F-1A82-E0FF-7036F2E1800B}"/>
              </a:ext>
            </a:extLst>
          </p:cNvPr>
          <p:cNvSpPr>
            <a:spLocks noGrp="1"/>
          </p:cNvSpPr>
          <p:nvPr>
            <p:ph type="sldNum" sz="quarter" idx="12"/>
          </p:nvPr>
        </p:nvSpPr>
        <p:spPr/>
        <p:txBody>
          <a:bodyPr/>
          <a:lstStyle/>
          <a:p>
            <a:fld id="{1F6391C4-CC4B-4226-8178-FE157D05406F}" type="slidenum">
              <a:rPr lang="en-US" smtClean="0"/>
              <a:t>21</a:t>
            </a:fld>
            <a:endParaRPr lang="en-US"/>
          </a:p>
        </p:txBody>
      </p:sp>
    </p:spTree>
    <p:extLst>
      <p:ext uri="{BB962C8B-B14F-4D97-AF65-F5344CB8AC3E}">
        <p14:creationId xmlns:p14="http://schemas.microsoft.com/office/powerpoint/2010/main" val="817176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9E6E-463F-5631-71B9-73B99502E95C}"/>
              </a:ext>
            </a:extLst>
          </p:cNvPr>
          <p:cNvPicPr>
            <a:picLocks noChangeAspect="1"/>
          </p:cNvPicPr>
          <p:nvPr/>
        </p:nvPicPr>
        <p:blipFill>
          <a:blip r:embed="rId3"/>
          <a:stretch>
            <a:fillRect/>
          </a:stretch>
        </p:blipFill>
        <p:spPr>
          <a:xfrm>
            <a:off x="1457495" y="1238895"/>
            <a:ext cx="8311838" cy="5098569"/>
          </a:xfrm>
          <a:prstGeom prst="rect">
            <a:avLst/>
          </a:prstGeom>
        </p:spPr>
      </p:pic>
      <p:sp>
        <p:nvSpPr>
          <p:cNvPr id="2" name="Slide Number Placeholder 1">
            <a:extLst>
              <a:ext uri="{FF2B5EF4-FFF2-40B4-BE49-F238E27FC236}">
                <a16:creationId xmlns:a16="http://schemas.microsoft.com/office/drawing/2014/main" id="{118F8D9E-C092-8269-BAC9-E74D5020179F}"/>
              </a:ext>
            </a:extLst>
          </p:cNvPr>
          <p:cNvSpPr>
            <a:spLocks noGrp="1"/>
          </p:cNvSpPr>
          <p:nvPr>
            <p:ph type="sldNum" sz="quarter" idx="12"/>
          </p:nvPr>
        </p:nvSpPr>
        <p:spPr/>
        <p:txBody>
          <a:bodyPr/>
          <a:lstStyle/>
          <a:p>
            <a:fld id="{1F6391C4-CC4B-4226-8178-FE157D05406F}" type="slidenum">
              <a:rPr lang="en-US" smtClean="0"/>
              <a:t>22</a:t>
            </a:fld>
            <a:endParaRPr lang="en-US"/>
          </a:p>
        </p:txBody>
      </p:sp>
    </p:spTree>
    <p:extLst>
      <p:ext uri="{BB962C8B-B14F-4D97-AF65-F5344CB8AC3E}">
        <p14:creationId xmlns:p14="http://schemas.microsoft.com/office/powerpoint/2010/main" val="3177600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21D2-AE41-F9EA-01EF-831EE4B9B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2C949-4EB4-543E-3F4D-6FB42059DAF1}"/>
              </a:ext>
            </a:extLst>
          </p:cNvPr>
          <p:cNvSpPr>
            <a:spLocks noGrp="1"/>
          </p:cNvSpPr>
          <p:nvPr>
            <p:ph type="title"/>
          </p:nvPr>
        </p:nvSpPr>
        <p:spPr/>
        <p:txBody>
          <a:bodyPr/>
          <a:lstStyle/>
          <a:p>
            <a:r>
              <a:rPr lang="en-US" dirty="0"/>
              <a:t>Pound-</a:t>
            </a:r>
            <a:r>
              <a:rPr lang="en-US" dirty="0" err="1"/>
              <a:t>Drever</a:t>
            </a:r>
            <a:r>
              <a:rPr lang="en-US" dirty="0"/>
              <a:t>-Hall (PDH) Locking</a:t>
            </a:r>
          </a:p>
        </p:txBody>
      </p:sp>
      <p:sp>
        <p:nvSpPr>
          <p:cNvPr id="15" name="Date Placeholder 14">
            <a:extLst>
              <a:ext uri="{FF2B5EF4-FFF2-40B4-BE49-F238E27FC236}">
                <a16:creationId xmlns:a16="http://schemas.microsoft.com/office/drawing/2014/main" id="{51269086-D51E-9233-0CF2-88B92843E0F5}"/>
              </a:ext>
            </a:extLst>
          </p:cNvPr>
          <p:cNvSpPr>
            <a:spLocks noGrp="1"/>
          </p:cNvSpPr>
          <p:nvPr>
            <p:ph type="dt" sz="half" idx="10"/>
          </p:nvPr>
        </p:nvSpPr>
        <p:spPr/>
        <p:txBody>
          <a:bodyPr/>
          <a:lstStyle/>
          <a:p>
            <a:r>
              <a:rPr lang="en-US"/>
              <a:t>Feb. 15, 2024</a:t>
            </a:r>
          </a:p>
        </p:txBody>
      </p:sp>
      <p:sp>
        <p:nvSpPr>
          <p:cNvPr id="16" name="Footer Placeholder 15">
            <a:extLst>
              <a:ext uri="{FF2B5EF4-FFF2-40B4-BE49-F238E27FC236}">
                <a16:creationId xmlns:a16="http://schemas.microsoft.com/office/drawing/2014/main" id="{C64780E7-A652-E2E4-F0B4-C79F036D705A}"/>
              </a:ext>
            </a:extLst>
          </p:cNvPr>
          <p:cNvSpPr>
            <a:spLocks noGrp="1"/>
          </p:cNvSpPr>
          <p:nvPr>
            <p:ph type="ftr" sz="quarter" idx="11"/>
          </p:nvPr>
        </p:nvSpPr>
        <p:spPr/>
        <p:txBody>
          <a:bodyPr/>
          <a:lstStyle/>
          <a:p>
            <a:r>
              <a:rPr lang="en-US"/>
              <a:t>MacMillan Candidacy</a:t>
            </a:r>
          </a:p>
        </p:txBody>
      </p:sp>
      <p:sp>
        <p:nvSpPr>
          <p:cNvPr id="17" name="Slide Number Placeholder 16">
            <a:extLst>
              <a:ext uri="{FF2B5EF4-FFF2-40B4-BE49-F238E27FC236}">
                <a16:creationId xmlns:a16="http://schemas.microsoft.com/office/drawing/2014/main" id="{B21E02D5-9768-DEC4-E7E9-A6E747E3517E}"/>
              </a:ext>
            </a:extLst>
          </p:cNvPr>
          <p:cNvSpPr>
            <a:spLocks noGrp="1"/>
          </p:cNvSpPr>
          <p:nvPr>
            <p:ph type="sldNum" sz="quarter" idx="12"/>
          </p:nvPr>
        </p:nvSpPr>
        <p:spPr/>
        <p:txBody>
          <a:bodyPr/>
          <a:lstStyle/>
          <a:p>
            <a:fld id="{FEE2275F-5E03-5640-87E1-CB539DEBCAC6}" type="slidenum">
              <a:rPr lang="en-US" smtClean="0"/>
              <a:t>23</a:t>
            </a:fld>
            <a:endParaRPr lang="en-US"/>
          </a:p>
        </p:txBody>
      </p:sp>
      <p:pic>
        <p:nvPicPr>
          <p:cNvPr id="7170" name="Picture 2" descr="undefined">
            <a:extLst>
              <a:ext uri="{FF2B5EF4-FFF2-40B4-BE49-F238E27FC236}">
                <a16:creationId xmlns:a16="http://schemas.microsoft.com/office/drawing/2014/main" id="{D6F26E65-84E2-B596-D78A-DE3FB1D60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136" y="1778075"/>
            <a:ext cx="3827114" cy="413225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textstyle {\begin{aligned}P_{\text{r}}=&amp;\ P_{0}\left|R(\omega )\right|^{2}+P_{0}{\frac {\beta ^{2}}{4}}{\Big \{}\left|R(\omega +\omega _{\mathrm {m} })\right|^{2}+\left|R(\omega -\omega _{\mathrm {m} })\right|^{2}{\Big \}}\\&amp;+P_{0}\beta {\Big \{}{\textrm {Re}}[\chi (\omega )]\cos {\omega _{\mathrm {m} }t}+{\textrm {Im}}[\chi (\omega )]\sin {\omega _{\mathrm {m} }t}{\Big \}}+({\text{terms in }}2\omega _{\mathrm {m} }).\end{aligned}}}">
            <a:extLst>
              <a:ext uri="{FF2B5EF4-FFF2-40B4-BE49-F238E27FC236}">
                <a16:creationId xmlns:a16="http://schemas.microsoft.com/office/drawing/2014/main" id="{889B53FD-2F7F-E8FF-8948-F49FD11BB727}"/>
              </a:ext>
            </a:extLst>
          </p:cNvPr>
          <p:cNvSpPr>
            <a:spLocks noChangeAspect="1" noChangeArrowheads="1"/>
          </p:cNvSpPr>
          <p:nvPr/>
        </p:nvSpPr>
        <p:spPr bwMode="auto">
          <a:xfrm>
            <a:off x="5943600" y="-721864"/>
            <a:ext cx="4303264" cy="43032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Graphic 7">
            <a:extLst>
              <a:ext uri="{FF2B5EF4-FFF2-40B4-BE49-F238E27FC236}">
                <a16:creationId xmlns:a16="http://schemas.microsoft.com/office/drawing/2014/main" id="{4C70824F-28BA-E025-86CE-F62C1477D688}"/>
              </a:ext>
            </a:extLst>
          </p:cNvPr>
          <p:cNvPicPr>
            <a:picLocks noChangeAspect="1"/>
          </p:cNvPicPr>
          <p:nvPr/>
        </p:nvPicPr>
        <p:blipFill>
          <a:blip r:embed="rId4">
            <a:lum bright="100000" contrast="100000"/>
            <a:extLst>
              <a:ext uri="{96DAC541-7B7A-43D3-8B79-37D633B846F1}">
                <asvg:svgBlip xmlns:asvg="http://schemas.microsoft.com/office/drawing/2016/SVG/main" r:embed="rId5"/>
              </a:ext>
            </a:extLst>
          </a:blip>
          <a:stretch>
            <a:fillRect/>
          </a:stretch>
        </p:blipFill>
        <p:spPr>
          <a:xfrm>
            <a:off x="4137429" y="3421591"/>
            <a:ext cx="4015971" cy="604970"/>
          </a:xfrm>
          <a:prstGeom prst="rect">
            <a:avLst/>
          </a:prstGeom>
        </p:spPr>
      </p:pic>
      <p:pic>
        <p:nvPicPr>
          <p:cNvPr id="10" name="Graphic 9">
            <a:extLst>
              <a:ext uri="{FF2B5EF4-FFF2-40B4-BE49-F238E27FC236}">
                <a16:creationId xmlns:a16="http://schemas.microsoft.com/office/drawing/2014/main" id="{C329C668-DFFB-23B5-C483-0297559CD47B}"/>
              </a:ext>
            </a:extLst>
          </p:cNvPr>
          <p:cNvPicPr>
            <a:picLocks noChangeAspect="1"/>
          </p:cNvPicPr>
          <p:nvPr/>
        </p:nvPicPr>
        <p:blipFill>
          <a:blip r:embed="rId6">
            <a:lum bright="100000" contrast="100000"/>
            <a:extLst>
              <a:ext uri="{96DAC541-7B7A-43D3-8B79-37D633B846F1}">
                <asvg:svgBlip xmlns:asvg="http://schemas.microsoft.com/office/drawing/2016/SVG/main" r:embed="rId7"/>
              </a:ext>
            </a:extLst>
          </a:blip>
          <a:stretch>
            <a:fillRect/>
          </a:stretch>
        </p:blipFill>
        <p:spPr>
          <a:xfrm>
            <a:off x="4092425" y="1778075"/>
            <a:ext cx="2639518" cy="455631"/>
          </a:xfrm>
          <a:prstGeom prst="rect">
            <a:avLst/>
          </a:prstGeom>
        </p:spPr>
      </p:pic>
      <p:pic>
        <p:nvPicPr>
          <p:cNvPr id="12" name="Graphic 11">
            <a:extLst>
              <a:ext uri="{FF2B5EF4-FFF2-40B4-BE49-F238E27FC236}">
                <a16:creationId xmlns:a16="http://schemas.microsoft.com/office/drawing/2014/main" id="{BB23DAAD-7AE9-644D-D54D-B1ED4DB7A095}"/>
              </a:ext>
            </a:extLst>
          </p:cNvPr>
          <p:cNvPicPr>
            <a:picLocks noChangeAspect="1"/>
          </p:cNvPicPr>
          <p:nvPr/>
        </p:nvPicPr>
        <p:blipFill>
          <a:blip r:embed="rId8">
            <a:lum bright="100000" contrast="100000"/>
            <a:extLst>
              <a:ext uri="{96DAC541-7B7A-43D3-8B79-37D633B846F1}">
                <asvg:svgBlip xmlns:asvg="http://schemas.microsoft.com/office/drawing/2016/SVG/main" r:embed="rId9"/>
              </a:ext>
            </a:extLst>
          </a:blip>
          <a:stretch>
            <a:fillRect/>
          </a:stretch>
        </p:blipFill>
        <p:spPr>
          <a:xfrm>
            <a:off x="982665" y="5362598"/>
            <a:ext cx="5393243" cy="363589"/>
          </a:xfrm>
          <a:prstGeom prst="rect">
            <a:avLst/>
          </a:prstGeom>
        </p:spPr>
      </p:pic>
      <p:pic>
        <p:nvPicPr>
          <p:cNvPr id="14" name="Graphic 13">
            <a:extLst>
              <a:ext uri="{FF2B5EF4-FFF2-40B4-BE49-F238E27FC236}">
                <a16:creationId xmlns:a16="http://schemas.microsoft.com/office/drawing/2014/main" id="{A4AEC66F-4DC6-329C-94A9-4DD5E5B1B4C8}"/>
              </a:ext>
            </a:extLst>
          </p:cNvPr>
          <p:cNvPicPr>
            <a:picLocks noChangeAspect="1"/>
          </p:cNvPicPr>
          <p:nvPr/>
        </p:nvPicPr>
        <p:blipFill>
          <a:blip r:embed="rId10">
            <a:lum bright="100000" contrast="100000"/>
            <a:extLst>
              <a:ext uri="{96DAC541-7B7A-43D3-8B79-37D633B846F1}">
                <asvg:svgBlip xmlns:asvg="http://schemas.microsoft.com/office/drawing/2016/SVG/main" r:embed="rId11"/>
              </a:ext>
            </a:extLst>
          </a:blip>
          <a:stretch>
            <a:fillRect/>
          </a:stretch>
        </p:blipFill>
        <p:spPr>
          <a:xfrm>
            <a:off x="982665" y="5799514"/>
            <a:ext cx="6004842" cy="353226"/>
          </a:xfrm>
          <a:prstGeom prst="rect">
            <a:avLst/>
          </a:prstGeom>
        </p:spPr>
      </p:pic>
      <p:pic>
        <p:nvPicPr>
          <p:cNvPr id="19" name="Graphic 18">
            <a:extLst>
              <a:ext uri="{FF2B5EF4-FFF2-40B4-BE49-F238E27FC236}">
                <a16:creationId xmlns:a16="http://schemas.microsoft.com/office/drawing/2014/main" id="{71A7CAE8-506D-C138-A0A9-04AB786E64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5413" y="2142143"/>
            <a:ext cx="7897987" cy="3147128"/>
          </a:xfrm>
          <a:prstGeom prst="rect">
            <a:avLst/>
          </a:prstGeom>
        </p:spPr>
      </p:pic>
      <p:grpSp>
        <p:nvGrpSpPr>
          <p:cNvPr id="26" name="Group 25">
            <a:extLst>
              <a:ext uri="{FF2B5EF4-FFF2-40B4-BE49-F238E27FC236}">
                <a16:creationId xmlns:a16="http://schemas.microsoft.com/office/drawing/2014/main" id="{C4AD7CF9-5FFF-55F0-D6D3-DEFFB2CE9F70}"/>
              </a:ext>
            </a:extLst>
          </p:cNvPr>
          <p:cNvGrpSpPr>
            <a:grpSpLocks noChangeAspect="1"/>
          </p:cNvGrpSpPr>
          <p:nvPr/>
        </p:nvGrpSpPr>
        <p:grpSpPr>
          <a:xfrm>
            <a:off x="281579" y="1692195"/>
            <a:ext cx="2494028" cy="404205"/>
            <a:chOff x="548929" y="1748215"/>
            <a:chExt cx="2122039" cy="343917"/>
          </a:xfrm>
        </p:grpSpPr>
        <p:pic>
          <p:nvPicPr>
            <p:cNvPr id="24" name="Graphic 23">
              <a:extLst>
                <a:ext uri="{FF2B5EF4-FFF2-40B4-BE49-F238E27FC236}">
                  <a16:creationId xmlns:a16="http://schemas.microsoft.com/office/drawing/2014/main" id="{66A89B0F-18A0-6C85-9405-8158CE4A4676}"/>
                </a:ext>
              </a:extLst>
            </p:cNvPr>
            <p:cNvPicPr>
              <a:picLocks noChangeAspect="1"/>
            </p:cNvPicPr>
            <p:nvPr/>
          </p:nvPicPr>
          <p:blipFill rotWithShape="1">
            <a:blip r:embed="rId14">
              <a:lum bright="100000"/>
              <a:extLst>
                <a:ext uri="{96DAC541-7B7A-43D3-8B79-37D633B846F1}">
                  <asvg:svgBlip xmlns:asvg="http://schemas.microsoft.com/office/drawing/2016/SVG/main" r:embed="rId15"/>
                </a:ext>
              </a:extLst>
            </a:blip>
            <a:srcRect t="52490" r="2855"/>
            <a:stretch/>
          </p:blipFill>
          <p:spPr>
            <a:xfrm>
              <a:off x="548929" y="1748215"/>
              <a:ext cx="2122039" cy="343917"/>
            </a:xfrm>
            <a:prstGeom prst="rect">
              <a:avLst/>
            </a:prstGeom>
          </p:spPr>
        </p:pic>
        <p:pic>
          <p:nvPicPr>
            <p:cNvPr id="25" name="Graphic 24">
              <a:extLst>
                <a:ext uri="{FF2B5EF4-FFF2-40B4-BE49-F238E27FC236}">
                  <a16:creationId xmlns:a16="http://schemas.microsoft.com/office/drawing/2014/main" id="{CE2EEA78-F82F-6670-D5C7-7F2C5D63EE39}"/>
                </a:ext>
              </a:extLst>
            </p:cNvPr>
            <p:cNvPicPr>
              <a:picLocks noChangeAspect="1"/>
            </p:cNvPicPr>
            <p:nvPr/>
          </p:nvPicPr>
          <p:blipFill rotWithShape="1">
            <a:blip r:embed="rId14">
              <a:lum bright="100000"/>
              <a:extLst>
                <a:ext uri="{96DAC541-7B7A-43D3-8B79-37D633B846F1}">
                  <asvg:svgBlip xmlns:asvg="http://schemas.microsoft.com/office/drawing/2016/SVG/main" r:embed="rId15"/>
                </a:ext>
              </a:extLst>
            </a:blip>
            <a:srcRect l="470" t="-1346" r="92765" b="73904"/>
            <a:stretch/>
          </p:blipFill>
          <p:spPr>
            <a:xfrm>
              <a:off x="579310" y="1800892"/>
              <a:ext cx="147766" cy="198648"/>
            </a:xfrm>
            <a:prstGeom prst="rect">
              <a:avLst/>
            </a:prstGeom>
          </p:spPr>
        </p:pic>
      </p:grpSp>
    </p:spTree>
    <p:extLst>
      <p:ext uri="{BB962C8B-B14F-4D97-AF65-F5344CB8AC3E}">
        <p14:creationId xmlns:p14="http://schemas.microsoft.com/office/powerpoint/2010/main" val="180716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480B-A9B0-ECA4-6F82-2628DA57D6AF}"/>
              </a:ext>
            </a:extLst>
          </p:cNvPr>
          <p:cNvSpPr>
            <a:spLocks noGrp="1"/>
          </p:cNvSpPr>
          <p:nvPr>
            <p:ph type="title"/>
          </p:nvPr>
        </p:nvSpPr>
        <p:spPr>
          <a:xfrm>
            <a:off x="838200" y="365125"/>
            <a:ext cx="10515600" cy="1325563"/>
          </a:xfrm>
        </p:spPr>
        <p:txBody>
          <a:bodyPr/>
          <a:lstStyle/>
          <a:p>
            <a:r>
              <a:rPr lang="en-US" dirty="0"/>
              <a:t>First Output Filter Cavity Problems</a:t>
            </a:r>
          </a:p>
        </p:txBody>
      </p:sp>
      <p:pic>
        <p:nvPicPr>
          <p:cNvPr id="5" name="Picture 4">
            <a:extLst>
              <a:ext uri="{FF2B5EF4-FFF2-40B4-BE49-F238E27FC236}">
                <a16:creationId xmlns:a16="http://schemas.microsoft.com/office/drawing/2014/main" id="{5B161FCC-8D85-A2F8-A717-DA098306B65C}"/>
              </a:ext>
            </a:extLst>
          </p:cNvPr>
          <p:cNvPicPr>
            <a:picLocks noChangeAspect="1"/>
          </p:cNvPicPr>
          <p:nvPr/>
        </p:nvPicPr>
        <p:blipFill>
          <a:blip r:embed="rId3"/>
          <a:stretch>
            <a:fillRect/>
          </a:stretch>
        </p:blipFill>
        <p:spPr>
          <a:xfrm>
            <a:off x="422366" y="1888292"/>
            <a:ext cx="5047722" cy="3807114"/>
          </a:xfrm>
          <a:prstGeom prst="rect">
            <a:avLst/>
          </a:prstGeom>
        </p:spPr>
      </p:pic>
      <p:pic>
        <p:nvPicPr>
          <p:cNvPr id="8" name="Picture 7">
            <a:extLst>
              <a:ext uri="{FF2B5EF4-FFF2-40B4-BE49-F238E27FC236}">
                <a16:creationId xmlns:a16="http://schemas.microsoft.com/office/drawing/2014/main" id="{B2B08258-BCAF-3970-442E-C876032496E5}"/>
              </a:ext>
            </a:extLst>
          </p:cNvPr>
          <p:cNvPicPr>
            <a:picLocks noChangeAspect="1"/>
          </p:cNvPicPr>
          <p:nvPr/>
        </p:nvPicPr>
        <p:blipFill>
          <a:blip r:embed="rId4"/>
          <a:stretch>
            <a:fillRect/>
          </a:stretch>
        </p:blipFill>
        <p:spPr>
          <a:xfrm>
            <a:off x="6395538" y="1888291"/>
            <a:ext cx="5047722" cy="3807115"/>
          </a:xfrm>
          <a:prstGeom prst="rect">
            <a:avLst/>
          </a:prstGeom>
        </p:spPr>
      </p:pic>
      <p:sp>
        <p:nvSpPr>
          <p:cNvPr id="3" name="Slide Number Placeholder 2">
            <a:extLst>
              <a:ext uri="{FF2B5EF4-FFF2-40B4-BE49-F238E27FC236}">
                <a16:creationId xmlns:a16="http://schemas.microsoft.com/office/drawing/2014/main" id="{84DFF547-A72C-F050-1B6A-EE3B70711417}"/>
              </a:ext>
            </a:extLst>
          </p:cNvPr>
          <p:cNvSpPr>
            <a:spLocks noGrp="1"/>
          </p:cNvSpPr>
          <p:nvPr>
            <p:ph type="sldNum" sz="quarter" idx="12"/>
          </p:nvPr>
        </p:nvSpPr>
        <p:spPr/>
        <p:txBody>
          <a:bodyPr/>
          <a:lstStyle/>
          <a:p>
            <a:fld id="{1F6391C4-CC4B-4226-8178-FE157D05406F}" type="slidenum">
              <a:rPr lang="en-US" smtClean="0"/>
              <a:t>24</a:t>
            </a:fld>
            <a:endParaRPr lang="en-US"/>
          </a:p>
        </p:txBody>
      </p:sp>
    </p:spTree>
    <p:extLst>
      <p:ext uri="{BB962C8B-B14F-4D97-AF65-F5344CB8AC3E}">
        <p14:creationId xmlns:p14="http://schemas.microsoft.com/office/powerpoint/2010/main" val="324108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31C8-C28B-7E5B-182E-DA4ED13B12C6}"/>
              </a:ext>
            </a:extLst>
          </p:cNvPr>
          <p:cNvSpPr>
            <a:spLocks noGrp="1"/>
          </p:cNvSpPr>
          <p:nvPr>
            <p:ph type="title"/>
          </p:nvPr>
        </p:nvSpPr>
        <p:spPr>
          <a:xfrm>
            <a:off x="838200" y="365125"/>
            <a:ext cx="10515600" cy="1128025"/>
          </a:xfrm>
        </p:spPr>
        <p:txBody>
          <a:bodyPr/>
          <a:lstStyle/>
          <a:p>
            <a:r>
              <a:rPr lang="en-US" dirty="0"/>
              <a:t>Features of Demonstrator</a:t>
            </a:r>
          </a:p>
        </p:txBody>
      </p:sp>
      <p:pic>
        <p:nvPicPr>
          <p:cNvPr id="14" name="Picture 13" descr="A diagram of a cross with red lines and white text&#10;&#10;Description automatically generated">
            <a:extLst>
              <a:ext uri="{FF2B5EF4-FFF2-40B4-BE49-F238E27FC236}">
                <a16:creationId xmlns:a16="http://schemas.microsoft.com/office/drawing/2014/main" id="{791666FC-7172-620E-01BD-D2D57AF41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233" y="3469633"/>
            <a:ext cx="8439280" cy="3023242"/>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D68DE86-D147-1B83-BB6E-16FE478FA8E1}"/>
                  </a:ext>
                </a:extLst>
              </p:cNvPr>
              <p:cNvSpPr txBox="1"/>
              <p:nvPr/>
            </p:nvSpPr>
            <p:spPr>
              <a:xfrm>
                <a:off x="473528" y="1690688"/>
                <a:ext cx="11197772" cy="2308324"/>
              </a:xfrm>
              <a:prstGeom prst="rect">
                <a:avLst/>
              </a:prstGeom>
              <a:noFill/>
            </p:spPr>
            <p:txBody>
              <a:bodyPr wrap="square">
                <a:spAutoFit/>
              </a:bodyPr>
              <a:lstStyle/>
              <a:p>
                <a:pPr marL="285750" indent="-285750">
                  <a:buFont typeface="Arial" panose="020B0604020202020204" pitchFamily="34" charset="0"/>
                  <a:buChar char="•"/>
                </a:pPr>
                <a:r>
                  <a:rPr lang="en-US" dirty="0"/>
                  <a:t>This interferometer does not have the sensitivity to detect a quantum gravity signal due to its short arm length, but will allow us to tackle experimental challenges outlined in previous talks.</a:t>
                </a:r>
              </a:p>
              <a:p>
                <a:pPr marL="285750" indent="-285750">
                  <a:buFont typeface="Arial" panose="020B0604020202020204" pitchFamily="34" charset="0"/>
                  <a:buChar char="•"/>
                </a:pPr>
                <a:r>
                  <a:rPr lang="en-US" dirty="0"/>
                  <a:t>GOAL: to characterize the classical noise floor and achieve low photon count rates with an SNSPD in the absence of a detectable quantum gravity signal. Additional goals of demonstrating new photon counting technology:</a:t>
                </a:r>
              </a:p>
              <a:p>
                <a:pPr lvl="1"/>
                <a:r>
                  <a:rPr lang="en-US" dirty="0"/>
                  <a:t>1. </a:t>
                </a:r>
                <a:r>
                  <a:rPr lang="en-US" b="1" dirty="0"/>
                  <a:t>Carrier-power Isolation – </a:t>
                </a:r>
                <a14:m>
                  <m:oMath xmlns:m="http://schemas.openxmlformats.org/officeDocument/2006/math">
                    <m:r>
                      <a:rPr lang="en-US" b="1" i="1" smtClean="0">
                        <a:latin typeface="Cambria Math" panose="02040503050406030204" pitchFamily="18" charset="0"/>
                      </a:rPr>
                      <m:t>𝟏</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𝟎</m:t>
                        </m:r>
                      </m:e>
                      <m:sup>
                        <m:r>
                          <a:rPr lang="en-US" b="1" i="1" smtClean="0">
                            <a:latin typeface="Cambria Math" panose="02040503050406030204" pitchFamily="18" charset="0"/>
                          </a:rPr>
                          <m:t>−</m:t>
                        </m:r>
                        <m:r>
                          <a:rPr lang="en-US" b="1" i="1" smtClean="0">
                            <a:latin typeface="Cambria Math" panose="02040503050406030204" pitchFamily="18" charset="0"/>
                          </a:rPr>
                          <m:t>𝟐𝟒</m:t>
                        </m:r>
                      </m:sup>
                    </m:sSup>
                  </m:oMath>
                </a14:m>
                <a:r>
                  <a:rPr lang="en-US" b="1" dirty="0"/>
                  <a:t> suppression of the carrier!</a:t>
                </a:r>
              </a:p>
              <a:p>
                <a:pPr lvl="1"/>
                <a:r>
                  <a:rPr lang="en-US" dirty="0"/>
                  <a:t>2. Laser noise </a:t>
                </a:r>
              </a:p>
              <a:p>
                <a:pPr lvl="1"/>
                <a:r>
                  <a:rPr lang="en-US" dirty="0"/>
                  <a:t>3. Black-body Radiation on SNSPDs </a:t>
                </a:r>
              </a:p>
              <a:p>
                <a:pPr lvl="1"/>
                <a:r>
                  <a:rPr lang="en-US" dirty="0"/>
                  <a:t>4. Isolate SNSPDs from noise</a:t>
                </a:r>
              </a:p>
            </p:txBody>
          </p:sp>
        </mc:Choice>
        <mc:Fallback>
          <p:sp>
            <p:nvSpPr>
              <p:cNvPr id="16" name="TextBox 15">
                <a:extLst>
                  <a:ext uri="{FF2B5EF4-FFF2-40B4-BE49-F238E27FC236}">
                    <a16:creationId xmlns:a16="http://schemas.microsoft.com/office/drawing/2014/main" id="{7D68DE86-D147-1B83-BB6E-16FE478FA8E1}"/>
                  </a:ext>
                </a:extLst>
              </p:cNvPr>
              <p:cNvSpPr txBox="1">
                <a:spLocks noRot="1" noChangeAspect="1" noMove="1" noResize="1" noEditPoints="1" noAdjustHandles="1" noChangeArrowheads="1" noChangeShapeType="1" noTextEdit="1"/>
              </p:cNvSpPr>
              <p:nvPr/>
            </p:nvSpPr>
            <p:spPr>
              <a:xfrm>
                <a:off x="473528" y="1690688"/>
                <a:ext cx="11197772" cy="2308324"/>
              </a:xfrm>
              <a:prstGeom prst="rect">
                <a:avLst/>
              </a:prstGeom>
              <a:blipFill>
                <a:blip r:embed="rId4"/>
                <a:stretch>
                  <a:fillRect l="-381" t="-1319" r="-272" b="-343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39DB30B-DEE1-76E3-C168-A496E6E9501B}"/>
              </a:ext>
            </a:extLst>
          </p:cNvPr>
          <p:cNvSpPr>
            <a:spLocks noGrp="1"/>
          </p:cNvSpPr>
          <p:nvPr>
            <p:ph type="sldNum" sz="quarter" idx="12"/>
          </p:nvPr>
        </p:nvSpPr>
        <p:spPr/>
        <p:txBody>
          <a:bodyPr/>
          <a:lstStyle/>
          <a:p>
            <a:fld id="{1F6391C4-CC4B-4226-8178-FE157D05406F}" type="slidenum">
              <a:rPr lang="en-US" smtClean="0"/>
              <a:t>3</a:t>
            </a:fld>
            <a:endParaRPr lang="en-US"/>
          </a:p>
        </p:txBody>
      </p:sp>
    </p:spTree>
    <p:extLst>
      <p:ext uri="{BB962C8B-B14F-4D97-AF65-F5344CB8AC3E}">
        <p14:creationId xmlns:p14="http://schemas.microsoft.com/office/powerpoint/2010/main" val="845192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39" name="Arrow: Up 38">
            <a:extLst>
              <a:ext uri="{FF2B5EF4-FFF2-40B4-BE49-F238E27FC236}">
                <a16:creationId xmlns:a16="http://schemas.microsoft.com/office/drawing/2014/main" id="{BB356FA8-6A00-2762-627D-05F949D52B33}"/>
              </a:ext>
            </a:extLst>
          </p:cNvPr>
          <p:cNvSpPr/>
          <p:nvPr/>
        </p:nvSpPr>
        <p:spPr>
          <a:xfrm rot="10800000">
            <a:off x="8235975" y="1782233"/>
            <a:ext cx="658257" cy="241723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7CCAE-3B67-5194-55F3-425D1403E9A2}"/>
              </a:ext>
            </a:extLst>
          </p:cNvPr>
          <p:cNvSpPr>
            <a:spLocks noGrp="1"/>
          </p:cNvSpPr>
          <p:nvPr>
            <p:ph type="title"/>
          </p:nvPr>
        </p:nvSpPr>
        <p:spPr>
          <a:xfrm>
            <a:off x="838200" y="654208"/>
            <a:ext cx="10515600" cy="1128025"/>
          </a:xfrm>
        </p:spPr>
        <p:txBody>
          <a:bodyPr/>
          <a:lstStyle/>
          <a:p>
            <a:r>
              <a:rPr lang="en-US" dirty="0"/>
              <a:t>(2</a:t>
            </a:r>
            <a:r>
              <a:rPr lang="en-US" baseline="30000" dirty="0"/>
              <a:t>nd </a:t>
            </a:r>
            <a:r>
              <a:rPr lang="en-US" dirty="0"/>
              <a:t>to) Last piece of the puzzle: Filter Cavities.</a:t>
            </a:r>
          </a:p>
        </p:txBody>
      </p:sp>
      <p:pic>
        <p:nvPicPr>
          <p:cNvPr id="3" name="Picture 2" descr="A diagram of a cross with red lines and white text&#10;&#10;Description automatically generated">
            <a:extLst>
              <a:ext uri="{FF2B5EF4-FFF2-40B4-BE49-F238E27FC236}">
                <a16:creationId xmlns:a16="http://schemas.microsoft.com/office/drawing/2014/main" id="{3BED2221-3CF6-1E54-6E35-7381DA6FE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565" y="2477096"/>
            <a:ext cx="9060224" cy="3245686"/>
          </a:xfrm>
          <a:prstGeom prst="rect">
            <a:avLst/>
          </a:prstGeom>
        </p:spPr>
      </p:pic>
      <p:sp>
        <p:nvSpPr>
          <p:cNvPr id="4" name="Slide Number Placeholder 3">
            <a:extLst>
              <a:ext uri="{FF2B5EF4-FFF2-40B4-BE49-F238E27FC236}">
                <a16:creationId xmlns:a16="http://schemas.microsoft.com/office/drawing/2014/main" id="{572750AC-1FFA-6418-979D-C16FD3BF591B}"/>
              </a:ext>
            </a:extLst>
          </p:cNvPr>
          <p:cNvSpPr>
            <a:spLocks noGrp="1"/>
          </p:cNvSpPr>
          <p:nvPr>
            <p:ph type="sldNum" sz="quarter" idx="12"/>
          </p:nvPr>
        </p:nvSpPr>
        <p:spPr/>
        <p:txBody>
          <a:bodyPr/>
          <a:lstStyle/>
          <a:p>
            <a:fld id="{1F6391C4-CC4B-4226-8178-FE157D05406F}" type="slidenum">
              <a:rPr lang="en-US" smtClean="0"/>
              <a:t>4</a:t>
            </a:fld>
            <a:endParaRPr lang="en-US"/>
          </a:p>
        </p:txBody>
      </p:sp>
    </p:spTree>
    <p:extLst>
      <p:ext uri="{BB962C8B-B14F-4D97-AF65-F5344CB8AC3E}">
        <p14:creationId xmlns:p14="http://schemas.microsoft.com/office/powerpoint/2010/main" val="126843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6E80CBF-7A39-B5A8-26A4-D4B381E6E131}"/>
              </a:ext>
            </a:extLst>
          </p:cNvPr>
          <p:cNvSpPr>
            <a:spLocks noGrp="1"/>
          </p:cNvSpPr>
          <p:nvPr>
            <p:ph type="title"/>
          </p:nvPr>
        </p:nvSpPr>
        <p:spPr>
          <a:xfrm>
            <a:off x="838200" y="365125"/>
            <a:ext cx="10515600" cy="1325563"/>
          </a:xfrm>
        </p:spPr>
        <p:txBody>
          <a:bodyPr/>
          <a:lstStyle/>
          <a:p>
            <a:r>
              <a:rPr lang="en-US" dirty="0"/>
              <a:t>Why do we need Filter Cavities?</a:t>
            </a:r>
          </a:p>
        </p:txBody>
      </p:sp>
      <p:pic>
        <p:nvPicPr>
          <p:cNvPr id="4" name="Picture 3">
            <a:extLst>
              <a:ext uri="{FF2B5EF4-FFF2-40B4-BE49-F238E27FC236}">
                <a16:creationId xmlns:a16="http://schemas.microsoft.com/office/drawing/2014/main" id="{ECE88421-6473-CE01-7E72-02310F360018}"/>
              </a:ext>
            </a:extLst>
          </p:cNvPr>
          <p:cNvPicPr>
            <a:picLocks noChangeAspect="1"/>
          </p:cNvPicPr>
          <p:nvPr/>
        </p:nvPicPr>
        <p:blipFill>
          <a:blip r:embed="rId3"/>
          <a:stretch>
            <a:fillRect/>
          </a:stretch>
        </p:blipFill>
        <p:spPr>
          <a:xfrm>
            <a:off x="1011767" y="2312103"/>
            <a:ext cx="10228260" cy="4374163"/>
          </a:xfrm>
          <a:prstGeom prst="rect">
            <a:avLst/>
          </a:prstGeom>
        </p:spPr>
      </p:pic>
      <p:sp>
        <p:nvSpPr>
          <p:cNvPr id="5" name="TextBox 4">
            <a:extLst>
              <a:ext uri="{FF2B5EF4-FFF2-40B4-BE49-F238E27FC236}">
                <a16:creationId xmlns:a16="http://schemas.microsoft.com/office/drawing/2014/main" id="{3C0D9A51-A036-2D32-E51B-EEF714BD80C2}"/>
              </a:ext>
            </a:extLst>
          </p:cNvPr>
          <p:cNvSpPr txBox="1"/>
          <p:nvPr/>
        </p:nvSpPr>
        <p:spPr>
          <a:xfrm>
            <a:off x="388249" y="1634837"/>
            <a:ext cx="10461783" cy="646331"/>
          </a:xfrm>
          <a:prstGeom prst="rect">
            <a:avLst/>
          </a:prstGeom>
          <a:noFill/>
        </p:spPr>
        <p:txBody>
          <a:bodyPr wrap="square" rtlCol="0">
            <a:spAutoFit/>
          </a:bodyPr>
          <a:lstStyle/>
          <a:p>
            <a:pPr marL="285750" indent="-285750">
              <a:buFont typeface="Arial" panose="020B0604020202020204" pitchFamily="34" charset="0"/>
              <a:buChar char="•"/>
            </a:pPr>
            <a:r>
              <a:rPr lang="en-US" dirty="0"/>
              <a:t>Most basic need for filter cavities is quantum shot noise will obscure the signal. Quantum shot noise will be orders of magnitude higher than the expected signal.</a:t>
            </a:r>
          </a:p>
        </p:txBody>
      </p:sp>
      <p:sp>
        <p:nvSpPr>
          <p:cNvPr id="6" name="Slide Number Placeholder 5">
            <a:extLst>
              <a:ext uri="{FF2B5EF4-FFF2-40B4-BE49-F238E27FC236}">
                <a16:creationId xmlns:a16="http://schemas.microsoft.com/office/drawing/2014/main" id="{A98072EC-2EB3-62CA-8028-0A8D74AEED84}"/>
              </a:ext>
            </a:extLst>
          </p:cNvPr>
          <p:cNvSpPr>
            <a:spLocks noGrp="1"/>
          </p:cNvSpPr>
          <p:nvPr>
            <p:ph type="sldNum" sz="quarter" idx="12"/>
          </p:nvPr>
        </p:nvSpPr>
        <p:spPr/>
        <p:txBody>
          <a:bodyPr/>
          <a:lstStyle/>
          <a:p>
            <a:fld id="{1F6391C4-CC4B-4226-8178-FE157D05406F}" type="slidenum">
              <a:rPr lang="en-US" smtClean="0"/>
              <a:t>5</a:t>
            </a:fld>
            <a:endParaRPr lang="en-US"/>
          </a:p>
        </p:txBody>
      </p:sp>
    </p:spTree>
    <p:extLst>
      <p:ext uri="{BB962C8B-B14F-4D97-AF65-F5344CB8AC3E}">
        <p14:creationId xmlns:p14="http://schemas.microsoft.com/office/powerpoint/2010/main" val="111193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E174A8-D8D9-D2C3-2B7B-D4D3A3B7D6AC}"/>
                  </a:ext>
                </a:extLst>
              </p:cNvPr>
              <p:cNvSpPr txBox="1"/>
              <p:nvPr/>
            </p:nvSpPr>
            <p:spPr>
              <a:xfrm>
                <a:off x="388250" y="1634837"/>
                <a:ext cx="11158524"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We want to make single photon detections of the </a:t>
                </a:r>
                <a:r>
                  <a:rPr lang="en-US" sz="2400" dirty="0" err="1"/>
                  <a:t>geontropic</a:t>
                </a:r>
                <a:r>
                  <a:rPr lang="en-US" sz="2400" dirty="0"/>
                  <a:t> signal predicted to be on the order of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−3</m:t>
                        </m:r>
                      </m:sup>
                    </m:sSup>
                  </m:oMath>
                </a14:m>
                <a:r>
                  <a:rPr lang="en-US" sz="2400" dirty="0"/>
                  <a:t> photons/sec (Hz) at the SNSPDs.</a:t>
                </a:r>
              </a:p>
              <a:p>
                <a:pPr marL="285750" indent="-285750">
                  <a:buFont typeface="Arial" panose="020B0604020202020204" pitchFamily="34" charset="0"/>
                  <a:buChar char="•"/>
                </a:pPr>
                <a:r>
                  <a:rPr lang="en-US" sz="2400" dirty="0"/>
                  <a:t>Current technology of interferometers predicts for </a:t>
                </a:r>
                <a:r>
                  <a:rPr lang="en-US" sz="2400" dirty="0" err="1"/>
                  <a:t>GQuEST</a:t>
                </a:r>
                <a:r>
                  <a:rPr lang="en-US" sz="2400" dirty="0"/>
                  <a:t> IFO parameters a leakage of photons (while locking on the dark port) on the order of 100 </a:t>
                </a:r>
                <a:r>
                  <a:rPr lang="en-US" sz="2400" dirty="0" err="1"/>
                  <a:t>mW</a:t>
                </a:r>
                <a:r>
                  <a:rPr lang="en-US" sz="2400" dirty="0"/>
                  <a:t>. This is </a:t>
                </a:r>
                <a:r>
                  <a:rPr lang="en-US" sz="2400" b="1" dirty="0"/>
                  <a:t>20 orders of magnitude higher</a:t>
                </a:r>
                <a:r>
                  <a:rPr lang="en-US" sz="2400" dirty="0"/>
                  <a:t> in photon flux than the expected signal.</a:t>
                </a:r>
              </a:p>
              <a:p>
                <a:pPr marL="742950" lvl="1" indent="-285750">
                  <a:buFont typeface="Arial" panose="020B0604020202020204" pitchFamily="34" charset="0"/>
                  <a:buChar char="•"/>
                </a:pPr>
                <a:r>
                  <a:rPr lang="en-US" sz="2400" dirty="0"/>
                  <a:t>This leakage occurs due to low frequency perturbations of the IFO arms.</a:t>
                </a:r>
              </a:p>
              <a:p>
                <a:pPr marL="285750" indent="-285750">
                  <a:buFont typeface="Arial" panose="020B0604020202020204" pitchFamily="34" charset="0"/>
                  <a:buChar char="•"/>
                </a:pPr>
                <a:r>
                  <a:rPr lang="en-US" sz="2400" dirty="0"/>
                  <a:t>Solution: Filter the output of the IFO through cavities that pass the signal side band frequency and </a:t>
                </a:r>
                <a:r>
                  <a:rPr lang="en-US" sz="2400" b="1" dirty="0"/>
                  <a:t>highly suppress</a:t>
                </a:r>
                <a:r>
                  <a:rPr lang="en-US" sz="2400" dirty="0"/>
                  <a:t> </a:t>
                </a:r>
                <a:r>
                  <a:rPr lang="en-US" sz="2400" b="1" dirty="0"/>
                  <a:t>everything else</a:t>
                </a:r>
                <a:r>
                  <a:rPr lang="en-US" sz="2400" dirty="0"/>
                  <a:t>.</a:t>
                </a:r>
              </a:p>
              <a:p>
                <a:endParaRPr lang="en-US" dirty="0"/>
              </a:p>
            </p:txBody>
          </p:sp>
        </mc:Choice>
        <mc:Fallback xmlns="">
          <p:sp>
            <p:nvSpPr>
              <p:cNvPr id="2" name="TextBox 1">
                <a:extLst>
                  <a:ext uri="{FF2B5EF4-FFF2-40B4-BE49-F238E27FC236}">
                    <a16:creationId xmlns:a16="http://schemas.microsoft.com/office/drawing/2014/main" id="{7FE174A8-D8D9-D2C3-2B7B-D4D3A3B7D6AC}"/>
                  </a:ext>
                </a:extLst>
              </p:cNvPr>
              <p:cNvSpPr txBox="1">
                <a:spLocks noRot="1" noChangeAspect="1" noMove="1" noResize="1" noEditPoints="1" noAdjustHandles="1" noChangeArrowheads="1" noChangeShapeType="1" noTextEdit="1"/>
              </p:cNvSpPr>
              <p:nvPr/>
            </p:nvSpPr>
            <p:spPr>
              <a:xfrm>
                <a:off x="388250" y="1634837"/>
                <a:ext cx="11158524" cy="3323987"/>
              </a:xfrm>
              <a:prstGeom prst="rect">
                <a:avLst/>
              </a:prstGeom>
              <a:blipFill>
                <a:blip r:embed="rId3"/>
                <a:stretch>
                  <a:fillRect l="-765" t="-1468" r="-820"/>
                </a:stretch>
              </a:blipFill>
            </p:spPr>
            <p:txBody>
              <a:bodyPr/>
              <a:lstStyle/>
              <a:p>
                <a:r>
                  <a:rPr lang="en-US">
                    <a:noFill/>
                  </a:rPr>
                  <a:t> </a:t>
                </a:r>
              </a:p>
            </p:txBody>
          </p:sp>
        </mc:Fallback>
      </mc:AlternateContent>
      <p:sp>
        <p:nvSpPr>
          <p:cNvPr id="3" name="Title 3">
            <a:extLst>
              <a:ext uri="{FF2B5EF4-FFF2-40B4-BE49-F238E27FC236}">
                <a16:creationId xmlns:a16="http://schemas.microsoft.com/office/drawing/2014/main" id="{96E80CBF-7A39-B5A8-26A4-D4B381E6E131}"/>
              </a:ext>
            </a:extLst>
          </p:cNvPr>
          <p:cNvSpPr>
            <a:spLocks noGrp="1"/>
          </p:cNvSpPr>
          <p:nvPr>
            <p:ph type="title"/>
          </p:nvPr>
        </p:nvSpPr>
        <p:spPr>
          <a:xfrm>
            <a:off x="838200" y="365125"/>
            <a:ext cx="10515600" cy="1325563"/>
          </a:xfrm>
        </p:spPr>
        <p:txBody>
          <a:bodyPr/>
          <a:lstStyle/>
          <a:p>
            <a:r>
              <a:rPr lang="en-US"/>
              <a:t>Why do we need </a:t>
            </a:r>
            <a:r>
              <a:rPr lang="en-US" dirty="0"/>
              <a:t>Filter Cavities?</a:t>
            </a:r>
          </a:p>
        </p:txBody>
      </p:sp>
      <p:sp>
        <p:nvSpPr>
          <p:cNvPr id="4" name="Slide Number Placeholder 3">
            <a:extLst>
              <a:ext uri="{FF2B5EF4-FFF2-40B4-BE49-F238E27FC236}">
                <a16:creationId xmlns:a16="http://schemas.microsoft.com/office/drawing/2014/main" id="{5337EA5C-2304-15C0-6328-4B30BE5AB8C9}"/>
              </a:ext>
            </a:extLst>
          </p:cNvPr>
          <p:cNvSpPr>
            <a:spLocks noGrp="1"/>
          </p:cNvSpPr>
          <p:nvPr>
            <p:ph type="sldNum" sz="quarter" idx="12"/>
          </p:nvPr>
        </p:nvSpPr>
        <p:spPr/>
        <p:txBody>
          <a:bodyPr/>
          <a:lstStyle/>
          <a:p>
            <a:fld id="{1F6391C4-CC4B-4226-8178-FE157D05406F}" type="slidenum">
              <a:rPr lang="en-US" smtClean="0"/>
              <a:t>6</a:t>
            </a:fld>
            <a:endParaRPr lang="en-US"/>
          </a:p>
        </p:txBody>
      </p:sp>
    </p:spTree>
    <p:extLst>
      <p:ext uri="{BB962C8B-B14F-4D97-AF65-F5344CB8AC3E}">
        <p14:creationId xmlns:p14="http://schemas.microsoft.com/office/powerpoint/2010/main" val="111376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BC403-37D2-6B85-D6A5-EB20752FCABF}"/>
              </a:ext>
            </a:extLst>
          </p:cNvPr>
          <p:cNvSpPr>
            <a:spLocks noGrp="1"/>
          </p:cNvSpPr>
          <p:nvPr>
            <p:ph type="title"/>
          </p:nvPr>
        </p:nvSpPr>
        <p:spPr/>
        <p:txBody>
          <a:bodyPr/>
          <a:lstStyle/>
          <a:p>
            <a:r>
              <a:rPr lang="en-US" dirty="0"/>
              <a:t>What are the </a:t>
            </a:r>
            <a:r>
              <a:rPr lang="en-US" dirty="0" err="1"/>
              <a:t>GQuEST</a:t>
            </a:r>
            <a:r>
              <a:rPr lang="en-US" dirty="0"/>
              <a:t> Filter Cavities?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61EB8FC-EEBB-BF53-3D69-4C85718479C6}"/>
                  </a:ext>
                </a:extLst>
              </p:cNvPr>
              <p:cNvSpPr txBox="1"/>
              <p:nvPr/>
            </p:nvSpPr>
            <p:spPr>
              <a:xfrm>
                <a:off x="298393" y="2125684"/>
                <a:ext cx="549557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Main mechanism used for filtering down the high power output of the IFO down to single photons.</a:t>
                </a:r>
              </a:p>
              <a:p>
                <a:pPr marL="285750" indent="-285750">
                  <a:buFont typeface="Arial" panose="020B0604020202020204" pitchFamily="34" charset="0"/>
                  <a:buChar char="•"/>
                </a:pPr>
                <a:r>
                  <a:rPr lang="en-US" dirty="0"/>
                  <a:t>Four mirrors forming a “bow-tie” cavity, similar to LIGO’s output mode cleaner.</a:t>
                </a:r>
              </a:p>
              <a:p>
                <a:pPr marL="285750" indent="-285750">
                  <a:buFont typeface="Arial" panose="020B0604020202020204" pitchFamily="34" charset="0"/>
                  <a:buChar char="•"/>
                </a:pPr>
                <a:r>
                  <a:rPr lang="en-US" dirty="0"/>
                  <a:t>Filter at </a:t>
                </a:r>
                <a14:m>
                  <m:oMath xmlns:m="http://schemas.openxmlformats.org/officeDocument/2006/math">
                    <m:sSub>
                      <m:sSubPr>
                        <m:ctrlPr>
                          <a:rPr lang="el-GR" i="1" smtClean="0">
                            <a:latin typeface="Cambria Math" panose="02040503050406030204" pitchFamily="18" charset="0"/>
                          </a:rPr>
                        </m:ctrlPr>
                      </m:sSubPr>
                      <m:e>
                        <m:r>
                          <m:rPr>
                            <m:nor/>
                          </m:rPr>
                          <a:rPr lang="el-GR" dirty="0"/>
                          <m:t>ϵ</m:t>
                        </m:r>
                      </m:e>
                      <m:sub>
                        <m:r>
                          <a:rPr lang="en-US" b="0" i="1" smtClean="0">
                            <a:latin typeface="Cambria Math" panose="02040503050406030204" pitchFamily="18" charset="0"/>
                          </a:rPr>
                          <m:t>𝐶</m:t>
                        </m:r>
                      </m:sub>
                    </m:sSub>
                  </m:oMath>
                </a14:m>
                <a:r>
                  <a:rPr lang="en-US" dirty="0"/>
                  <a:t> = 17.6 MHz, in a “happy valley” of the bulk acoustic wave noise curves to get best SNR possible.</a:t>
                </a:r>
              </a:p>
            </p:txBody>
          </p:sp>
        </mc:Choice>
        <mc:Fallback xmlns="">
          <p:sp>
            <p:nvSpPr>
              <p:cNvPr id="20" name="TextBox 19">
                <a:extLst>
                  <a:ext uri="{FF2B5EF4-FFF2-40B4-BE49-F238E27FC236}">
                    <a16:creationId xmlns:a16="http://schemas.microsoft.com/office/drawing/2014/main" id="{761EB8FC-EEBB-BF53-3D69-4C85718479C6}"/>
                  </a:ext>
                </a:extLst>
              </p:cNvPr>
              <p:cNvSpPr txBox="1">
                <a:spLocks noRot="1" noChangeAspect="1" noMove="1" noResize="1" noEditPoints="1" noAdjustHandles="1" noChangeArrowheads="1" noChangeShapeType="1" noTextEdit="1"/>
              </p:cNvSpPr>
              <p:nvPr/>
            </p:nvSpPr>
            <p:spPr>
              <a:xfrm>
                <a:off x="298393" y="2125684"/>
                <a:ext cx="5495576" cy="1754326"/>
              </a:xfrm>
              <a:prstGeom prst="rect">
                <a:avLst/>
              </a:prstGeom>
              <a:blipFill>
                <a:blip r:embed="rId4"/>
                <a:stretch>
                  <a:fillRect l="-777" t="-2091" r="-1332" b="-4878"/>
                </a:stretch>
              </a:blipFill>
            </p:spPr>
            <p:txBody>
              <a:bodyPr/>
              <a:lstStyle/>
              <a:p>
                <a:r>
                  <a:rPr lang="en-US">
                    <a:noFill/>
                  </a:rPr>
                  <a:t> </a:t>
                </a:r>
              </a:p>
            </p:txBody>
          </p:sp>
        </mc:Fallback>
      </mc:AlternateContent>
      <p:pic>
        <p:nvPicPr>
          <p:cNvPr id="19" name="Graphic 18">
            <a:extLst>
              <a:ext uri="{FF2B5EF4-FFF2-40B4-BE49-F238E27FC236}">
                <a16:creationId xmlns:a16="http://schemas.microsoft.com/office/drawing/2014/main" id="{897151B1-53AE-4663-226D-6E54924D3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3827" y="2478565"/>
            <a:ext cx="6256713" cy="3782043"/>
          </a:xfrm>
          <a:prstGeom prst="rect">
            <a:avLst/>
          </a:prstGeom>
        </p:spPr>
      </p:pic>
      <p:pic>
        <p:nvPicPr>
          <p:cNvPr id="6" name="Picture 5">
            <a:extLst>
              <a:ext uri="{FF2B5EF4-FFF2-40B4-BE49-F238E27FC236}">
                <a16:creationId xmlns:a16="http://schemas.microsoft.com/office/drawing/2014/main" id="{77141AE2-FFA3-EB4F-5D71-3BD1DCA00858}"/>
              </a:ext>
            </a:extLst>
          </p:cNvPr>
          <p:cNvPicPr>
            <a:picLocks noChangeAspect="1"/>
          </p:cNvPicPr>
          <p:nvPr/>
        </p:nvPicPr>
        <p:blipFill>
          <a:blip r:embed="rId7"/>
          <a:stretch>
            <a:fillRect/>
          </a:stretch>
        </p:blipFill>
        <p:spPr>
          <a:xfrm>
            <a:off x="543878" y="3880010"/>
            <a:ext cx="5004605" cy="1804940"/>
          </a:xfrm>
          <a:prstGeom prst="rect">
            <a:avLst/>
          </a:prstGeom>
        </p:spPr>
      </p:pic>
      <p:sp>
        <p:nvSpPr>
          <p:cNvPr id="7" name="Slide Number Placeholder 6">
            <a:extLst>
              <a:ext uri="{FF2B5EF4-FFF2-40B4-BE49-F238E27FC236}">
                <a16:creationId xmlns:a16="http://schemas.microsoft.com/office/drawing/2014/main" id="{27990264-081A-9B83-673D-2DD63CC177BA}"/>
              </a:ext>
            </a:extLst>
          </p:cNvPr>
          <p:cNvSpPr>
            <a:spLocks noGrp="1"/>
          </p:cNvSpPr>
          <p:nvPr>
            <p:ph type="sldNum" sz="quarter" idx="12"/>
          </p:nvPr>
        </p:nvSpPr>
        <p:spPr/>
        <p:txBody>
          <a:bodyPr/>
          <a:lstStyle/>
          <a:p>
            <a:fld id="{1F6391C4-CC4B-4226-8178-FE157D05406F}" type="slidenum">
              <a:rPr lang="en-US" smtClean="0"/>
              <a:t>7</a:t>
            </a:fld>
            <a:endParaRPr lang="en-US"/>
          </a:p>
        </p:txBody>
      </p:sp>
    </p:spTree>
    <p:extLst>
      <p:ext uri="{BB962C8B-B14F-4D97-AF65-F5344CB8AC3E}">
        <p14:creationId xmlns:p14="http://schemas.microsoft.com/office/powerpoint/2010/main" val="613471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61EB8FC-EEBB-BF53-3D69-4C85718479C6}"/>
                  </a:ext>
                </a:extLst>
              </p:cNvPr>
              <p:cNvSpPr txBox="1"/>
              <p:nvPr/>
            </p:nvSpPr>
            <p:spPr>
              <a:xfrm>
                <a:off x="207433" y="1597341"/>
                <a:ext cx="3841431" cy="2308324"/>
              </a:xfrm>
              <a:prstGeom prst="rect">
                <a:avLst/>
              </a:prstGeom>
              <a:noFill/>
            </p:spPr>
            <p:txBody>
              <a:bodyPr wrap="square" rtlCol="0">
                <a:spAutoFit/>
              </a:bodyPr>
              <a:lstStyle/>
              <a:p>
                <a:r>
                  <a:rPr lang="en-US" dirty="0"/>
                  <a:t>GQuEST cavity parameters:</a:t>
                </a:r>
              </a:p>
              <a:p>
                <a:pPr marL="285750" indent="-285750">
                  <a:buFont typeface="Arial" panose="020B0604020202020204" pitchFamily="34" charset="0"/>
                  <a:buChar char="•"/>
                </a:pPr>
                <a:r>
                  <a:rPr lang="en-US" dirty="0"/>
                  <a:t>Optical Path Length: 2.4 m</a:t>
                </a:r>
              </a:p>
              <a:p>
                <a:pPr marL="285750" indent="-285750">
                  <a:buFont typeface="Arial" panose="020B0604020202020204" pitchFamily="34" charset="0"/>
                  <a:buChar char="•"/>
                </a:pPr>
                <a:r>
                  <a:rPr lang="en-US" dirty="0"/>
                  <a:t>FSR: 125 MHz</a:t>
                </a:r>
              </a:p>
              <a:p>
                <a:pPr marL="285750" indent="-285750">
                  <a:buFont typeface="Arial" panose="020B0604020202020204" pitchFamily="34" charset="0"/>
                  <a:buChar char="•"/>
                </a:pPr>
                <a:r>
                  <a:rPr lang="en-US" dirty="0"/>
                  <a:t>Bandwidth: ~40kHz</a:t>
                </a:r>
              </a:p>
              <a:p>
                <a:pPr marL="285750" indent="-285750">
                  <a:buFont typeface="Arial" panose="020B0604020202020204" pitchFamily="34" charset="0"/>
                  <a:buChar char="•"/>
                </a:pPr>
                <a:r>
                  <a:rPr lang="en-US" dirty="0"/>
                  <a:t>Finesse: ~3000</a:t>
                </a:r>
              </a:p>
              <a:p>
                <a:pPr marL="285750" indent="-285750">
                  <a:buFont typeface="Arial" panose="020B0604020202020204" pitchFamily="34" charset="0"/>
                  <a:buChar char="•"/>
                </a:pPr>
                <a:r>
                  <a:rPr lang="en-US" dirty="0"/>
                  <a:t>Curved M1 mirror creates a waist</a:t>
                </a:r>
              </a:p>
              <a:p>
                <a:pPr marL="285750" indent="-285750">
                  <a:buFont typeface="Arial" panose="020B0604020202020204" pitchFamily="34" charset="0"/>
                  <a:buChar char="•"/>
                </a:pPr>
                <a:r>
                  <a:rPr lang="en-US" b="1" dirty="0"/>
                  <a:t>58 dB suppression per cavity (four in total,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𝟏𝟎</m:t>
                        </m:r>
                      </m:e>
                      <m:sup>
                        <m:r>
                          <a:rPr lang="en-US" b="1" i="1" smtClean="0">
                            <a:latin typeface="Cambria Math" panose="02040503050406030204" pitchFamily="18" charset="0"/>
                          </a:rPr>
                          <m:t>−</m:t>
                        </m:r>
                        <m:r>
                          <a:rPr lang="en-US" b="1" i="1" smtClean="0">
                            <a:latin typeface="Cambria Math" panose="02040503050406030204" pitchFamily="18" charset="0"/>
                          </a:rPr>
                          <m:t>𝟐𝟒</m:t>
                        </m:r>
                      </m:sup>
                    </m:sSup>
                  </m:oMath>
                </a14:m>
                <a:r>
                  <a:rPr lang="en-US" b="1" dirty="0"/>
                  <a:t> or 240 </a:t>
                </a:r>
                <a:r>
                  <a:rPr lang="en-US" b="1" dirty="0" err="1"/>
                  <a:t>db</a:t>
                </a:r>
                <a:r>
                  <a:rPr lang="en-US" b="1" dirty="0"/>
                  <a:t>)</a:t>
                </a:r>
              </a:p>
            </p:txBody>
          </p:sp>
        </mc:Choice>
        <mc:Fallback xmlns="">
          <p:sp>
            <p:nvSpPr>
              <p:cNvPr id="20" name="TextBox 19">
                <a:extLst>
                  <a:ext uri="{FF2B5EF4-FFF2-40B4-BE49-F238E27FC236}">
                    <a16:creationId xmlns:a16="http://schemas.microsoft.com/office/drawing/2014/main" id="{761EB8FC-EEBB-BF53-3D69-4C85718479C6}"/>
                  </a:ext>
                </a:extLst>
              </p:cNvPr>
              <p:cNvSpPr txBox="1">
                <a:spLocks noRot="1" noChangeAspect="1" noMove="1" noResize="1" noEditPoints="1" noAdjustHandles="1" noChangeArrowheads="1" noChangeShapeType="1" noTextEdit="1"/>
              </p:cNvSpPr>
              <p:nvPr/>
            </p:nvSpPr>
            <p:spPr>
              <a:xfrm>
                <a:off x="207433" y="1597341"/>
                <a:ext cx="3841431" cy="2308324"/>
              </a:xfrm>
              <a:prstGeom prst="rect">
                <a:avLst/>
              </a:prstGeom>
              <a:blipFill>
                <a:blip r:embed="rId3"/>
                <a:stretch>
                  <a:fillRect l="-1270" t="-1319" b="-3430"/>
                </a:stretch>
              </a:blipFill>
            </p:spPr>
            <p:txBody>
              <a:bodyPr/>
              <a:lstStyle/>
              <a:p>
                <a:r>
                  <a:rPr lang="en-US">
                    <a:noFill/>
                  </a:rPr>
                  <a:t> </a:t>
                </a:r>
              </a:p>
            </p:txBody>
          </p:sp>
        </mc:Fallback>
      </mc:AlternateContent>
      <p:sp>
        <p:nvSpPr>
          <p:cNvPr id="8" name="Title 3">
            <a:extLst>
              <a:ext uri="{FF2B5EF4-FFF2-40B4-BE49-F238E27FC236}">
                <a16:creationId xmlns:a16="http://schemas.microsoft.com/office/drawing/2014/main" id="{D40FCB0C-A791-C87B-071D-805BA83FA84A}"/>
              </a:ext>
            </a:extLst>
          </p:cNvPr>
          <p:cNvSpPr>
            <a:spLocks noGrp="1"/>
          </p:cNvSpPr>
          <p:nvPr>
            <p:ph type="title"/>
          </p:nvPr>
        </p:nvSpPr>
        <p:spPr>
          <a:xfrm>
            <a:off x="838200" y="365125"/>
            <a:ext cx="10515600" cy="1325563"/>
          </a:xfrm>
        </p:spPr>
        <p:txBody>
          <a:bodyPr/>
          <a:lstStyle/>
          <a:p>
            <a:r>
              <a:rPr lang="en-US" dirty="0"/>
              <a:t>What are the </a:t>
            </a:r>
            <a:r>
              <a:rPr lang="en-US" dirty="0" err="1"/>
              <a:t>GQuEST</a:t>
            </a:r>
            <a:r>
              <a:rPr lang="en-US" dirty="0"/>
              <a:t> Filter Cavities?</a:t>
            </a:r>
          </a:p>
        </p:txBody>
      </p:sp>
      <p:pic>
        <p:nvPicPr>
          <p:cNvPr id="3" name="Picture 2">
            <a:extLst>
              <a:ext uri="{FF2B5EF4-FFF2-40B4-BE49-F238E27FC236}">
                <a16:creationId xmlns:a16="http://schemas.microsoft.com/office/drawing/2014/main" id="{7E63F88A-AE32-6C16-C182-B0F9065CC0C3}"/>
              </a:ext>
            </a:extLst>
          </p:cNvPr>
          <p:cNvPicPr>
            <a:picLocks noChangeAspect="1"/>
          </p:cNvPicPr>
          <p:nvPr/>
        </p:nvPicPr>
        <p:blipFill>
          <a:blip r:embed="rId4"/>
          <a:stretch>
            <a:fillRect/>
          </a:stretch>
        </p:blipFill>
        <p:spPr>
          <a:xfrm>
            <a:off x="3910174" y="1549704"/>
            <a:ext cx="8232843" cy="5078392"/>
          </a:xfrm>
          <a:prstGeom prst="rect">
            <a:avLst/>
          </a:prstGeom>
        </p:spPr>
      </p:pic>
      <p:sp>
        <p:nvSpPr>
          <p:cNvPr id="2" name="Slide Number Placeholder 1">
            <a:extLst>
              <a:ext uri="{FF2B5EF4-FFF2-40B4-BE49-F238E27FC236}">
                <a16:creationId xmlns:a16="http://schemas.microsoft.com/office/drawing/2014/main" id="{77D1DF02-8E81-3CAC-27E2-EFF9A6326B01}"/>
              </a:ext>
            </a:extLst>
          </p:cNvPr>
          <p:cNvSpPr>
            <a:spLocks noGrp="1"/>
          </p:cNvSpPr>
          <p:nvPr>
            <p:ph type="sldNum" sz="quarter" idx="12"/>
          </p:nvPr>
        </p:nvSpPr>
        <p:spPr/>
        <p:txBody>
          <a:bodyPr/>
          <a:lstStyle/>
          <a:p>
            <a:fld id="{1F6391C4-CC4B-4226-8178-FE157D05406F}" type="slidenum">
              <a:rPr lang="en-US" smtClean="0"/>
              <a:t>8</a:t>
            </a:fld>
            <a:endParaRPr lang="en-US"/>
          </a:p>
        </p:txBody>
      </p:sp>
    </p:spTree>
    <p:extLst>
      <p:ext uri="{BB962C8B-B14F-4D97-AF65-F5344CB8AC3E}">
        <p14:creationId xmlns:p14="http://schemas.microsoft.com/office/powerpoint/2010/main" val="151205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1FF9">
            <a:alpha val="50196"/>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38468-B029-779D-DB1F-59BACD5069CE}"/>
              </a:ext>
            </a:extLst>
          </p:cNvPr>
          <p:cNvPicPr>
            <a:picLocks noChangeAspect="1"/>
          </p:cNvPicPr>
          <p:nvPr/>
        </p:nvPicPr>
        <p:blipFill>
          <a:blip r:embed="rId3"/>
          <a:stretch>
            <a:fillRect/>
          </a:stretch>
        </p:blipFill>
        <p:spPr>
          <a:xfrm>
            <a:off x="80682" y="1563513"/>
            <a:ext cx="12030635" cy="5157962"/>
          </a:xfrm>
          <a:prstGeom prst="rect">
            <a:avLst/>
          </a:prstGeom>
        </p:spPr>
      </p:pic>
      <p:sp>
        <p:nvSpPr>
          <p:cNvPr id="8" name="Title 3">
            <a:extLst>
              <a:ext uri="{FF2B5EF4-FFF2-40B4-BE49-F238E27FC236}">
                <a16:creationId xmlns:a16="http://schemas.microsoft.com/office/drawing/2014/main" id="{D40FCB0C-A791-C87B-071D-805BA83FA84A}"/>
              </a:ext>
            </a:extLst>
          </p:cNvPr>
          <p:cNvSpPr>
            <a:spLocks noGrp="1"/>
          </p:cNvSpPr>
          <p:nvPr>
            <p:ph type="title"/>
          </p:nvPr>
        </p:nvSpPr>
        <p:spPr>
          <a:xfrm>
            <a:off x="838200" y="365125"/>
            <a:ext cx="10515600" cy="1325563"/>
          </a:xfrm>
        </p:spPr>
        <p:txBody>
          <a:bodyPr/>
          <a:lstStyle/>
          <a:p>
            <a:r>
              <a:rPr lang="en-US" dirty="0"/>
              <a:t>Benefits of multiple filters</a:t>
            </a:r>
          </a:p>
        </p:txBody>
      </p:sp>
      <p:sp>
        <p:nvSpPr>
          <p:cNvPr id="6" name="Slide Number Placeholder 5">
            <a:extLst>
              <a:ext uri="{FF2B5EF4-FFF2-40B4-BE49-F238E27FC236}">
                <a16:creationId xmlns:a16="http://schemas.microsoft.com/office/drawing/2014/main" id="{1233B756-7ED7-4F1C-8BB8-2AF1DE0BFF6B}"/>
              </a:ext>
            </a:extLst>
          </p:cNvPr>
          <p:cNvSpPr>
            <a:spLocks noGrp="1"/>
          </p:cNvSpPr>
          <p:nvPr>
            <p:ph type="sldNum" sz="quarter" idx="12"/>
          </p:nvPr>
        </p:nvSpPr>
        <p:spPr/>
        <p:txBody>
          <a:bodyPr/>
          <a:lstStyle/>
          <a:p>
            <a:fld id="{1F6391C4-CC4B-4226-8178-FE157D05406F}" type="slidenum">
              <a:rPr lang="en-US" smtClean="0"/>
              <a:t>9</a:t>
            </a:fld>
            <a:endParaRPr lang="en-US"/>
          </a:p>
        </p:txBody>
      </p:sp>
    </p:spTree>
    <p:extLst>
      <p:ext uri="{BB962C8B-B14F-4D97-AF65-F5344CB8AC3E}">
        <p14:creationId xmlns:p14="http://schemas.microsoft.com/office/powerpoint/2010/main" val="2050723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16507</TotalTime>
  <Words>1282</Words>
  <Application>Microsoft Office PowerPoint</Application>
  <PresentationFormat>Widescreen</PresentationFormat>
  <Paragraphs>150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Geneva</vt:lpstr>
      <vt:lpstr>Office Theme</vt:lpstr>
      <vt:lpstr>PowerPoint Presentation</vt:lpstr>
      <vt:lpstr>Planned Phases of GQuEST</vt:lpstr>
      <vt:lpstr>Features of Demonstrator</vt:lpstr>
      <vt:lpstr>(2nd to) Last piece of the puzzle: Filter Cavities.</vt:lpstr>
      <vt:lpstr>Why do we need Filter Cavities?</vt:lpstr>
      <vt:lpstr>Why do we need Filter Cavities?</vt:lpstr>
      <vt:lpstr>What are the GQuEST Filter Cavities?</vt:lpstr>
      <vt:lpstr>What are the GQuEST Filter Cavities?</vt:lpstr>
      <vt:lpstr>Benefits of multiple filters</vt:lpstr>
      <vt:lpstr>Lab Progress so far</vt:lpstr>
      <vt:lpstr>Power Distribution Center</vt:lpstr>
      <vt:lpstr>First Output Filter Cavity</vt:lpstr>
      <vt:lpstr>First Output Filter Cavity</vt:lpstr>
      <vt:lpstr>SHG Farm</vt:lpstr>
      <vt:lpstr>Successful first lock of the cavity!</vt:lpstr>
      <vt:lpstr>First Output Filter Cavity Challenges</vt:lpstr>
      <vt:lpstr>First Output Filter Cavity Challenges</vt:lpstr>
      <vt:lpstr>What’s next?</vt:lpstr>
      <vt:lpstr>Start of extra slides</vt:lpstr>
      <vt:lpstr>Start of extra slides</vt:lpstr>
      <vt:lpstr>Extra slides</vt:lpstr>
      <vt:lpstr>PowerPoint Presentation</vt:lpstr>
      <vt:lpstr>Pound-Drever-Hall (PDH) Locking</vt:lpstr>
      <vt:lpstr>First Output Filter Cavity Problems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Torrey Cullen</dc:creator>
  <cp:lastModifiedBy>Torrey Cullen</cp:lastModifiedBy>
  <cp:revision>17</cp:revision>
  <dcterms:created xsi:type="dcterms:W3CDTF">2024-02-29T19:20:58Z</dcterms:created>
  <dcterms:modified xsi:type="dcterms:W3CDTF">2024-03-25T16:40:14Z</dcterms:modified>
</cp:coreProperties>
</file>