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1"/>
  </p:notesMasterIdLst>
  <p:sldIdLst>
    <p:sldId id="300" r:id="rId2"/>
    <p:sldId id="301" r:id="rId3"/>
    <p:sldId id="306" r:id="rId4"/>
    <p:sldId id="302" r:id="rId5"/>
    <p:sldId id="304" r:id="rId6"/>
    <p:sldId id="310" r:id="rId7"/>
    <p:sldId id="307" r:id="rId8"/>
    <p:sldId id="312" r:id="rId9"/>
    <p:sldId id="311" r:id="rId10"/>
    <p:sldId id="313" r:id="rId11"/>
    <p:sldId id="314" r:id="rId12"/>
    <p:sldId id="316" r:id="rId13"/>
    <p:sldId id="315" r:id="rId14"/>
    <p:sldId id="317" r:id="rId15"/>
    <p:sldId id="318" r:id="rId16"/>
    <p:sldId id="320" r:id="rId17"/>
    <p:sldId id="321" r:id="rId18"/>
    <p:sldId id="322" r:id="rId19"/>
    <p:sldId id="323" r:id="rId20"/>
    <p:sldId id="324" r:id="rId21"/>
    <p:sldId id="325" r:id="rId22"/>
    <p:sldId id="326" r:id="rId23"/>
    <p:sldId id="327" r:id="rId24"/>
    <p:sldId id="328" r:id="rId25"/>
    <p:sldId id="329" r:id="rId26"/>
    <p:sldId id="330" r:id="rId27"/>
    <p:sldId id="332" r:id="rId28"/>
    <p:sldId id="333" r:id="rId29"/>
    <p:sldId id="30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B910C6"/>
    <a:srgbClr val="00DDFA"/>
    <a:srgbClr val="00CCFF"/>
    <a:srgbClr val="00C8FA"/>
    <a:srgbClr val="00C9F0"/>
    <a:srgbClr val="00FDFF"/>
    <a:srgbClr val="CAC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89" autoAdjust="0"/>
    <p:restoredTop sz="96327"/>
  </p:normalViewPr>
  <p:slideViewPr>
    <p:cSldViewPr snapToGrid="0" showGuides="1">
      <p:cViewPr>
        <p:scale>
          <a:sx n="125" d="100"/>
          <a:sy n="125" d="100"/>
        </p:scale>
        <p:origin x="1636" y="4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646A2-B6D7-CD40-9DFE-1D364123B494}" type="datetimeFigureOut">
              <a:rPr lang="en-US" smtClean="0"/>
              <a:t>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9BCC6B-A2BA-E442-9782-A4C399E32252}" type="slidenum">
              <a:rPr lang="en-US" smtClean="0"/>
              <a:t>‹#›</a:t>
            </a:fld>
            <a:endParaRPr lang="en-US"/>
          </a:p>
        </p:txBody>
      </p:sp>
    </p:spTree>
    <p:extLst>
      <p:ext uri="{BB962C8B-B14F-4D97-AF65-F5344CB8AC3E}">
        <p14:creationId xmlns:p14="http://schemas.microsoft.com/office/powerpoint/2010/main" val="2661258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42942-DD8E-E64C-AA8B-1D97395AB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698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2A672-9BD3-68FE-A639-E3EDE3F846C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73F5791-33C0-6D6B-2E99-7121F78F44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59EB3A4-64ED-2CC4-5A61-5D9BD9F44735}"/>
              </a:ext>
            </a:extLst>
          </p:cNvPr>
          <p:cNvSpPr>
            <a:spLocks noGrp="1"/>
          </p:cNvSpPr>
          <p:nvPr>
            <p:ph type="dt" sz="half" idx="10"/>
          </p:nvPr>
        </p:nvSpPr>
        <p:spPr/>
        <p:txBody>
          <a:bodyPr/>
          <a:lstStyle/>
          <a:p>
            <a:fld id="{58CBAC6D-0FBA-0346-AB5F-FB57E7EE688F}" type="datetimeFigureOut">
              <a:rPr lang="en-US" smtClean="0"/>
              <a:t>6/12/2024</a:t>
            </a:fld>
            <a:endParaRPr lang="en-US"/>
          </a:p>
        </p:txBody>
      </p:sp>
      <p:sp>
        <p:nvSpPr>
          <p:cNvPr id="5" name="Footer Placeholder 4">
            <a:extLst>
              <a:ext uri="{FF2B5EF4-FFF2-40B4-BE49-F238E27FC236}">
                <a16:creationId xmlns:a16="http://schemas.microsoft.com/office/drawing/2014/main" id="{564F1968-B12A-1477-6FB5-318487BD7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57252-74BA-0E1F-C020-E20A335CC7D9}"/>
              </a:ext>
            </a:extLst>
          </p:cNvPr>
          <p:cNvSpPr>
            <a:spLocks noGrp="1"/>
          </p:cNvSpPr>
          <p:nvPr>
            <p:ph type="sldNum" sz="quarter" idx="12"/>
          </p:nvPr>
        </p:nvSpPr>
        <p:spPr/>
        <p:txBody>
          <a:bodyPr/>
          <a:lstStyle/>
          <a:p>
            <a:fld id="{86EEC38C-4733-714D-8A23-22F51AA6E18B}" type="slidenum">
              <a:rPr lang="en-US" smtClean="0"/>
              <a:t>‹#›</a:t>
            </a:fld>
            <a:endParaRPr lang="en-US"/>
          </a:p>
        </p:txBody>
      </p:sp>
    </p:spTree>
    <p:extLst>
      <p:ext uri="{BB962C8B-B14F-4D97-AF65-F5344CB8AC3E}">
        <p14:creationId xmlns:p14="http://schemas.microsoft.com/office/powerpoint/2010/main" val="2362813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71B25-1E89-B4B5-EAE6-79B04F5EC63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E6B2CA6-6E23-0574-B785-64832E59266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FF9427-A8D1-C9A3-5FC3-BEEA44C816CF}"/>
              </a:ext>
            </a:extLst>
          </p:cNvPr>
          <p:cNvSpPr>
            <a:spLocks noGrp="1"/>
          </p:cNvSpPr>
          <p:nvPr>
            <p:ph type="dt" sz="half" idx="10"/>
          </p:nvPr>
        </p:nvSpPr>
        <p:spPr/>
        <p:txBody>
          <a:bodyPr/>
          <a:lstStyle/>
          <a:p>
            <a:fld id="{58CBAC6D-0FBA-0346-AB5F-FB57E7EE688F}" type="datetimeFigureOut">
              <a:rPr lang="en-US" smtClean="0"/>
              <a:t>6/12/2024</a:t>
            </a:fld>
            <a:endParaRPr lang="en-US"/>
          </a:p>
        </p:txBody>
      </p:sp>
      <p:sp>
        <p:nvSpPr>
          <p:cNvPr id="5" name="Footer Placeholder 4">
            <a:extLst>
              <a:ext uri="{FF2B5EF4-FFF2-40B4-BE49-F238E27FC236}">
                <a16:creationId xmlns:a16="http://schemas.microsoft.com/office/drawing/2014/main" id="{FA6FEDB3-4591-9E3C-01F5-C5B9B3E03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CC7BD-D32E-C61E-6D72-A822EC10EB22}"/>
              </a:ext>
            </a:extLst>
          </p:cNvPr>
          <p:cNvSpPr>
            <a:spLocks noGrp="1"/>
          </p:cNvSpPr>
          <p:nvPr>
            <p:ph type="sldNum" sz="quarter" idx="12"/>
          </p:nvPr>
        </p:nvSpPr>
        <p:spPr/>
        <p:txBody>
          <a:bodyPr/>
          <a:lstStyle/>
          <a:p>
            <a:fld id="{86EEC38C-4733-714D-8A23-22F51AA6E18B}" type="slidenum">
              <a:rPr lang="en-US" smtClean="0"/>
              <a:t>‹#›</a:t>
            </a:fld>
            <a:endParaRPr lang="en-US"/>
          </a:p>
        </p:txBody>
      </p:sp>
    </p:spTree>
    <p:extLst>
      <p:ext uri="{BB962C8B-B14F-4D97-AF65-F5344CB8AC3E}">
        <p14:creationId xmlns:p14="http://schemas.microsoft.com/office/powerpoint/2010/main" val="184660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C8692B-6BFD-6A5F-CFE5-0DEA6195083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9BFF8BC-001A-805D-B0AE-32DA45E17E0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40BDC6C-0668-E6A7-50DC-09D03020D096}"/>
              </a:ext>
            </a:extLst>
          </p:cNvPr>
          <p:cNvSpPr>
            <a:spLocks noGrp="1"/>
          </p:cNvSpPr>
          <p:nvPr>
            <p:ph type="dt" sz="half" idx="10"/>
          </p:nvPr>
        </p:nvSpPr>
        <p:spPr/>
        <p:txBody>
          <a:bodyPr/>
          <a:lstStyle/>
          <a:p>
            <a:fld id="{58CBAC6D-0FBA-0346-AB5F-FB57E7EE688F}" type="datetimeFigureOut">
              <a:rPr lang="en-US" smtClean="0"/>
              <a:t>6/12/2024</a:t>
            </a:fld>
            <a:endParaRPr lang="en-US"/>
          </a:p>
        </p:txBody>
      </p:sp>
      <p:sp>
        <p:nvSpPr>
          <p:cNvPr id="5" name="Footer Placeholder 4">
            <a:extLst>
              <a:ext uri="{FF2B5EF4-FFF2-40B4-BE49-F238E27FC236}">
                <a16:creationId xmlns:a16="http://schemas.microsoft.com/office/drawing/2014/main" id="{65CD3987-F5AB-A5A3-7097-C151BA3799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A59C25-C258-BB4B-A0DE-EC04ACAE6EAA}"/>
              </a:ext>
            </a:extLst>
          </p:cNvPr>
          <p:cNvSpPr>
            <a:spLocks noGrp="1"/>
          </p:cNvSpPr>
          <p:nvPr>
            <p:ph type="sldNum" sz="quarter" idx="12"/>
          </p:nvPr>
        </p:nvSpPr>
        <p:spPr/>
        <p:txBody>
          <a:bodyPr/>
          <a:lstStyle/>
          <a:p>
            <a:fld id="{86EEC38C-4733-714D-8A23-22F51AA6E18B}" type="slidenum">
              <a:rPr lang="en-US" smtClean="0"/>
              <a:t>‹#›</a:t>
            </a:fld>
            <a:endParaRPr lang="en-US"/>
          </a:p>
        </p:txBody>
      </p:sp>
    </p:spTree>
    <p:extLst>
      <p:ext uri="{BB962C8B-B14F-4D97-AF65-F5344CB8AC3E}">
        <p14:creationId xmlns:p14="http://schemas.microsoft.com/office/powerpoint/2010/main" val="53897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2A84E-2D48-024F-6010-098D6EA3E83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2C19B04-7B64-6784-4A67-53B965E1E2A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8F672E3-9771-121E-F2D8-B0B0D616D6DE}"/>
              </a:ext>
            </a:extLst>
          </p:cNvPr>
          <p:cNvSpPr>
            <a:spLocks noGrp="1"/>
          </p:cNvSpPr>
          <p:nvPr>
            <p:ph type="dt" sz="half" idx="10"/>
          </p:nvPr>
        </p:nvSpPr>
        <p:spPr/>
        <p:txBody>
          <a:bodyPr/>
          <a:lstStyle/>
          <a:p>
            <a:fld id="{58CBAC6D-0FBA-0346-AB5F-FB57E7EE688F}" type="datetimeFigureOut">
              <a:rPr lang="en-US" smtClean="0"/>
              <a:t>6/12/2024</a:t>
            </a:fld>
            <a:endParaRPr lang="en-US"/>
          </a:p>
        </p:txBody>
      </p:sp>
      <p:sp>
        <p:nvSpPr>
          <p:cNvPr id="5" name="Footer Placeholder 4">
            <a:extLst>
              <a:ext uri="{FF2B5EF4-FFF2-40B4-BE49-F238E27FC236}">
                <a16:creationId xmlns:a16="http://schemas.microsoft.com/office/drawing/2014/main" id="{9969915C-CCE1-703F-7BEE-C8534CED7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9795E-6FCB-1CC5-B3E4-CB1D842D86FB}"/>
              </a:ext>
            </a:extLst>
          </p:cNvPr>
          <p:cNvSpPr>
            <a:spLocks noGrp="1"/>
          </p:cNvSpPr>
          <p:nvPr>
            <p:ph type="sldNum" sz="quarter" idx="12"/>
          </p:nvPr>
        </p:nvSpPr>
        <p:spPr/>
        <p:txBody>
          <a:bodyPr/>
          <a:lstStyle/>
          <a:p>
            <a:fld id="{86EEC38C-4733-714D-8A23-22F51AA6E18B}" type="slidenum">
              <a:rPr lang="en-US" smtClean="0"/>
              <a:t>‹#›</a:t>
            </a:fld>
            <a:endParaRPr lang="en-US"/>
          </a:p>
        </p:txBody>
      </p:sp>
    </p:spTree>
    <p:extLst>
      <p:ext uri="{BB962C8B-B14F-4D97-AF65-F5344CB8AC3E}">
        <p14:creationId xmlns:p14="http://schemas.microsoft.com/office/powerpoint/2010/main" val="3813382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97D2-4A04-FAB1-3819-49A94D56D58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E7C682-803C-AE05-6485-884C84E3ED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65CBBD8-7C61-83A2-AF33-7A80117A48E1}"/>
              </a:ext>
            </a:extLst>
          </p:cNvPr>
          <p:cNvSpPr>
            <a:spLocks noGrp="1"/>
          </p:cNvSpPr>
          <p:nvPr>
            <p:ph type="dt" sz="half" idx="10"/>
          </p:nvPr>
        </p:nvSpPr>
        <p:spPr/>
        <p:txBody>
          <a:bodyPr/>
          <a:lstStyle/>
          <a:p>
            <a:fld id="{58CBAC6D-0FBA-0346-AB5F-FB57E7EE688F}" type="datetimeFigureOut">
              <a:rPr lang="en-US" smtClean="0"/>
              <a:t>6/12/2024</a:t>
            </a:fld>
            <a:endParaRPr lang="en-US"/>
          </a:p>
        </p:txBody>
      </p:sp>
      <p:sp>
        <p:nvSpPr>
          <p:cNvPr id="5" name="Footer Placeholder 4">
            <a:extLst>
              <a:ext uri="{FF2B5EF4-FFF2-40B4-BE49-F238E27FC236}">
                <a16:creationId xmlns:a16="http://schemas.microsoft.com/office/drawing/2014/main" id="{24FEB382-11A4-EC09-7648-2DF166E2FB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B4BE7-5197-BC12-D032-A56D73721D8B}"/>
              </a:ext>
            </a:extLst>
          </p:cNvPr>
          <p:cNvSpPr>
            <a:spLocks noGrp="1"/>
          </p:cNvSpPr>
          <p:nvPr>
            <p:ph type="sldNum" sz="quarter" idx="12"/>
          </p:nvPr>
        </p:nvSpPr>
        <p:spPr/>
        <p:txBody>
          <a:bodyPr/>
          <a:lstStyle/>
          <a:p>
            <a:fld id="{86EEC38C-4733-714D-8A23-22F51AA6E18B}" type="slidenum">
              <a:rPr lang="en-US" smtClean="0"/>
              <a:t>‹#›</a:t>
            </a:fld>
            <a:endParaRPr lang="en-US"/>
          </a:p>
        </p:txBody>
      </p:sp>
    </p:spTree>
    <p:extLst>
      <p:ext uri="{BB962C8B-B14F-4D97-AF65-F5344CB8AC3E}">
        <p14:creationId xmlns:p14="http://schemas.microsoft.com/office/powerpoint/2010/main" val="2356281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7BE11-43AB-7231-C00E-9BAC96FFF54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ED37125-DA77-6D3E-E376-EA9469C82AE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F90A439-6886-4391-85A5-4531099C7C0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4A92F0B-C040-8ABB-ACD7-A5B64FE59F83}"/>
              </a:ext>
            </a:extLst>
          </p:cNvPr>
          <p:cNvSpPr>
            <a:spLocks noGrp="1"/>
          </p:cNvSpPr>
          <p:nvPr>
            <p:ph type="dt" sz="half" idx="10"/>
          </p:nvPr>
        </p:nvSpPr>
        <p:spPr/>
        <p:txBody>
          <a:bodyPr/>
          <a:lstStyle/>
          <a:p>
            <a:fld id="{58CBAC6D-0FBA-0346-AB5F-FB57E7EE688F}" type="datetimeFigureOut">
              <a:rPr lang="en-US" smtClean="0"/>
              <a:t>6/12/2024</a:t>
            </a:fld>
            <a:endParaRPr lang="en-US"/>
          </a:p>
        </p:txBody>
      </p:sp>
      <p:sp>
        <p:nvSpPr>
          <p:cNvPr id="6" name="Footer Placeholder 5">
            <a:extLst>
              <a:ext uri="{FF2B5EF4-FFF2-40B4-BE49-F238E27FC236}">
                <a16:creationId xmlns:a16="http://schemas.microsoft.com/office/drawing/2014/main" id="{DF5FE187-DA01-3B46-91AB-DA83731B11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C10A57-C10C-71C6-F692-F50D92AB5792}"/>
              </a:ext>
            </a:extLst>
          </p:cNvPr>
          <p:cNvSpPr>
            <a:spLocks noGrp="1"/>
          </p:cNvSpPr>
          <p:nvPr>
            <p:ph type="sldNum" sz="quarter" idx="12"/>
          </p:nvPr>
        </p:nvSpPr>
        <p:spPr/>
        <p:txBody>
          <a:bodyPr/>
          <a:lstStyle/>
          <a:p>
            <a:fld id="{86EEC38C-4733-714D-8A23-22F51AA6E18B}" type="slidenum">
              <a:rPr lang="en-US" smtClean="0"/>
              <a:t>‹#›</a:t>
            </a:fld>
            <a:endParaRPr lang="en-US"/>
          </a:p>
        </p:txBody>
      </p:sp>
    </p:spTree>
    <p:extLst>
      <p:ext uri="{BB962C8B-B14F-4D97-AF65-F5344CB8AC3E}">
        <p14:creationId xmlns:p14="http://schemas.microsoft.com/office/powerpoint/2010/main" val="4102283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20F9-CF4F-B05E-5C68-EA1079FB8BB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B2C5BC8-E366-A87B-75BE-23D9834614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7ABED2C-3006-4D96-7F26-F3E9EE83171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2D05D9F-961D-006E-93D0-ECA2A7EE63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94BEFB8-CF12-17CC-BB13-93AEE867A5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ADA8AF4-44CA-2BBA-32B0-BC526D1BF99E}"/>
              </a:ext>
            </a:extLst>
          </p:cNvPr>
          <p:cNvSpPr>
            <a:spLocks noGrp="1"/>
          </p:cNvSpPr>
          <p:nvPr>
            <p:ph type="dt" sz="half" idx="10"/>
          </p:nvPr>
        </p:nvSpPr>
        <p:spPr/>
        <p:txBody>
          <a:bodyPr/>
          <a:lstStyle/>
          <a:p>
            <a:fld id="{58CBAC6D-0FBA-0346-AB5F-FB57E7EE688F}" type="datetimeFigureOut">
              <a:rPr lang="en-US" smtClean="0"/>
              <a:t>6/12/2024</a:t>
            </a:fld>
            <a:endParaRPr lang="en-US"/>
          </a:p>
        </p:txBody>
      </p:sp>
      <p:sp>
        <p:nvSpPr>
          <p:cNvPr id="8" name="Footer Placeholder 7">
            <a:extLst>
              <a:ext uri="{FF2B5EF4-FFF2-40B4-BE49-F238E27FC236}">
                <a16:creationId xmlns:a16="http://schemas.microsoft.com/office/drawing/2014/main" id="{35BA6E8D-3BF9-CF44-3724-08B7C36A1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DA3AEE-93C4-8A54-FC80-42C5AF595DBD}"/>
              </a:ext>
            </a:extLst>
          </p:cNvPr>
          <p:cNvSpPr>
            <a:spLocks noGrp="1"/>
          </p:cNvSpPr>
          <p:nvPr>
            <p:ph type="sldNum" sz="quarter" idx="12"/>
          </p:nvPr>
        </p:nvSpPr>
        <p:spPr/>
        <p:txBody>
          <a:bodyPr/>
          <a:lstStyle/>
          <a:p>
            <a:fld id="{86EEC38C-4733-714D-8A23-22F51AA6E18B}" type="slidenum">
              <a:rPr lang="en-US" smtClean="0"/>
              <a:t>‹#›</a:t>
            </a:fld>
            <a:endParaRPr lang="en-US"/>
          </a:p>
        </p:txBody>
      </p:sp>
    </p:spTree>
    <p:extLst>
      <p:ext uri="{BB962C8B-B14F-4D97-AF65-F5344CB8AC3E}">
        <p14:creationId xmlns:p14="http://schemas.microsoft.com/office/powerpoint/2010/main" val="2574460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3E145-9ECD-41AB-440A-F07E510B069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813E4BE-CF34-2296-4F01-678D33C72F94}"/>
              </a:ext>
            </a:extLst>
          </p:cNvPr>
          <p:cNvSpPr>
            <a:spLocks noGrp="1"/>
          </p:cNvSpPr>
          <p:nvPr>
            <p:ph type="dt" sz="half" idx="10"/>
          </p:nvPr>
        </p:nvSpPr>
        <p:spPr/>
        <p:txBody>
          <a:bodyPr/>
          <a:lstStyle/>
          <a:p>
            <a:fld id="{58CBAC6D-0FBA-0346-AB5F-FB57E7EE688F}" type="datetimeFigureOut">
              <a:rPr lang="en-US" smtClean="0"/>
              <a:t>6/12/2024</a:t>
            </a:fld>
            <a:endParaRPr lang="en-US"/>
          </a:p>
        </p:txBody>
      </p:sp>
      <p:sp>
        <p:nvSpPr>
          <p:cNvPr id="4" name="Footer Placeholder 3">
            <a:extLst>
              <a:ext uri="{FF2B5EF4-FFF2-40B4-BE49-F238E27FC236}">
                <a16:creationId xmlns:a16="http://schemas.microsoft.com/office/drawing/2014/main" id="{730E0D90-C6FE-FB5C-51F8-4EF4EC6B9E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C415F8-76F3-F02C-84F0-27983E9BB0D5}"/>
              </a:ext>
            </a:extLst>
          </p:cNvPr>
          <p:cNvSpPr>
            <a:spLocks noGrp="1"/>
          </p:cNvSpPr>
          <p:nvPr>
            <p:ph type="sldNum" sz="quarter" idx="12"/>
          </p:nvPr>
        </p:nvSpPr>
        <p:spPr/>
        <p:txBody>
          <a:bodyPr/>
          <a:lstStyle/>
          <a:p>
            <a:fld id="{86EEC38C-4733-714D-8A23-22F51AA6E18B}" type="slidenum">
              <a:rPr lang="en-US" smtClean="0"/>
              <a:t>‹#›</a:t>
            </a:fld>
            <a:endParaRPr lang="en-US"/>
          </a:p>
        </p:txBody>
      </p:sp>
    </p:spTree>
    <p:extLst>
      <p:ext uri="{BB962C8B-B14F-4D97-AF65-F5344CB8AC3E}">
        <p14:creationId xmlns:p14="http://schemas.microsoft.com/office/powerpoint/2010/main" val="32091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00F628-CE5A-447D-284B-08BBF4578BE4}"/>
              </a:ext>
            </a:extLst>
          </p:cNvPr>
          <p:cNvSpPr>
            <a:spLocks noGrp="1"/>
          </p:cNvSpPr>
          <p:nvPr>
            <p:ph type="dt" sz="half" idx="10"/>
          </p:nvPr>
        </p:nvSpPr>
        <p:spPr/>
        <p:txBody>
          <a:bodyPr/>
          <a:lstStyle/>
          <a:p>
            <a:fld id="{58CBAC6D-0FBA-0346-AB5F-FB57E7EE688F}" type="datetimeFigureOut">
              <a:rPr lang="en-US" smtClean="0"/>
              <a:t>6/12/2024</a:t>
            </a:fld>
            <a:endParaRPr lang="en-US"/>
          </a:p>
        </p:txBody>
      </p:sp>
      <p:sp>
        <p:nvSpPr>
          <p:cNvPr id="3" name="Footer Placeholder 2">
            <a:extLst>
              <a:ext uri="{FF2B5EF4-FFF2-40B4-BE49-F238E27FC236}">
                <a16:creationId xmlns:a16="http://schemas.microsoft.com/office/drawing/2014/main" id="{73EAD0DC-CE90-48FF-ECB0-1CC90A72DF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2014CD-95CE-F23B-4FE7-EC715C51230B}"/>
              </a:ext>
            </a:extLst>
          </p:cNvPr>
          <p:cNvSpPr>
            <a:spLocks noGrp="1"/>
          </p:cNvSpPr>
          <p:nvPr>
            <p:ph type="sldNum" sz="quarter" idx="12"/>
          </p:nvPr>
        </p:nvSpPr>
        <p:spPr/>
        <p:txBody>
          <a:bodyPr/>
          <a:lstStyle/>
          <a:p>
            <a:fld id="{86EEC38C-4733-714D-8A23-22F51AA6E18B}" type="slidenum">
              <a:rPr lang="en-US" smtClean="0"/>
              <a:t>‹#›</a:t>
            </a:fld>
            <a:endParaRPr lang="en-US"/>
          </a:p>
        </p:txBody>
      </p:sp>
    </p:spTree>
    <p:extLst>
      <p:ext uri="{BB962C8B-B14F-4D97-AF65-F5344CB8AC3E}">
        <p14:creationId xmlns:p14="http://schemas.microsoft.com/office/powerpoint/2010/main" val="1533668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7E827-7450-7A20-5EAE-7DE82CDB4A8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2AEB27D-8017-257C-84B6-100C504803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E01DEF5-A0FF-E6F1-6CF7-9B5BE307A7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0BF4F3-428F-7C2C-AFF4-C6CC48FA6D6A}"/>
              </a:ext>
            </a:extLst>
          </p:cNvPr>
          <p:cNvSpPr>
            <a:spLocks noGrp="1"/>
          </p:cNvSpPr>
          <p:nvPr>
            <p:ph type="dt" sz="half" idx="10"/>
          </p:nvPr>
        </p:nvSpPr>
        <p:spPr/>
        <p:txBody>
          <a:bodyPr/>
          <a:lstStyle/>
          <a:p>
            <a:fld id="{58CBAC6D-0FBA-0346-AB5F-FB57E7EE688F}" type="datetimeFigureOut">
              <a:rPr lang="en-US" smtClean="0"/>
              <a:t>6/12/2024</a:t>
            </a:fld>
            <a:endParaRPr lang="en-US"/>
          </a:p>
        </p:txBody>
      </p:sp>
      <p:sp>
        <p:nvSpPr>
          <p:cNvPr id="6" name="Footer Placeholder 5">
            <a:extLst>
              <a:ext uri="{FF2B5EF4-FFF2-40B4-BE49-F238E27FC236}">
                <a16:creationId xmlns:a16="http://schemas.microsoft.com/office/drawing/2014/main" id="{6DEF057B-0F69-E6F2-1192-6AC414937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D1115-A754-3B30-E100-5769F4002228}"/>
              </a:ext>
            </a:extLst>
          </p:cNvPr>
          <p:cNvSpPr>
            <a:spLocks noGrp="1"/>
          </p:cNvSpPr>
          <p:nvPr>
            <p:ph type="sldNum" sz="quarter" idx="12"/>
          </p:nvPr>
        </p:nvSpPr>
        <p:spPr/>
        <p:txBody>
          <a:bodyPr/>
          <a:lstStyle/>
          <a:p>
            <a:fld id="{86EEC38C-4733-714D-8A23-22F51AA6E18B}" type="slidenum">
              <a:rPr lang="en-US" smtClean="0"/>
              <a:t>‹#›</a:t>
            </a:fld>
            <a:endParaRPr lang="en-US"/>
          </a:p>
        </p:txBody>
      </p:sp>
    </p:spTree>
    <p:extLst>
      <p:ext uri="{BB962C8B-B14F-4D97-AF65-F5344CB8AC3E}">
        <p14:creationId xmlns:p14="http://schemas.microsoft.com/office/powerpoint/2010/main" val="2568805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0F99-F002-7BCC-02B3-0D5A18B1773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37C5412-D500-310F-8833-52DBD414F7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E07282-CBF7-405B-04C4-C32E3D9982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44EFB99-8FBD-C2DB-0778-AA186A7D71FD}"/>
              </a:ext>
            </a:extLst>
          </p:cNvPr>
          <p:cNvSpPr>
            <a:spLocks noGrp="1"/>
          </p:cNvSpPr>
          <p:nvPr>
            <p:ph type="dt" sz="half" idx="10"/>
          </p:nvPr>
        </p:nvSpPr>
        <p:spPr/>
        <p:txBody>
          <a:bodyPr/>
          <a:lstStyle/>
          <a:p>
            <a:fld id="{58CBAC6D-0FBA-0346-AB5F-FB57E7EE688F}" type="datetimeFigureOut">
              <a:rPr lang="en-US" smtClean="0"/>
              <a:t>6/12/2024</a:t>
            </a:fld>
            <a:endParaRPr lang="en-US"/>
          </a:p>
        </p:txBody>
      </p:sp>
      <p:sp>
        <p:nvSpPr>
          <p:cNvPr id="6" name="Footer Placeholder 5">
            <a:extLst>
              <a:ext uri="{FF2B5EF4-FFF2-40B4-BE49-F238E27FC236}">
                <a16:creationId xmlns:a16="http://schemas.microsoft.com/office/drawing/2014/main" id="{317A6A91-1698-AC09-1D1A-671A45EDAB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357F6B-42DD-51D2-34DC-F098E0BD09C6}"/>
              </a:ext>
            </a:extLst>
          </p:cNvPr>
          <p:cNvSpPr>
            <a:spLocks noGrp="1"/>
          </p:cNvSpPr>
          <p:nvPr>
            <p:ph type="sldNum" sz="quarter" idx="12"/>
          </p:nvPr>
        </p:nvSpPr>
        <p:spPr/>
        <p:txBody>
          <a:bodyPr/>
          <a:lstStyle/>
          <a:p>
            <a:fld id="{86EEC38C-4733-714D-8A23-22F51AA6E18B}" type="slidenum">
              <a:rPr lang="en-US" smtClean="0"/>
              <a:t>‹#›</a:t>
            </a:fld>
            <a:endParaRPr lang="en-US"/>
          </a:p>
        </p:txBody>
      </p:sp>
    </p:spTree>
    <p:extLst>
      <p:ext uri="{BB962C8B-B14F-4D97-AF65-F5344CB8AC3E}">
        <p14:creationId xmlns:p14="http://schemas.microsoft.com/office/powerpoint/2010/main" val="406272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E9CFBD-2220-AF7A-F699-3122C2A5F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A3F9F2A-F92E-D700-35D9-389131B374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923940A-EB1D-5B85-C581-9ECE52FF34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BAC6D-0FBA-0346-AB5F-FB57E7EE688F}" type="datetimeFigureOut">
              <a:rPr lang="en-US" smtClean="0"/>
              <a:t>6/12/2024</a:t>
            </a:fld>
            <a:endParaRPr lang="en-US"/>
          </a:p>
        </p:txBody>
      </p:sp>
      <p:sp>
        <p:nvSpPr>
          <p:cNvPr id="5" name="Footer Placeholder 4">
            <a:extLst>
              <a:ext uri="{FF2B5EF4-FFF2-40B4-BE49-F238E27FC236}">
                <a16:creationId xmlns:a16="http://schemas.microsoft.com/office/drawing/2014/main" id="{A80AA630-9F25-070B-1029-2BF88E9D0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624B42-94EF-1C34-34F7-D62FE5C043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EC38C-4733-714D-8A23-22F51AA6E18B}" type="slidenum">
              <a:rPr lang="en-US" smtClean="0"/>
              <a:t>‹#›</a:t>
            </a:fld>
            <a:endParaRPr lang="en-US"/>
          </a:p>
        </p:txBody>
      </p:sp>
    </p:spTree>
    <p:extLst>
      <p:ext uri="{BB962C8B-B14F-4D97-AF65-F5344CB8AC3E}">
        <p14:creationId xmlns:p14="http://schemas.microsoft.com/office/powerpoint/2010/main" val="3715393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openproject.mccullerlab.com/projects/gquest/work_package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1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E7FD7B-0D0B-0D60-92B2-4726894ADAB0}"/>
              </a:ext>
            </a:extLst>
          </p:cNvPr>
          <p:cNvSpPr txBox="1"/>
          <p:nvPr/>
        </p:nvSpPr>
        <p:spPr>
          <a:xfrm>
            <a:off x="642730" y="0"/>
            <a:ext cx="109065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mn-ea"/>
                <a:cs typeface="+mn-cs"/>
              </a:rPr>
              <a:t>Lab Progress Update towards </a:t>
            </a:r>
            <a:r>
              <a:rPr kumimoji="0" lang="en-US" sz="3600" b="0" i="0" u="none" strike="noStrike" kern="1200" cap="none" spc="0" normalizeH="0" baseline="0" noProof="0" dirty="0" err="1">
                <a:ln>
                  <a:noFill/>
                </a:ln>
                <a:solidFill>
                  <a:srgbClr val="00B0F0"/>
                </a:solidFill>
                <a:effectLst/>
                <a:uLnTx/>
                <a:uFillTx/>
                <a:latin typeface="Cambria" panose="02040503050406030204" pitchFamily="18" charset="0"/>
                <a:ea typeface="+mn-ea"/>
                <a:cs typeface="+mn-cs"/>
              </a:rPr>
              <a:t>GQuest</a:t>
            </a: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mn-ea"/>
                <a:cs typeface="+mn-cs"/>
              </a:rPr>
              <a:t> Filter Cavities 5/14 – 6/13</a:t>
            </a:r>
          </a:p>
        </p:txBody>
      </p:sp>
      <p:sp>
        <p:nvSpPr>
          <p:cNvPr id="57" name="TextBox 56">
            <a:extLst>
              <a:ext uri="{FF2B5EF4-FFF2-40B4-BE49-F238E27FC236}">
                <a16:creationId xmlns:a16="http://schemas.microsoft.com/office/drawing/2014/main" id="{CD201E9B-FFD2-3661-4AA8-B0D9F7B6EBA4}"/>
              </a:ext>
            </a:extLst>
          </p:cNvPr>
          <p:cNvSpPr txBox="1"/>
          <p:nvPr/>
        </p:nvSpPr>
        <p:spPr>
          <a:xfrm>
            <a:off x="-2" y="1833711"/>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mbria" panose="02040503050406030204" pitchFamily="18" charset="0"/>
                <a:ea typeface="+mn-ea"/>
                <a:cs typeface="Times New Roman" panose="02020603050405020304" pitchFamily="18" charset="0"/>
              </a:rPr>
              <a:t>Torrey Cullen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B0F0"/>
                </a:solidFill>
                <a:effectLst/>
                <a:uLnTx/>
                <a:uFillTx/>
                <a:latin typeface="Cambria" panose="02040503050406030204" pitchFamily="18" charset="0"/>
                <a:ea typeface="+mn-ea"/>
                <a:cs typeface="Times New Roman" panose="02020603050405020304" pitchFamily="18" charset="0"/>
              </a:rPr>
              <a:t>California </a:t>
            </a:r>
            <a:r>
              <a:rPr lang="en-US" sz="1600" i="1" dirty="0">
                <a:solidFill>
                  <a:srgbClr val="00B0F0"/>
                </a:solidFill>
                <a:latin typeface="Cambria" panose="02040503050406030204" pitchFamily="18" charset="0"/>
                <a:cs typeface="Times New Roman" panose="02020603050405020304" pitchFamily="18" charset="0"/>
              </a:rPr>
              <a:t>Institute of Technology</a:t>
            </a:r>
            <a:endParaRPr kumimoji="0" lang="en-US" sz="1600" b="0" i="1" u="none" strike="noStrike" kern="1200" cap="none" spc="0" normalizeH="0" baseline="0" noProof="0" dirty="0">
              <a:ln>
                <a:noFill/>
              </a:ln>
              <a:solidFill>
                <a:srgbClr val="00B0F0"/>
              </a:solidFill>
              <a:effectLst/>
              <a:uLnTx/>
              <a:uFillTx/>
              <a:latin typeface="Cambria" panose="02040503050406030204" pitchFamily="18" charset="0"/>
              <a:ea typeface="+mn-ea"/>
              <a:cs typeface="Times New Roman" panose="02020603050405020304" pitchFamily="18" charset="0"/>
            </a:endParaRPr>
          </a:p>
        </p:txBody>
      </p:sp>
      <p:pic>
        <p:nvPicPr>
          <p:cNvPr id="1026" name="Picture 2">
            <a:extLst>
              <a:ext uri="{FF2B5EF4-FFF2-40B4-BE49-F238E27FC236}">
                <a16:creationId xmlns:a16="http://schemas.microsoft.com/office/drawing/2014/main" id="{58FC27B0-9CD4-9E70-9CCD-BB9DA347E3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5412698"/>
            <a:ext cx="1445302" cy="1445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927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EEEF-D8FD-2746-3EBB-23959DF55C58}"/>
              </a:ext>
            </a:extLst>
          </p:cNvPr>
          <p:cNvSpPr>
            <a:spLocks noGrp="1"/>
          </p:cNvSpPr>
          <p:nvPr>
            <p:ph type="title"/>
          </p:nvPr>
        </p:nvSpPr>
        <p:spPr/>
        <p:txBody>
          <a:bodyPr>
            <a:normAutofit/>
          </a:bodyPr>
          <a:lstStyle/>
          <a:p>
            <a:pPr marL="0" marR="0" indent="0">
              <a:lnSpc>
                <a:spcPct val="107000"/>
              </a:lnSpc>
              <a:spcBef>
                <a:spcPts val="0"/>
              </a:spcBef>
              <a:spcAft>
                <a:spcPts val="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Daniel steals an AOM</a:t>
            </a:r>
          </a:p>
        </p:txBody>
      </p:sp>
      <p:sp>
        <p:nvSpPr>
          <p:cNvPr id="3" name="Content Placeholder 2">
            <a:extLst>
              <a:ext uri="{FF2B5EF4-FFF2-40B4-BE49-F238E27FC236}">
                <a16:creationId xmlns:a16="http://schemas.microsoft.com/office/drawing/2014/main" id="{EB966ED0-E5AB-CC54-80D8-BBECBB2E3F0F}"/>
              </a:ext>
            </a:extLst>
          </p:cNvPr>
          <p:cNvSpPr>
            <a:spLocks noGrp="1"/>
          </p:cNvSpPr>
          <p:nvPr>
            <p:ph idx="1"/>
          </p:nvPr>
        </p:nvSpPr>
        <p:spPr>
          <a:xfrm>
            <a:off x="838200" y="1825625"/>
            <a:ext cx="3699933" cy="739775"/>
          </a:xfrm>
        </p:spPr>
        <p:txBody>
          <a:bodyPr>
            <a:normAutofit/>
          </a:bodyPr>
          <a:lstStyle/>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 Learning how to properly drive it </a:t>
            </a:r>
          </a:p>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ii) </a:t>
            </a:r>
            <a:r>
              <a:rPr lang="en-US" sz="1200" b="1" kern="100" dirty="0">
                <a:latin typeface="Aptos" panose="020B0004020202020204" pitchFamily="34" charset="0"/>
                <a:ea typeface="Aptos" panose="020B0004020202020204" pitchFamily="34" charset="0"/>
                <a:cs typeface="Times New Roman" panose="02020603050405020304" pitchFamily="18" charset="0"/>
              </a:rPr>
              <a:t>M</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ode match for it/changed fundamental design </a:t>
            </a:r>
            <a:endParaRPr lang="en-US" sz="1200" b="1" u="sng"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iii) Align into the fiber (USE THE TOOL LEE BOUGHT)</a:t>
            </a:r>
            <a:endParaRPr lang="en-US" sz="1200" b="1" dirty="0"/>
          </a:p>
        </p:txBody>
      </p:sp>
      <p:pic>
        <p:nvPicPr>
          <p:cNvPr id="4098" name="Picture 2">
            <a:extLst>
              <a:ext uri="{FF2B5EF4-FFF2-40B4-BE49-F238E27FC236}">
                <a16:creationId xmlns:a16="http://schemas.microsoft.com/office/drawing/2014/main" id="{43052C1A-BB6C-58F1-ADD6-EE0E33A3E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62" y="3612902"/>
            <a:ext cx="3895906" cy="30545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2089CB8-8333-4CC6-97D1-91F43B321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167" y="2700337"/>
            <a:ext cx="7543799" cy="38848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C276BB4-BBC4-8FF5-C6DA-AAD98911C7A4}"/>
              </a:ext>
            </a:extLst>
          </p:cNvPr>
          <p:cNvPicPr>
            <a:picLocks noChangeAspect="1"/>
          </p:cNvPicPr>
          <p:nvPr/>
        </p:nvPicPr>
        <p:blipFill>
          <a:blip r:embed="rId4"/>
          <a:stretch>
            <a:fillRect/>
          </a:stretch>
        </p:blipFill>
        <p:spPr>
          <a:xfrm>
            <a:off x="7962126" y="266435"/>
            <a:ext cx="1591612" cy="2366433"/>
          </a:xfrm>
          <a:prstGeom prst="rect">
            <a:avLst/>
          </a:prstGeom>
        </p:spPr>
      </p:pic>
    </p:spTree>
    <p:extLst>
      <p:ext uri="{BB962C8B-B14F-4D97-AF65-F5344CB8AC3E}">
        <p14:creationId xmlns:p14="http://schemas.microsoft.com/office/powerpoint/2010/main" val="4171101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EEEF-D8FD-2746-3EBB-23959DF55C58}"/>
              </a:ext>
            </a:extLst>
          </p:cNvPr>
          <p:cNvSpPr>
            <a:spLocks noGrp="1"/>
          </p:cNvSpPr>
          <p:nvPr>
            <p:ph type="title"/>
          </p:nvPr>
        </p:nvSpPr>
        <p:spPr/>
        <p:txBody>
          <a:bodyPr>
            <a:normAutofit/>
          </a:bodyPr>
          <a:lstStyle/>
          <a:p>
            <a:pPr marL="0" marR="0" indent="0">
              <a:lnSpc>
                <a:spcPct val="107000"/>
              </a:lnSpc>
              <a:spcBef>
                <a:spcPts val="0"/>
              </a:spcBef>
              <a:spcAft>
                <a:spcPts val="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Daniel steals an AOM</a:t>
            </a:r>
          </a:p>
        </p:txBody>
      </p:sp>
      <p:sp>
        <p:nvSpPr>
          <p:cNvPr id="3" name="Content Placeholder 2">
            <a:extLst>
              <a:ext uri="{FF2B5EF4-FFF2-40B4-BE49-F238E27FC236}">
                <a16:creationId xmlns:a16="http://schemas.microsoft.com/office/drawing/2014/main" id="{EB966ED0-E5AB-CC54-80D8-BBECBB2E3F0F}"/>
              </a:ext>
            </a:extLst>
          </p:cNvPr>
          <p:cNvSpPr>
            <a:spLocks noGrp="1"/>
          </p:cNvSpPr>
          <p:nvPr>
            <p:ph idx="1"/>
          </p:nvPr>
        </p:nvSpPr>
        <p:spPr>
          <a:xfrm>
            <a:off x="838200" y="1825625"/>
            <a:ext cx="3699933" cy="739775"/>
          </a:xfrm>
        </p:spPr>
        <p:txBody>
          <a:bodyPr>
            <a:normAutofit/>
          </a:bodyPr>
          <a:lstStyle/>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 Learning how to properly drive it </a:t>
            </a:r>
          </a:p>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ii) </a:t>
            </a:r>
            <a:r>
              <a:rPr lang="en-US" sz="1200" kern="100" dirty="0">
                <a:latin typeface="Aptos" panose="020B0004020202020204" pitchFamily="34" charset="0"/>
                <a:ea typeface="Aptos" panose="020B0004020202020204" pitchFamily="34" charset="0"/>
                <a:cs typeface="Times New Roman" panose="02020603050405020304" pitchFamily="18" charset="0"/>
              </a:rPr>
              <a:t>M</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ode match for it/changed fundamental design </a:t>
            </a:r>
            <a:endParaRPr lang="en-US" sz="1200" u="sng"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iii)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Align into the fiber (USE THE TOOL LEE BOUGHT)</a:t>
            </a:r>
            <a:endParaRPr lang="en-US" sz="1200" b="1" dirty="0"/>
          </a:p>
        </p:txBody>
      </p:sp>
      <p:sp>
        <p:nvSpPr>
          <p:cNvPr id="4" name="Content Placeholder 2">
            <a:extLst>
              <a:ext uri="{FF2B5EF4-FFF2-40B4-BE49-F238E27FC236}">
                <a16:creationId xmlns:a16="http://schemas.microsoft.com/office/drawing/2014/main" id="{EDC3876C-B123-9305-0293-31EB38072066}"/>
              </a:ext>
            </a:extLst>
          </p:cNvPr>
          <p:cNvSpPr txBox="1">
            <a:spLocks/>
          </p:cNvSpPr>
          <p:nvPr/>
        </p:nvSpPr>
        <p:spPr>
          <a:xfrm>
            <a:off x="4246033" y="4772024"/>
            <a:ext cx="3699933" cy="1019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r>
              <a:rPr lang="en-US" sz="1200" dirty="0"/>
              <a:t>That’s the slide. Use the fiber aligner tool.</a:t>
            </a:r>
          </a:p>
          <a:p>
            <a:pPr marL="0" indent="0">
              <a:lnSpc>
                <a:spcPct val="107000"/>
              </a:lnSpc>
              <a:spcBef>
                <a:spcPts val="0"/>
              </a:spcBef>
              <a:buFont typeface="Arial" panose="020B0604020202020204" pitchFamily="34" charset="0"/>
              <a:buNone/>
            </a:pPr>
            <a:endParaRPr lang="en-US" sz="1200" dirty="0"/>
          </a:p>
        </p:txBody>
      </p:sp>
    </p:spTree>
    <p:extLst>
      <p:ext uri="{BB962C8B-B14F-4D97-AF65-F5344CB8AC3E}">
        <p14:creationId xmlns:p14="http://schemas.microsoft.com/office/powerpoint/2010/main" val="4097647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0156-D802-13DB-0823-13C437DB0DE1}"/>
              </a:ext>
            </a:extLst>
          </p:cNvPr>
          <p:cNvSpPr>
            <a:spLocks noGrp="1"/>
          </p:cNvSpPr>
          <p:nvPr>
            <p:ph type="title"/>
          </p:nvPr>
        </p:nvSpPr>
        <p:spPr>
          <a:xfrm>
            <a:off x="838200" y="47625"/>
            <a:ext cx="10515600" cy="1325563"/>
          </a:xfrm>
        </p:spPr>
        <p:txBody>
          <a:bodyPr>
            <a:normAutofit/>
          </a:bodyPr>
          <a:lstStyle/>
          <a:p>
            <a:pPr algn="ctr"/>
            <a:r>
              <a:rPr lang="en-US" sz="6000" dirty="0"/>
              <a:t>Outline</a:t>
            </a:r>
          </a:p>
        </p:txBody>
      </p:sp>
      <p:sp>
        <p:nvSpPr>
          <p:cNvPr id="3" name="Content Placeholder 2">
            <a:extLst>
              <a:ext uri="{FF2B5EF4-FFF2-40B4-BE49-F238E27FC236}">
                <a16:creationId xmlns:a16="http://schemas.microsoft.com/office/drawing/2014/main" id="{0925CC3C-6867-C895-D30F-516562E36AB5}"/>
              </a:ext>
            </a:extLst>
          </p:cNvPr>
          <p:cNvSpPr>
            <a:spLocks noGrp="1"/>
          </p:cNvSpPr>
          <p:nvPr>
            <p:ph idx="1"/>
          </p:nvPr>
        </p:nvSpPr>
        <p:spPr>
          <a:xfrm>
            <a:off x="368301" y="1510240"/>
            <a:ext cx="10515600" cy="6835049"/>
          </a:xfrm>
        </p:spPr>
        <p:txBody>
          <a:bodyPr>
            <a:normAutofit/>
          </a:bodyPr>
          <a:lstStyle/>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 Outline of rapid progress in chronological order (starting mid may)</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Installation of cavity super optics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775 light lock (not frequency shifted)  </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c) Daniel steals an AOM</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d)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Locking with a shifted beam and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coresonance</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e) cavity specific measurements - finesse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f) cavity specific measurements - power suppression of the 0,0 mode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 Update on current lab set up</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AOM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3) Future works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2nd and 3rd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Future filter cavity tasks</a:t>
            </a:r>
          </a:p>
          <a:p>
            <a:pPr marL="0" indent="0">
              <a:buNone/>
            </a:pPr>
            <a:endParaRPr lang="en-US" sz="600" dirty="0"/>
          </a:p>
        </p:txBody>
      </p:sp>
    </p:spTree>
    <p:extLst>
      <p:ext uri="{BB962C8B-B14F-4D97-AF65-F5344CB8AC3E}">
        <p14:creationId xmlns:p14="http://schemas.microsoft.com/office/powerpoint/2010/main" val="472227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EEEF-D8FD-2746-3EBB-23959DF55C58}"/>
              </a:ext>
            </a:extLst>
          </p:cNvPr>
          <p:cNvSpPr>
            <a:spLocks noGrp="1"/>
          </p:cNvSpPr>
          <p:nvPr>
            <p:ph type="title"/>
          </p:nvPr>
        </p:nvSpPr>
        <p:spPr/>
        <p:txBody>
          <a:bodyPr>
            <a:normAutofit/>
          </a:bodyPr>
          <a:lstStyle/>
          <a:p>
            <a:pPr marL="0" marR="0" indent="0">
              <a:lnSpc>
                <a:spcPct val="107000"/>
              </a:lnSpc>
              <a:spcBef>
                <a:spcPts val="0"/>
              </a:spcBef>
              <a:spcAft>
                <a:spcPts val="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Locking with a Shifted Beam and </a:t>
            </a:r>
            <a:r>
              <a:rPr lang="en-US" sz="2400" b="1" kern="100" dirty="0" err="1">
                <a:effectLst/>
                <a:latin typeface="Aptos" panose="020B0004020202020204" pitchFamily="34" charset="0"/>
                <a:ea typeface="Aptos" panose="020B0004020202020204" pitchFamily="34" charset="0"/>
                <a:cs typeface="Times New Roman" panose="02020603050405020304" pitchFamily="18" charset="0"/>
              </a:rPr>
              <a:t>Coresonance</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465EB5FB-7056-A5EE-B6AE-DA462DFE702C}"/>
              </a:ext>
            </a:extLst>
          </p:cNvPr>
          <p:cNvSpPr>
            <a:spLocks noGrp="1"/>
          </p:cNvSpPr>
          <p:nvPr>
            <p:ph idx="1"/>
          </p:nvPr>
        </p:nvSpPr>
        <p:spPr>
          <a:xfrm>
            <a:off x="406401" y="1605403"/>
            <a:ext cx="3153833" cy="1120864"/>
          </a:xfrm>
        </p:spPr>
        <p:txBody>
          <a:bodyPr>
            <a:normAutofit/>
          </a:bodyPr>
          <a:lstStyle/>
          <a:p>
            <a:pPr marL="0" marR="0" indent="0">
              <a:lnSpc>
                <a:spcPct val="107000"/>
              </a:lnSpc>
              <a:spcBef>
                <a:spcPts val="0"/>
              </a:spcBef>
              <a:spcAft>
                <a:spcPts val="0"/>
              </a:spcAft>
              <a:buNone/>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 Shifting frequency to align the trans peaks (coarse) </a:t>
            </a:r>
          </a:p>
          <a:p>
            <a:pPr marL="0" marR="0" indent="0">
              <a:lnSpc>
                <a:spcPct val="107000"/>
              </a:lnSpc>
              <a:spcBef>
                <a:spcPts val="0"/>
              </a:spcBef>
              <a:spcAft>
                <a:spcPts val="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ii) Shifting frequency to finely align the trans peaks </a:t>
            </a:r>
          </a:p>
          <a:p>
            <a:pPr marL="0" marR="0" indent="0">
              <a:lnSpc>
                <a:spcPct val="107000"/>
              </a:lnSpc>
              <a:spcBef>
                <a:spcPts val="0"/>
              </a:spcBef>
              <a:spcAft>
                <a:spcPts val="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iii) EOM crosstalk</a:t>
            </a:r>
            <a:endParaRPr lang="en-US" sz="1100" dirty="0"/>
          </a:p>
        </p:txBody>
      </p:sp>
      <p:pic>
        <p:nvPicPr>
          <p:cNvPr id="5122" name="Picture 2">
            <a:extLst>
              <a:ext uri="{FF2B5EF4-FFF2-40B4-BE49-F238E27FC236}">
                <a16:creationId xmlns:a16="http://schemas.microsoft.com/office/drawing/2014/main" id="{F6AC10C9-78CC-AA8F-E178-BAB9C2350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2634" y="1320596"/>
            <a:ext cx="7607300" cy="528607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a:extLst>
              <a:ext uri="{FF2B5EF4-FFF2-40B4-BE49-F238E27FC236}">
                <a16:creationId xmlns:a16="http://schemas.microsoft.com/office/drawing/2014/main" id="{313A719C-D186-0667-CB52-ACD4309C4FAE}"/>
              </a:ext>
            </a:extLst>
          </p:cNvPr>
          <p:cNvSpPr txBox="1">
            <a:spLocks/>
          </p:cNvSpPr>
          <p:nvPr/>
        </p:nvSpPr>
        <p:spPr>
          <a:xfrm>
            <a:off x="406401" y="3186069"/>
            <a:ext cx="3217333" cy="11208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r>
              <a:rPr lang="en-US" sz="1800" dirty="0"/>
              <a:t>Shifting multiple MHz requires alignment because the beam diverges greater than the width of the fiber input.</a:t>
            </a:r>
          </a:p>
        </p:txBody>
      </p:sp>
      <p:pic>
        <p:nvPicPr>
          <p:cNvPr id="5124" name="Picture 4">
            <a:extLst>
              <a:ext uri="{FF2B5EF4-FFF2-40B4-BE49-F238E27FC236}">
                <a16:creationId xmlns:a16="http://schemas.microsoft.com/office/drawing/2014/main" id="{3B33F9AB-22DE-1756-9D03-31F2B5717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73" y="4538133"/>
            <a:ext cx="2292439" cy="1875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178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EEEF-D8FD-2746-3EBB-23959DF55C58}"/>
              </a:ext>
            </a:extLst>
          </p:cNvPr>
          <p:cNvSpPr>
            <a:spLocks noGrp="1"/>
          </p:cNvSpPr>
          <p:nvPr>
            <p:ph type="title"/>
          </p:nvPr>
        </p:nvSpPr>
        <p:spPr/>
        <p:txBody>
          <a:bodyPr>
            <a:normAutofit/>
          </a:bodyPr>
          <a:lstStyle/>
          <a:p>
            <a:pPr marL="0" marR="0" indent="0">
              <a:lnSpc>
                <a:spcPct val="107000"/>
              </a:lnSpc>
              <a:spcBef>
                <a:spcPts val="0"/>
              </a:spcBef>
              <a:spcAft>
                <a:spcPts val="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Locking with a Shifted Beam and </a:t>
            </a:r>
            <a:r>
              <a:rPr lang="en-US" sz="2400" b="1" kern="100" dirty="0" err="1">
                <a:effectLst/>
                <a:latin typeface="Aptos" panose="020B0004020202020204" pitchFamily="34" charset="0"/>
                <a:ea typeface="Aptos" panose="020B0004020202020204" pitchFamily="34" charset="0"/>
                <a:cs typeface="Times New Roman" panose="02020603050405020304" pitchFamily="18" charset="0"/>
              </a:rPr>
              <a:t>Coresonance</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465EB5FB-7056-A5EE-B6AE-DA462DFE702C}"/>
              </a:ext>
            </a:extLst>
          </p:cNvPr>
          <p:cNvSpPr>
            <a:spLocks noGrp="1"/>
          </p:cNvSpPr>
          <p:nvPr>
            <p:ph idx="1"/>
          </p:nvPr>
        </p:nvSpPr>
        <p:spPr>
          <a:xfrm>
            <a:off x="406401" y="1605403"/>
            <a:ext cx="3153833" cy="1120864"/>
          </a:xfrm>
        </p:spPr>
        <p:txBody>
          <a:bodyPr>
            <a:normAutofit/>
          </a:bodyPr>
          <a:lstStyle/>
          <a:p>
            <a:pPr marL="0" marR="0" indent="0">
              <a:lnSpc>
                <a:spcPct val="107000"/>
              </a:lnSpc>
              <a:spcBef>
                <a:spcPts val="0"/>
              </a:spcBef>
              <a:spcAft>
                <a:spcPts val="0"/>
              </a:spcAft>
              <a:buNone/>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Shifting frequency to align the trans peaks (coarse) </a:t>
            </a:r>
          </a:p>
          <a:p>
            <a:pPr marL="0" marR="0" indent="0">
              <a:lnSpc>
                <a:spcPct val="107000"/>
              </a:lnSpc>
              <a:spcBef>
                <a:spcPts val="0"/>
              </a:spcBef>
              <a:spcAft>
                <a:spcPts val="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ii) </a:t>
            </a: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Shifting frequency to finely align the trans peaks </a:t>
            </a:r>
          </a:p>
          <a:p>
            <a:pPr marL="0" marR="0" indent="0">
              <a:lnSpc>
                <a:spcPct val="107000"/>
              </a:lnSpc>
              <a:spcBef>
                <a:spcPts val="0"/>
              </a:spcBef>
              <a:spcAft>
                <a:spcPts val="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iii) EOM crosstalk</a:t>
            </a:r>
            <a:endParaRPr lang="en-US" sz="1100" dirty="0"/>
          </a:p>
        </p:txBody>
      </p:sp>
      <p:pic>
        <p:nvPicPr>
          <p:cNvPr id="4" name="Picture 3">
            <a:extLst>
              <a:ext uri="{FF2B5EF4-FFF2-40B4-BE49-F238E27FC236}">
                <a16:creationId xmlns:a16="http://schemas.microsoft.com/office/drawing/2014/main" id="{73469230-C1DC-13E4-922B-6949A4721792}"/>
              </a:ext>
            </a:extLst>
          </p:cNvPr>
          <p:cNvPicPr>
            <a:picLocks noChangeAspect="1"/>
          </p:cNvPicPr>
          <p:nvPr/>
        </p:nvPicPr>
        <p:blipFill>
          <a:blip r:embed="rId2"/>
          <a:stretch>
            <a:fillRect/>
          </a:stretch>
        </p:blipFill>
        <p:spPr>
          <a:xfrm>
            <a:off x="5787724" y="2239433"/>
            <a:ext cx="5189002" cy="4080934"/>
          </a:xfrm>
          <a:prstGeom prst="rect">
            <a:avLst/>
          </a:prstGeom>
        </p:spPr>
      </p:pic>
      <p:sp>
        <p:nvSpPr>
          <p:cNvPr id="5" name="Content Placeholder 5">
            <a:extLst>
              <a:ext uri="{FF2B5EF4-FFF2-40B4-BE49-F238E27FC236}">
                <a16:creationId xmlns:a16="http://schemas.microsoft.com/office/drawing/2014/main" id="{33C5BC4D-15B8-C0BB-38BF-151D8C7E3A62}"/>
              </a:ext>
            </a:extLst>
          </p:cNvPr>
          <p:cNvSpPr txBox="1">
            <a:spLocks/>
          </p:cNvSpPr>
          <p:nvPr/>
        </p:nvSpPr>
        <p:spPr>
          <a:xfrm>
            <a:off x="406780" y="3966545"/>
            <a:ext cx="4267199" cy="11208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r>
              <a:rPr lang="en-US" sz="1800" kern="100" dirty="0">
                <a:latin typeface="Aptos" panose="020B0004020202020204" pitchFamily="34" charset="0"/>
                <a:cs typeface="Times New Roman" panose="02020603050405020304" pitchFamily="18" charset="0"/>
              </a:rPr>
              <a:t>-Total shift currently is ~104.30 MHz</a:t>
            </a:r>
          </a:p>
          <a:p>
            <a:pPr marL="0" indent="0">
              <a:lnSpc>
                <a:spcPct val="107000"/>
              </a:lnSpc>
              <a:spcBef>
                <a:spcPts val="0"/>
              </a:spcBef>
              <a:buFont typeface="Arial" panose="020B0604020202020204" pitchFamily="34" charset="0"/>
              <a:buNone/>
            </a:pPr>
            <a:r>
              <a:rPr lang="en-US" sz="1800" kern="100" dirty="0">
                <a:latin typeface="Aptos" panose="020B0004020202020204" pitchFamily="34" charset="0"/>
                <a:cs typeface="Times New Roman" panose="02020603050405020304" pitchFamily="18" charset="0"/>
              </a:rPr>
              <a:t>-Fine shifting occurs on the order of +/- .01 MHz</a:t>
            </a:r>
            <a:endParaRPr lang="en-US" sz="1800" dirty="0"/>
          </a:p>
        </p:txBody>
      </p:sp>
    </p:spTree>
    <p:extLst>
      <p:ext uri="{BB962C8B-B14F-4D97-AF65-F5344CB8AC3E}">
        <p14:creationId xmlns:p14="http://schemas.microsoft.com/office/powerpoint/2010/main" val="522401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EEEF-D8FD-2746-3EBB-23959DF55C58}"/>
              </a:ext>
            </a:extLst>
          </p:cNvPr>
          <p:cNvSpPr>
            <a:spLocks noGrp="1"/>
          </p:cNvSpPr>
          <p:nvPr>
            <p:ph type="title"/>
          </p:nvPr>
        </p:nvSpPr>
        <p:spPr/>
        <p:txBody>
          <a:bodyPr>
            <a:normAutofit/>
          </a:bodyPr>
          <a:lstStyle/>
          <a:p>
            <a:pPr marL="0" marR="0" indent="0">
              <a:lnSpc>
                <a:spcPct val="107000"/>
              </a:lnSpc>
              <a:spcBef>
                <a:spcPts val="0"/>
              </a:spcBef>
              <a:spcAft>
                <a:spcPts val="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Locking with a Shifted Beam and </a:t>
            </a:r>
            <a:r>
              <a:rPr lang="en-US" sz="2400" b="1" kern="100" dirty="0" err="1">
                <a:effectLst/>
                <a:latin typeface="Aptos" panose="020B0004020202020204" pitchFamily="34" charset="0"/>
                <a:ea typeface="Aptos" panose="020B0004020202020204" pitchFamily="34" charset="0"/>
                <a:cs typeface="Times New Roman" panose="02020603050405020304" pitchFamily="18" charset="0"/>
              </a:rPr>
              <a:t>Coresonance</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465EB5FB-7056-A5EE-B6AE-DA462DFE702C}"/>
              </a:ext>
            </a:extLst>
          </p:cNvPr>
          <p:cNvSpPr>
            <a:spLocks noGrp="1"/>
          </p:cNvSpPr>
          <p:nvPr>
            <p:ph idx="1"/>
          </p:nvPr>
        </p:nvSpPr>
        <p:spPr>
          <a:xfrm>
            <a:off x="406401" y="1605403"/>
            <a:ext cx="3153833" cy="1120864"/>
          </a:xfrm>
        </p:spPr>
        <p:txBody>
          <a:bodyPr>
            <a:normAutofit/>
          </a:bodyPr>
          <a:lstStyle/>
          <a:p>
            <a:pPr marL="0" marR="0" indent="0">
              <a:lnSpc>
                <a:spcPct val="107000"/>
              </a:lnSpc>
              <a:spcBef>
                <a:spcPts val="0"/>
              </a:spcBef>
              <a:spcAft>
                <a:spcPts val="0"/>
              </a:spcAft>
              <a:buNone/>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Shifting frequency to align the trans peaks (coarse) </a:t>
            </a:r>
          </a:p>
          <a:p>
            <a:pPr marL="0" marR="0" indent="0">
              <a:lnSpc>
                <a:spcPct val="107000"/>
              </a:lnSpc>
              <a:spcBef>
                <a:spcPts val="0"/>
              </a:spcBef>
              <a:spcAft>
                <a:spcPts val="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ii) Shifting frequency to finely align the trans peaks </a:t>
            </a:r>
          </a:p>
          <a:p>
            <a:pPr marL="0" marR="0" indent="0">
              <a:lnSpc>
                <a:spcPct val="107000"/>
              </a:lnSpc>
              <a:spcBef>
                <a:spcPts val="0"/>
              </a:spcBef>
              <a:spcAft>
                <a:spcPts val="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iii) </a:t>
            </a: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EOM crosstalk</a:t>
            </a:r>
            <a:endParaRPr lang="en-US" sz="1100" b="1" dirty="0"/>
          </a:p>
        </p:txBody>
      </p:sp>
      <p:sp>
        <p:nvSpPr>
          <p:cNvPr id="7" name="TextBox 6">
            <a:extLst>
              <a:ext uri="{FF2B5EF4-FFF2-40B4-BE49-F238E27FC236}">
                <a16:creationId xmlns:a16="http://schemas.microsoft.com/office/drawing/2014/main" id="{83C0B163-BE00-AB8D-C05C-CE37569787E6}"/>
              </a:ext>
            </a:extLst>
          </p:cNvPr>
          <p:cNvSpPr txBox="1"/>
          <p:nvPr/>
        </p:nvSpPr>
        <p:spPr>
          <a:xfrm>
            <a:off x="325966" y="3484940"/>
            <a:ext cx="11358033" cy="2862322"/>
          </a:xfrm>
          <a:prstGeom prst="rect">
            <a:avLst/>
          </a:prstGeom>
          <a:noFill/>
        </p:spPr>
        <p:txBody>
          <a:bodyPr wrap="square">
            <a:spAutoFit/>
          </a:bodyPr>
          <a:lstStyle/>
          <a:p>
            <a:pPr algn="l"/>
            <a:r>
              <a:rPr lang="en-US" b="0" i="0" dirty="0">
                <a:solidFill>
                  <a:srgbClr val="000000"/>
                </a:solidFill>
                <a:effectLst/>
                <a:highlight>
                  <a:srgbClr val="FFFFFF"/>
                </a:highlight>
                <a:latin typeface="Helvetica" panose="020B0604020202020204" pitchFamily="34" charset="0"/>
              </a:rPr>
              <a:t>-We have a 11 Hz sinewave on the error signals. </a:t>
            </a:r>
          </a:p>
          <a:p>
            <a:pPr algn="l"/>
            <a:r>
              <a:rPr lang="en-US" dirty="0">
                <a:solidFill>
                  <a:srgbClr val="000000"/>
                </a:solidFill>
                <a:highlight>
                  <a:srgbClr val="FFFFFF"/>
                </a:highlight>
                <a:latin typeface="Helvetica" panose="020B0604020202020204" pitchFamily="34" charset="0"/>
              </a:rPr>
              <a:t>-</a:t>
            </a:r>
            <a:r>
              <a:rPr lang="en-US" b="0" i="0" dirty="0">
                <a:solidFill>
                  <a:srgbClr val="000000"/>
                </a:solidFill>
                <a:effectLst/>
                <a:highlight>
                  <a:srgbClr val="FFFFFF"/>
                </a:highlight>
                <a:latin typeface="Helvetica" panose="020B0604020202020204" pitchFamily="34" charset="0"/>
              </a:rPr>
              <a:t>This seems to be caused from cross talk on the EOM drives. </a:t>
            </a:r>
          </a:p>
          <a:p>
            <a:pPr algn="l"/>
            <a:r>
              <a:rPr lang="en-US" dirty="0">
                <a:solidFill>
                  <a:srgbClr val="000000"/>
                </a:solidFill>
                <a:highlight>
                  <a:srgbClr val="FFFFFF"/>
                </a:highlight>
                <a:latin typeface="Helvetica" panose="020B0604020202020204" pitchFamily="34" charset="0"/>
              </a:rPr>
              <a:t>-</a:t>
            </a:r>
            <a:r>
              <a:rPr lang="en-US" b="0" i="0" dirty="0">
                <a:solidFill>
                  <a:srgbClr val="000000"/>
                </a:solidFill>
                <a:effectLst/>
                <a:highlight>
                  <a:srgbClr val="FFFFFF"/>
                </a:highlight>
                <a:latin typeface="Helvetica" panose="020B0604020202020204" pitchFamily="34" charset="0"/>
              </a:rPr>
              <a:t>We replaced the BNC cables that are providing the EOM signal with the homemade ultra shield BNC cable. This did not make a noticeable difference. </a:t>
            </a:r>
          </a:p>
          <a:p>
            <a:pPr algn="l"/>
            <a:r>
              <a:rPr lang="en-US" b="0" i="0" dirty="0">
                <a:solidFill>
                  <a:srgbClr val="000000"/>
                </a:solidFill>
                <a:effectLst/>
                <a:highlight>
                  <a:srgbClr val="FFFFFF"/>
                </a:highlight>
                <a:latin typeface="Helvetica" panose="020B0604020202020204" pitchFamily="34" charset="0"/>
              </a:rPr>
              <a:t>-We then wrapped the separate inductors making up the tank circuits on the EOM in multiple layers of aluminum foil in case the RF was emanating from there. Still little difference.</a:t>
            </a:r>
          </a:p>
          <a:p>
            <a:pPr algn="l"/>
            <a:r>
              <a:rPr lang="en-US" dirty="0">
                <a:solidFill>
                  <a:srgbClr val="000000"/>
                </a:solidFill>
                <a:highlight>
                  <a:srgbClr val="FFFFFF"/>
                </a:highlight>
                <a:latin typeface="Helvetica" panose="020B0604020202020204" pitchFamily="34" charset="0"/>
              </a:rPr>
              <a:t>-Daniel tuned the EOM drive by different orders of magnitude. Possible to get the drift to order </a:t>
            </a:r>
            <a:r>
              <a:rPr lang="en-US" dirty="0" err="1">
                <a:solidFill>
                  <a:srgbClr val="000000"/>
                </a:solidFill>
                <a:highlight>
                  <a:srgbClr val="FFFFFF"/>
                </a:highlight>
                <a:latin typeface="Helvetica" panose="020B0604020202020204" pitchFamily="34" charset="0"/>
              </a:rPr>
              <a:t>mHz</a:t>
            </a:r>
            <a:r>
              <a:rPr lang="en-US" dirty="0">
                <a:solidFill>
                  <a:srgbClr val="000000"/>
                </a:solidFill>
                <a:highlight>
                  <a:srgbClr val="FFFFFF"/>
                </a:highlight>
                <a:latin typeface="Helvetica" panose="020B0604020202020204" pitchFamily="34" charset="0"/>
              </a:rPr>
              <a:t> but it is still there.</a:t>
            </a:r>
          </a:p>
          <a:p>
            <a:pPr algn="l"/>
            <a:r>
              <a:rPr lang="en-US" b="0" i="0" dirty="0">
                <a:solidFill>
                  <a:srgbClr val="000000"/>
                </a:solidFill>
                <a:effectLst/>
                <a:highlight>
                  <a:srgbClr val="FFFFFF"/>
                </a:highlight>
                <a:latin typeface="Helvetica" panose="020B0604020202020204" pitchFamily="34" charset="0"/>
              </a:rPr>
              <a:t>-Also note the inductors on the EOMs need to be tuned to match the 1/sqrt(LC) resonance condition for them to increase your error amplitude properly.</a:t>
            </a:r>
          </a:p>
        </p:txBody>
      </p:sp>
    </p:spTree>
    <p:extLst>
      <p:ext uri="{BB962C8B-B14F-4D97-AF65-F5344CB8AC3E}">
        <p14:creationId xmlns:p14="http://schemas.microsoft.com/office/powerpoint/2010/main" val="19932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0156-D802-13DB-0823-13C437DB0DE1}"/>
              </a:ext>
            </a:extLst>
          </p:cNvPr>
          <p:cNvSpPr>
            <a:spLocks noGrp="1"/>
          </p:cNvSpPr>
          <p:nvPr>
            <p:ph type="title"/>
          </p:nvPr>
        </p:nvSpPr>
        <p:spPr>
          <a:xfrm>
            <a:off x="838200" y="47625"/>
            <a:ext cx="10515600" cy="1325563"/>
          </a:xfrm>
        </p:spPr>
        <p:txBody>
          <a:bodyPr>
            <a:normAutofit/>
          </a:bodyPr>
          <a:lstStyle/>
          <a:p>
            <a:pPr algn="ctr"/>
            <a:r>
              <a:rPr lang="en-US" sz="6000" dirty="0"/>
              <a:t>Outline</a:t>
            </a:r>
          </a:p>
        </p:txBody>
      </p:sp>
      <p:sp>
        <p:nvSpPr>
          <p:cNvPr id="3" name="Content Placeholder 2">
            <a:extLst>
              <a:ext uri="{FF2B5EF4-FFF2-40B4-BE49-F238E27FC236}">
                <a16:creationId xmlns:a16="http://schemas.microsoft.com/office/drawing/2014/main" id="{0925CC3C-6867-C895-D30F-516562E36AB5}"/>
              </a:ext>
            </a:extLst>
          </p:cNvPr>
          <p:cNvSpPr>
            <a:spLocks noGrp="1"/>
          </p:cNvSpPr>
          <p:nvPr>
            <p:ph idx="1"/>
          </p:nvPr>
        </p:nvSpPr>
        <p:spPr>
          <a:xfrm>
            <a:off x="368301" y="1510240"/>
            <a:ext cx="10515600" cy="6835049"/>
          </a:xfrm>
        </p:spPr>
        <p:txBody>
          <a:bodyPr>
            <a:normAutofit/>
          </a:bodyPr>
          <a:lstStyle/>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 Outline of rapid progress in chronological order (starting mid may)</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Installation of cavity super optics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775 light lock (not frequency shifted)  </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c) Daniel steals an AOM</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d) Locking with a shifted beam and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coresonance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cavity specific measurements - finesse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f) cavity specific measurements - power suppression of the 0,0 mode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 Update on current lab set up</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AOM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3) Future works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2nd and 3rd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Future filter cavity tasks</a:t>
            </a:r>
          </a:p>
          <a:p>
            <a:pPr marL="0" indent="0">
              <a:buNone/>
            </a:pPr>
            <a:endParaRPr lang="en-US" sz="600" dirty="0"/>
          </a:p>
        </p:txBody>
      </p:sp>
    </p:spTree>
    <p:extLst>
      <p:ext uri="{BB962C8B-B14F-4D97-AF65-F5344CB8AC3E}">
        <p14:creationId xmlns:p14="http://schemas.microsoft.com/office/powerpoint/2010/main" val="1473201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EEEF-D8FD-2746-3EBB-23959DF55C58}"/>
              </a:ext>
            </a:extLst>
          </p:cNvPr>
          <p:cNvSpPr>
            <a:spLocks noGrp="1"/>
          </p:cNvSpPr>
          <p:nvPr>
            <p:ph type="title"/>
          </p:nvPr>
        </p:nvSpPr>
        <p:spPr/>
        <p:txBody>
          <a:bodyPr>
            <a:normAutofit/>
          </a:bodyPr>
          <a:lstStyle/>
          <a:p>
            <a:pPr marL="0" marR="0" indent="0">
              <a:lnSpc>
                <a:spcPct val="107000"/>
              </a:lnSpc>
              <a:spcBef>
                <a:spcPts val="0"/>
              </a:spcBef>
              <a:spcAft>
                <a:spcPts val="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Cavity Specific Measurements - Finesse</a:t>
            </a:r>
          </a:p>
        </p:txBody>
      </p:sp>
      <p:sp>
        <p:nvSpPr>
          <p:cNvPr id="4" name="Content Placeholder 3">
            <a:extLst>
              <a:ext uri="{FF2B5EF4-FFF2-40B4-BE49-F238E27FC236}">
                <a16:creationId xmlns:a16="http://schemas.microsoft.com/office/drawing/2014/main" id="{6B7B6565-35FF-D895-A104-7AEF21D5439B}"/>
              </a:ext>
            </a:extLst>
          </p:cNvPr>
          <p:cNvSpPr>
            <a:spLocks noGrp="1"/>
          </p:cNvSpPr>
          <p:nvPr>
            <p:ph idx="1"/>
          </p:nvPr>
        </p:nvSpPr>
        <p:spPr>
          <a:xfrm>
            <a:off x="838200" y="1825625"/>
            <a:ext cx="3162300" cy="574675"/>
          </a:xfrm>
        </p:spPr>
        <p:txBody>
          <a:bodyPr>
            <a:normAutofit/>
          </a:bodyPr>
          <a:lstStyle/>
          <a:p>
            <a:pPr marL="0" marR="0" indent="0">
              <a:lnSpc>
                <a:spcPct val="107000"/>
              </a:lnSpc>
              <a:spcBef>
                <a:spcPts val="0"/>
              </a:spcBef>
              <a:spcAft>
                <a:spcPts val="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i) by way of FSR/FWHM TRANS peaks </a:t>
            </a:r>
            <a:endParaRPr lang="en-US" sz="1200" b="1" u="sng"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ii) by way of cavity ringdown measurement </a:t>
            </a:r>
            <a:endParaRPr lang="en-US" sz="1200" dirty="0"/>
          </a:p>
        </p:txBody>
      </p:sp>
      <p:pic>
        <p:nvPicPr>
          <p:cNvPr id="5" name="Picture 4">
            <a:extLst>
              <a:ext uri="{FF2B5EF4-FFF2-40B4-BE49-F238E27FC236}">
                <a16:creationId xmlns:a16="http://schemas.microsoft.com/office/drawing/2014/main" id="{DA8927B1-B516-C4BC-07CE-FBC93634383B}"/>
              </a:ext>
            </a:extLst>
          </p:cNvPr>
          <p:cNvPicPr>
            <a:picLocks noChangeAspect="1"/>
          </p:cNvPicPr>
          <p:nvPr/>
        </p:nvPicPr>
        <p:blipFill>
          <a:blip r:embed="rId2"/>
          <a:stretch>
            <a:fillRect/>
          </a:stretch>
        </p:blipFill>
        <p:spPr>
          <a:xfrm>
            <a:off x="6287257" y="2561166"/>
            <a:ext cx="5189002" cy="4080934"/>
          </a:xfrm>
          <a:prstGeom prst="rect">
            <a:avLst/>
          </a:prstGeom>
        </p:spPr>
      </p:pic>
      <p:pic>
        <p:nvPicPr>
          <p:cNvPr id="9" name="Picture 8">
            <a:extLst>
              <a:ext uri="{FF2B5EF4-FFF2-40B4-BE49-F238E27FC236}">
                <a16:creationId xmlns:a16="http://schemas.microsoft.com/office/drawing/2014/main" id="{95D9D563-8EE4-1EE9-68CD-B6821141E00E}"/>
              </a:ext>
            </a:extLst>
          </p:cNvPr>
          <p:cNvPicPr>
            <a:picLocks noChangeAspect="1"/>
          </p:cNvPicPr>
          <p:nvPr/>
        </p:nvPicPr>
        <p:blipFill>
          <a:blip r:embed="rId3"/>
          <a:stretch>
            <a:fillRect/>
          </a:stretch>
        </p:blipFill>
        <p:spPr>
          <a:xfrm>
            <a:off x="4131505" y="4547657"/>
            <a:ext cx="2002596" cy="1996775"/>
          </a:xfrm>
          <a:prstGeom prst="rect">
            <a:avLst/>
          </a:prstGeom>
        </p:spPr>
      </p:pic>
      <p:sp>
        <p:nvSpPr>
          <p:cNvPr id="10" name="Content Placeholder 3">
            <a:extLst>
              <a:ext uri="{FF2B5EF4-FFF2-40B4-BE49-F238E27FC236}">
                <a16:creationId xmlns:a16="http://schemas.microsoft.com/office/drawing/2014/main" id="{91E6FC07-19DB-0B18-418F-940921C76F0A}"/>
              </a:ext>
            </a:extLst>
          </p:cNvPr>
          <p:cNvSpPr txBox="1">
            <a:spLocks/>
          </p:cNvSpPr>
          <p:nvPr/>
        </p:nvSpPr>
        <p:spPr>
          <a:xfrm>
            <a:off x="838200" y="3023659"/>
            <a:ext cx="3162300" cy="21748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r>
              <a:rPr lang="en-US" sz="1200" u="sng" kern="100" dirty="0">
                <a:latin typeface="Aptos" panose="020B0004020202020204" pitchFamily="34" charset="0"/>
                <a:cs typeface="Times New Roman" panose="02020603050405020304" pitchFamily="18" charset="0"/>
              </a:rPr>
              <a:t>Two ways:</a:t>
            </a:r>
          </a:p>
          <a:p>
            <a:pPr marL="0" indent="0">
              <a:lnSpc>
                <a:spcPct val="107000"/>
              </a:lnSpc>
              <a:spcBef>
                <a:spcPts val="0"/>
              </a:spcBef>
              <a:buFont typeface="Arial" panose="020B0604020202020204" pitchFamily="34" charset="0"/>
              <a:buNone/>
            </a:pPr>
            <a:endParaRPr lang="en-US" sz="1200" u="sng" kern="100" dirty="0">
              <a:latin typeface="Aptos" panose="020B0004020202020204" pitchFamily="34" charset="0"/>
              <a:cs typeface="Times New Roman" panose="02020603050405020304" pitchFamily="18" charset="0"/>
            </a:endParaRPr>
          </a:p>
          <a:p>
            <a:pPr marL="0" indent="0">
              <a:lnSpc>
                <a:spcPct val="107000"/>
              </a:lnSpc>
              <a:spcBef>
                <a:spcPts val="0"/>
              </a:spcBef>
              <a:buFont typeface="Arial" panose="020B0604020202020204" pitchFamily="34" charset="0"/>
              <a:buNone/>
            </a:pPr>
            <a:r>
              <a:rPr lang="en-US" sz="1200" kern="100" dirty="0">
                <a:latin typeface="Aptos" panose="020B0004020202020204" pitchFamily="34" charset="0"/>
                <a:cs typeface="Times New Roman" panose="02020603050405020304" pitchFamily="18" charset="0"/>
              </a:rPr>
              <a:t>Calibrate using the laser specs to put it in frequency and use FSR in Hz. OR…</a:t>
            </a:r>
          </a:p>
          <a:p>
            <a:pPr marL="0" indent="0">
              <a:lnSpc>
                <a:spcPct val="107000"/>
              </a:lnSpc>
              <a:spcBef>
                <a:spcPts val="0"/>
              </a:spcBef>
              <a:buFont typeface="Arial" panose="020B0604020202020204" pitchFamily="34" charset="0"/>
              <a:buNone/>
            </a:pPr>
            <a:endParaRPr lang="en-US" sz="1200" kern="100" dirty="0">
              <a:latin typeface="Aptos" panose="020B0004020202020204" pitchFamily="34" charset="0"/>
              <a:cs typeface="Times New Roman" panose="02020603050405020304" pitchFamily="18" charset="0"/>
            </a:endParaRPr>
          </a:p>
          <a:p>
            <a:pPr marL="0" indent="0">
              <a:lnSpc>
                <a:spcPct val="107000"/>
              </a:lnSpc>
              <a:spcBef>
                <a:spcPts val="0"/>
              </a:spcBef>
              <a:buFont typeface="Arial" panose="020B0604020202020204" pitchFamily="34" charset="0"/>
              <a:buNone/>
            </a:pPr>
            <a:r>
              <a:rPr lang="en-US" sz="1200" dirty="0"/>
              <a:t>Directly measuring using it both measurements (FSR and BW) in time from previous measurement.</a:t>
            </a:r>
          </a:p>
        </p:txBody>
      </p:sp>
    </p:spTree>
    <p:extLst>
      <p:ext uri="{BB962C8B-B14F-4D97-AF65-F5344CB8AC3E}">
        <p14:creationId xmlns:p14="http://schemas.microsoft.com/office/powerpoint/2010/main" val="3172193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EEEF-D8FD-2746-3EBB-23959DF55C58}"/>
              </a:ext>
            </a:extLst>
          </p:cNvPr>
          <p:cNvSpPr>
            <a:spLocks noGrp="1"/>
          </p:cNvSpPr>
          <p:nvPr>
            <p:ph type="title"/>
          </p:nvPr>
        </p:nvSpPr>
        <p:spPr/>
        <p:txBody>
          <a:bodyPr>
            <a:normAutofit/>
          </a:bodyPr>
          <a:lstStyle/>
          <a:p>
            <a:pPr marL="0" marR="0" indent="0">
              <a:lnSpc>
                <a:spcPct val="107000"/>
              </a:lnSpc>
              <a:spcBef>
                <a:spcPts val="0"/>
              </a:spcBef>
              <a:spcAft>
                <a:spcPts val="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Cavity Specific Measurements - Finesse</a:t>
            </a:r>
          </a:p>
        </p:txBody>
      </p:sp>
      <p:sp>
        <p:nvSpPr>
          <p:cNvPr id="4" name="Content Placeholder 3">
            <a:extLst>
              <a:ext uri="{FF2B5EF4-FFF2-40B4-BE49-F238E27FC236}">
                <a16:creationId xmlns:a16="http://schemas.microsoft.com/office/drawing/2014/main" id="{6B7B6565-35FF-D895-A104-7AEF21D5439B}"/>
              </a:ext>
            </a:extLst>
          </p:cNvPr>
          <p:cNvSpPr>
            <a:spLocks noGrp="1"/>
          </p:cNvSpPr>
          <p:nvPr>
            <p:ph idx="1"/>
          </p:nvPr>
        </p:nvSpPr>
        <p:spPr>
          <a:xfrm>
            <a:off x="838200" y="1825625"/>
            <a:ext cx="3162300" cy="574675"/>
          </a:xfrm>
        </p:spPr>
        <p:txBody>
          <a:bodyPr>
            <a:normAutofit/>
          </a:bodyPr>
          <a:lstStyle/>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 by way of FSR/FWHM TRANS peaks </a:t>
            </a:r>
            <a:endParaRPr lang="en-US" sz="1200" u="sng"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ii) by way of cavity ringdown measurement </a:t>
            </a:r>
            <a:endParaRPr lang="en-US" sz="1200" b="1" dirty="0"/>
          </a:p>
        </p:txBody>
      </p:sp>
      <p:sp>
        <p:nvSpPr>
          <p:cNvPr id="3" name="Content Placeholder 3">
            <a:extLst>
              <a:ext uri="{FF2B5EF4-FFF2-40B4-BE49-F238E27FC236}">
                <a16:creationId xmlns:a16="http://schemas.microsoft.com/office/drawing/2014/main" id="{F2BAF30E-8E6C-06C5-038B-F53B8342C7DB}"/>
              </a:ext>
            </a:extLst>
          </p:cNvPr>
          <p:cNvSpPr txBox="1">
            <a:spLocks/>
          </p:cNvSpPr>
          <p:nvPr/>
        </p:nvSpPr>
        <p:spPr>
          <a:xfrm>
            <a:off x="838199" y="3247496"/>
            <a:ext cx="4978401" cy="28823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r>
              <a:rPr lang="en-US" sz="1200" dirty="0"/>
              <a:t>Process:</a:t>
            </a:r>
          </a:p>
          <a:p>
            <a:pPr>
              <a:lnSpc>
                <a:spcPct val="107000"/>
              </a:lnSpc>
              <a:spcBef>
                <a:spcPts val="0"/>
              </a:spcBef>
              <a:buFont typeface="Arial" panose="020B0604020202020204" pitchFamily="34" charset="0"/>
              <a:buAutoNum type="arabicParenR"/>
            </a:pPr>
            <a:r>
              <a:rPr lang="en-US" sz="1000" b="0" i="0" dirty="0">
                <a:solidFill>
                  <a:srgbClr val="000000"/>
                </a:solidFill>
                <a:effectLst/>
                <a:highlight>
                  <a:srgbClr val="FFFFFF"/>
                </a:highlight>
                <a:latin typeface="Helvetica" panose="020B0604020202020204" pitchFamily="34" charset="0"/>
              </a:rPr>
              <a:t>Changed the measurement PD to the 1811 REFL PD to DC coupling and adjust error signal set point and PID controller so that you can lock the cavity with the much higher bandwidth PD on DC coupling (DC coupling the PD reduces the error amplitude). </a:t>
            </a:r>
          </a:p>
          <a:p>
            <a:pPr>
              <a:lnSpc>
                <a:spcPct val="107000"/>
              </a:lnSpc>
              <a:spcBef>
                <a:spcPts val="0"/>
              </a:spcBef>
              <a:buFont typeface="Arial" panose="020B0604020202020204" pitchFamily="34" charset="0"/>
              <a:buAutoNum type="arabicParenR"/>
            </a:pPr>
            <a:r>
              <a:rPr lang="en-US" sz="1000" b="0" i="0" dirty="0">
                <a:solidFill>
                  <a:srgbClr val="000000"/>
                </a:solidFill>
                <a:effectLst/>
                <a:highlight>
                  <a:srgbClr val="FFFFFF"/>
                </a:highlight>
                <a:latin typeface="Helvetica" panose="020B0604020202020204" pitchFamily="34" charset="0"/>
              </a:rPr>
              <a:t>Lock the cavity with the 775 light using this method and then change the trigger mode on the </a:t>
            </a:r>
            <a:r>
              <a:rPr lang="en-US" sz="1000" b="0" i="0" dirty="0" err="1">
                <a:solidFill>
                  <a:srgbClr val="000000"/>
                </a:solidFill>
                <a:effectLst/>
                <a:highlight>
                  <a:srgbClr val="FFFFFF"/>
                </a:highlight>
                <a:latin typeface="Helvetica" panose="020B0604020202020204" pitchFamily="34" charset="0"/>
              </a:rPr>
              <a:t>moku</a:t>
            </a:r>
            <a:r>
              <a:rPr lang="en-US" sz="1000" b="0" i="0" dirty="0">
                <a:solidFill>
                  <a:srgbClr val="000000"/>
                </a:solidFill>
                <a:effectLst/>
                <a:highlight>
                  <a:srgbClr val="FFFFFF"/>
                </a:highlight>
                <a:latin typeface="Helvetica" panose="020B0604020202020204" pitchFamily="34" charset="0"/>
              </a:rPr>
              <a:t> to decaying edge and set the threshold underneath the lock point.</a:t>
            </a:r>
          </a:p>
          <a:p>
            <a:pPr>
              <a:lnSpc>
                <a:spcPct val="107000"/>
              </a:lnSpc>
              <a:spcBef>
                <a:spcPts val="0"/>
              </a:spcBef>
              <a:buFont typeface="Arial" panose="020B0604020202020204" pitchFamily="34" charset="0"/>
              <a:buAutoNum type="arabicParenR"/>
            </a:pPr>
            <a:r>
              <a:rPr lang="en-US" sz="1000" b="0" i="0" dirty="0">
                <a:solidFill>
                  <a:srgbClr val="000000"/>
                </a:solidFill>
                <a:effectLst/>
                <a:highlight>
                  <a:srgbClr val="FFFFFF"/>
                </a:highlight>
                <a:latin typeface="Helvetica" panose="020B0604020202020204" pitchFamily="34" charset="0"/>
              </a:rPr>
              <a:t>Use the AOM as a "fast shutter" of the light going to the cavity simply by turning off the amplified RF drive going to the AOM. This should be a sufficiently fast "blocking" of the light going to the filter cavity.</a:t>
            </a:r>
            <a:endParaRPr lang="en-US" sz="1200" dirty="0"/>
          </a:p>
        </p:txBody>
      </p:sp>
      <p:pic>
        <p:nvPicPr>
          <p:cNvPr id="6146" name="Picture 2">
            <a:extLst>
              <a:ext uri="{FF2B5EF4-FFF2-40B4-BE49-F238E27FC236}">
                <a16:creationId xmlns:a16="http://schemas.microsoft.com/office/drawing/2014/main" id="{FB87471D-21B7-4787-5717-671458674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7228" y="2446867"/>
            <a:ext cx="6025260" cy="418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680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EEEF-D8FD-2746-3EBB-23959DF55C58}"/>
              </a:ext>
            </a:extLst>
          </p:cNvPr>
          <p:cNvSpPr>
            <a:spLocks noGrp="1"/>
          </p:cNvSpPr>
          <p:nvPr>
            <p:ph type="title"/>
          </p:nvPr>
        </p:nvSpPr>
        <p:spPr/>
        <p:txBody>
          <a:bodyPr>
            <a:normAutofit/>
          </a:bodyPr>
          <a:lstStyle/>
          <a:p>
            <a:pPr marL="0" marR="0" indent="0">
              <a:lnSpc>
                <a:spcPct val="107000"/>
              </a:lnSpc>
              <a:spcBef>
                <a:spcPts val="0"/>
              </a:spcBef>
              <a:spcAft>
                <a:spcPts val="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Cavity Specific Measurements - Finesse</a:t>
            </a:r>
          </a:p>
        </p:txBody>
      </p:sp>
      <p:sp>
        <p:nvSpPr>
          <p:cNvPr id="4" name="Content Placeholder 3">
            <a:extLst>
              <a:ext uri="{FF2B5EF4-FFF2-40B4-BE49-F238E27FC236}">
                <a16:creationId xmlns:a16="http://schemas.microsoft.com/office/drawing/2014/main" id="{6B7B6565-35FF-D895-A104-7AEF21D5439B}"/>
              </a:ext>
            </a:extLst>
          </p:cNvPr>
          <p:cNvSpPr>
            <a:spLocks noGrp="1"/>
          </p:cNvSpPr>
          <p:nvPr>
            <p:ph idx="1"/>
          </p:nvPr>
        </p:nvSpPr>
        <p:spPr>
          <a:xfrm>
            <a:off x="838199" y="1825625"/>
            <a:ext cx="3831167" cy="574675"/>
          </a:xfrm>
        </p:spPr>
        <p:txBody>
          <a:bodyPr>
            <a:normAutofit/>
          </a:bodyPr>
          <a:lstStyle/>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 by way of FSR/FWHM TRANS peaks </a:t>
            </a:r>
            <a:endParaRPr lang="en-US" sz="1200" u="sng"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ii) by way of cavity ringdown measurement - analysis </a:t>
            </a:r>
            <a:endParaRPr lang="en-US" sz="1200" b="1" dirty="0"/>
          </a:p>
        </p:txBody>
      </p:sp>
      <p:pic>
        <p:nvPicPr>
          <p:cNvPr id="7170" name="Picture 2">
            <a:extLst>
              <a:ext uri="{FF2B5EF4-FFF2-40B4-BE49-F238E27FC236}">
                <a16:creationId xmlns:a16="http://schemas.microsoft.com/office/drawing/2014/main" id="{29126C19-07B8-3EE7-CA7F-707CF6AD8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55" y="2535238"/>
            <a:ext cx="3430284" cy="261673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DF8F9329-A284-1994-D677-1DA7BF646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956" y="2535238"/>
            <a:ext cx="3430284" cy="26167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705FAA85-FA5B-6729-C9CC-0B9E9B9CB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0388" y="2477029"/>
            <a:ext cx="3430285" cy="261673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1A7090FA-0AD5-F486-D704-C2AE8FA56D4B}"/>
              </a:ext>
            </a:extLst>
          </p:cNvPr>
          <p:cNvSpPr txBox="1">
            <a:spLocks/>
          </p:cNvSpPr>
          <p:nvPr/>
        </p:nvSpPr>
        <p:spPr>
          <a:xfrm>
            <a:off x="618066" y="5563659"/>
            <a:ext cx="3831167" cy="574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r>
              <a:rPr lang="en-US" sz="1200" kern="100" dirty="0">
                <a:latin typeface="Aptos" panose="020B0004020202020204" pitchFamily="34" charset="0"/>
                <a:cs typeface="Times New Roman" panose="02020603050405020304" pitchFamily="18" charset="0"/>
              </a:rPr>
              <a:t>Yields finesse = 389</a:t>
            </a:r>
            <a:endParaRPr lang="en-US" sz="1200" dirty="0"/>
          </a:p>
        </p:txBody>
      </p:sp>
    </p:spTree>
    <p:extLst>
      <p:ext uri="{BB962C8B-B14F-4D97-AF65-F5344CB8AC3E}">
        <p14:creationId xmlns:p14="http://schemas.microsoft.com/office/powerpoint/2010/main" val="2115600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0156-D802-13DB-0823-13C437DB0DE1}"/>
              </a:ext>
            </a:extLst>
          </p:cNvPr>
          <p:cNvSpPr>
            <a:spLocks noGrp="1"/>
          </p:cNvSpPr>
          <p:nvPr>
            <p:ph type="title"/>
          </p:nvPr>
        </p:nvSpPr>
        <p:spPr>
          <a:xfrm>
            <a:off x="838200" y="47625"/>
            <a:ext cx="10515600" cy="1325563"/>
          </a:xfrm>
        </p:spPr>
        <p:txBody>
          <a:bodyPr>
            <a:normAutofit/>
          </a:bodyPr>
          <a:lstStyle/>
          <a:p>
            <a:pPr algn="ctr"/>
            <a:r>
              <a:rPr lang="en-US" sz="6000" dirty="0"/>
              <a:t>Outline</a:t>
            </a:r>
          </a:p>
        </p:txBody>
      </p:sp>
      <p:sp>
        <p:nvSpPr>
          <p:cNvPr id="3" name="Content Placeholder 2">
            <a:extLst>
              <a:ext uri="{FF2B5EF4-FFF2-40B4-BE49-F238E27FC236}">
                <a16:creationId xmlns:a16="http://schemas.microsoft.com/office/drawing/2014/main" id="{0925CC3C-6867-C895-D30F-516562E36AB5}"/>
              </a:ext>
            </a:extLst>
          </p:cNvPr>
          <p:cNvSpPr>
            <a:spLocks noGrp="1"/>
          </p:cNvSpPr>
          <p:nvPr>
            <p:ph idx="1"/>
          </p:nvPr>
        </p:nvSpPr>
        <p:spPr>
          <a:xfrm>
            <a:off x="368301" y="1510240"/>
            <a:ext cx="10515600" cy="4213227"/>
          </a:xfrm>
        </p:spPr>
        <p:txBody>
          <a:bodyPr>
            <a:normAutofit/>
          </a:bodyPr>
          <a:lstStyle/>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 Outline of rapid progress in chronological order (starting mid may)</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Installation of cavity super optics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775 light lock (not frequency shifted)  </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c) Daniel steals an AOM</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d) Locking with a shifted beam and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coresonance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e) cavity specific measurements - finesse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f) cavity specific measurements - power suppression of the 0,0 mode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 Update on current lab set up</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AOM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3) Future works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2nd and 3rd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Future filter cavity tasks</a:t>
            </a:r>
          </a:p>
          <a:p>
            <a:pPr marL="0" indent="0">
              <a:buNone/>
            </a:pPr>
            <a:endParaRPr lang="en-US" sz="600" dirty="0"/>
          </a:p>
        </p:txBody>
      </p:sp>
    </p:spTree>
    <p:extLst>
      <p:ext uri="{BB962C8B-B14F-4D97-AF65-F5344CB8AC3E}">
        <p14:creationId xmlns:p14="http://schemas.microsoft.com/office/powerpoint/2010/main" val="1441599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EEEF-D8FD-2746-3EBB-23959DF55C58}"/>
              </a:ext>
            </a:extLst>
          </p:cNvPr>
          <p:cNvSpPr>
            <a:spLocks noGrp="1"/>
          </p:cNvSpPr>
          <p:nvPr>
            <p:ph type="title"/>
          </p:nvPr>
        </p:nvSpPr>
        <p:spPr/>
        <p:txBody>
          <a:bodyPr>
            <a:normAutofit/>
          </a:bodyPr>
          <a:lstStyle/>
          <a:p>
            <a:pPr marL="0" marR="0" indent="0">
              <a:lnSpc>
                <a:spcPct val="107000"/>
              </a:lnSpc>
              <a:spcBef>
                <a:spcPts val="0"/>
              </a:spcBef>
              <a:spcAft>
                <a:spcPts val="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Cavity Specific Measurements - Finesse</a:t>
            </a:r>
          </a:p>
        </p:txBody>
      </p:sp>
      <p:sp>
        <p:nvSpPr>
          <p:cNvPr id="4" name="Content Placeholder 3">
            <a:extLst>
              <a:ext uri="{FF2B5EF4-FFF2-40B4-BE49-F238E27FC236}">
                <a16:creationId xmlns:a16="http://schemas.microsoft.com/office/drawing/2014/main" id="{6B7B6565-35FF-D895-A104-7AEF21D5439B}"/>
              </a:ext>
            </a:extLst>
          </p:cNvPr>
          <p:cNvSpPr>
            <a:spLocks noGrp="1"/>
          </p:cNvSpPr>
          <p:nvPr>
            <p:ph idx="1"/>
          </p:nvPr>
        </p:nvSpPr>
        <p:spPr>
          <a:xfrm>
            <a:off x="838199" y="1825625"/>
            <a:ext cx="3831167" cy="574675"/>
          </a:xfrm>
        </p:spPr>
        <p:txBody>
          <a:bodyPr>
            <a:normAutofit/>
          </a:bodyPr>
          <a:lstStyle/>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 by way of FSR/FWHM TRANS peaks </a:t>
            </a:r>
            <a:endParaRPr lang="en-US" sz="1200" u="sng"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ii) by way of cavity ringdown measurement - analysis </a:t>
            </a:r>
            <a:endParaRPr lang="en-US" sz="1200" b="1" dirty="0"/>
          </a:p>
        </p:txBody>
      </p:sp>
      <p:sp>
        <p:nvSpPr>
          <p:cNvPr id="5" name="Content Placeholder 3">
            <a:extLst>
              <a:ext uri="{FF2B5EF4-FFF2-40B4-BE49-F238E27FC236}">
                <a16:creationId xmlns:a16="http://schemas.microsoft.com/office/drawing/2014/main" id="{1A7090FA-0AD5-F486-D704-C2AE8FA56D4B}"/>
              </a:ext>
            </a:extLst>
          </p:cNvPr>
          <p:cNvSpPr txBox="1">
            <a:spLocks/>
          </p:cNvSpPr>
          <p:nvPr/>
        </p:nvSpPr>
        <p:spPr>
          <a:xfrm>
            <a:off x="618066" y="5563659"/>
            <a:ext cx="3831167" cy="574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r>
              <a:rPr lang="en-US" sz="1200" kern="100" dirty="0">
                <a:latin typeface="Aptos" panose="020B0004020202020204" pitchFamily="34" charset="0"/>
                <a:cs typeface="Times New Roman" panose="02020603050405020304" pitchFamily="18" charset="0"/>
              </a:rPr>
              <a:t>Yields finesse = 303</a:t>
            </a:r>
            <a:endParaRPr lang="en-US" sz="1200" dirty="0"/>
          </a:p>
        </p:txBody>
      </p:sp>
      <p:pic>
        <p:nvPicPr>
          <p:cNvPr id="8194" name="Picture 2">
            <a:extLst>
              <a:ext uri="{FF2B5EF4-FFF2-40B4-BE49-F238E27FC236}">
                <a16:creationId xmlns:a16="http://schemas.microsoft.com/office/drawing/2014/main" id="{4663E789-0CF5-65ED-C640-42C0246DA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2731611"/>
            <a:ext cx="3340101" cy="254793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FE5A5936-D222-271E-42C3-9AAFD8AEC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233" y="2731611"/>
            <a:ext cx="3340101" cy="254793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C618937D-3761-CB84-E19C-E573BD09F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0267" y="2731611"/>
            <a:ext cx="3389286" cy="25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353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0156-D802-13DB-0823-13C437DB0DE1}"/>
              </a:ext>
            </a:extLst>
          </p:cNvPr>
          <p:cNvSpPr>
            <a:spLocks noGrp="1"/>
          </p:cNvSpPr>
          <p:nvPr>
            <p:ph type="title"/>
          </p:nvPr>
        </p:nvSpPr>
        <p:spPr>
          <a:xfrm>
            <a:off x="838200" y="47625"/>
            <a:ext cx="10515600" cy="1325563"/>
          </a:xfrm>
        </p:spPr>
        <p:txBody>
          <a:bodyPr>
            <a:normAutofit/>
          </a:bodyPr>
          <a:lstStyle/>
          <a:p>
            <a:pPr algn="ctr"/>
            <a:r>
              <a:rPr lang="en-US" sz="6000" dirty="0"/>
              <a:t>Outline</a:t>
            </a:r>
          </a:p>
        </p:txBody>
      </p:sp>
      <p:sp>
        <p:nvSpPr>
          <p:cNvPr id="3" name="Content Placeholder 2">
            <a:extLst>
              <a:ext uri="{FF2B5EF4-FFF2-40B4-BE49-F238E27FC236}">
                <a16:creationId xmlns:a16="http://schemas.microsoft.com/office/drawing/2014/main" id="{0925CC3C-6867-C895-D30F-516562E36AB5}"/>
              </a:ext>
            </a:extLst>
          </p:cNvPr>
          <p:cNvSpPr>
            <a:spLocks noGrp="1"/>
          </p:cNvSpPr>
          <p:nvPr>
            <p:ph idx="1"/>
          </p:nvPr>
        </p:nvSpPr>
        <p:spPr>
          <a:xfrm>
            <a:off x="368301" y="1510240"/>
            <a:ext cx="10515600" cy="6835049"/>
          </a:xfrm>
        </p:spPr>
        <p:txBody>
          <a:bodyPr>
            <a:normAutofit/>
          </a:bodyPr>
          <a:lstStyle/>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 Outline of rapid progress in chronological order (starting mid may)</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Installation of cavity super optics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775 light lock (not frequency shifted)  </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c) Daniel steals an AOM</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d) Locking with a shifted beam and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coresonance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e) cavity specific measurements - finesse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f)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cavity specific measurements - power suppression of the 0,0 mode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 Update on current lab set up</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AOM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3) Future works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2nd and 3rd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Future filter cavity tasks</a:t>
            </a:r>
          </a:p>
          <a:p>
            <a:pPr marL="0" indent="0">
              <a:buNone/>
            </a:pPr>
            <a:endParaRPr lang="en-US" sz="600" dirty="0"/>
          </a:p>
        </p:txBody>
      </p:sp>
    </p:spTree>
    <p:extLst>
      <p:ext uri="{BB962C8B-B14F-4D97-AF65-F5344CB8AC3E}">
        <p14:creationId xmlns:p14="http://schemas.microsoft.com/office/powerpoint/2010/main" val="562361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EEEF-D8FD-2746-3EBB-23959DF55C58}"/>
              </a:ext>
            </a:extLst>
          </p:cNvPr>
          <p:cNvSpPr>
            <a:spLocks noGrp="1"/>
          </p:cNvSpPr>
          <p:nvPr>
            <p:ph type="title"/>
          </p:nvPr>
        </p:nvSpPr>
        <p:spPr/>
        <p:txBody>
          <a:bodyPr>
            <a:normAutofit/>
          </a:bodyPr>
          <a:lstStyle/>
          <a:p>
            <a:pPr marL="0" marR="0" indent="0">
              <a:lnSpc>
                <a:spcPct val="107000"/>
              </a:lnSpc>
              <a:spcBef>
                <a:spcPts val="0"/>
              </a:spcBef>
              <a:spcAft>
                <a:spcPts val="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Cavity Specific Measurements - Power Suppression of the 0,0 mode</a:t>
            </a:r>
          </a:p>
        </p:txBody>
      </p:sp>
      <p:sp>
        <p:nvSpPr>
          <p:cNvPr id="4" name="Content Placeholder 3">
            <a:extLst>
              <a:ext uri="{FF2B5EF4-FFF2-40B4-BE49-F238E27FC236}">
                <a16:creationId xmlns:a16="http://schemas.microsoft.com/office/drawing/2014/main" id="{6B7B6565-35FF-D895-A104-7AEF21D5439B}"/>
              </a:ext>
            </a:extLst>
          </p:cNvPr>
          <p:cNvSpPr>
            <a:spLocks noGrp="1"/>
          </p:cNvSpPr>
          <p:nvPr>
            <p:ph idx="1"/>
          </p:nvPr>
        </p:nvSpPr>
        <p:spPr>
          <a:xfrm>
            <a:off x="838199" y="1825625"/>
            <a:ext cx="3831167" cy="574675"/>
          </a:xfrm>
        </p:spPr>
        <p:txBody>
          <a:bodyPr>
            <a:normAutofit fontScale="92500" lnSpcReduction="20000"/>
          </a:bodyPr>
          <a:lstStyle/>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by way of brute force with power meter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ii) by way of summing the pixel values on a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basler</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camera  </a:t>
            </a:r>
          </a:p>
          <a:p>
            <a:pPr marL="0" marR="0" indent="0">
              <a:lnSpc>
                <a:spcPct val="107000"/>
              </a:lnSpc>
              <a:spcBef>
                <a:spcPts val="0"/>
              </a:spcBef>
              <a:spcAft>
                <a:spcPts val="0"/>
              </a:spcAft>
              <a:buNone/>
            </a:pPr>
            <a:r>
              <a:rPr lang="en-US" sz="1200" kern="100" dirty="0">
                <a:latin typeface="Aptos" panose="020B0004020202020204" pitchFamily="34" charset="0"/>
                <a:ea typeface="Aptos" panose="020B0004020202020204" pitchFamily="34" charset="0"/>
                <a:cs typeface="Times New Roman" panose="02020603050405020304" pitchFamily="18" charset="0"/>
              </a:rPr>
              <a:t>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substep</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of modifying code to allow for saturated beam </a:t>
            </a:r>
            <a:endParaRPr lang="en-US" sz="1200" b="1" dirty="0"/>
          </a:p>
        </p:txBody>
      </p:sp>
      <p:pic>
        <p:nvPicPr>
          <p:cNvPr id="6" name="Picture 5">
            <a:extLst>
              <a:ext uri="{FF2B5EF4-FFF2-40B4-BE49-F238E27FC236}">
                <a16:creationId xmlns:a16="http://schemas.microsoft.com/office/drawing/2014/main" id="{6A6D443D-5A3A-FC75-BF24-4D0D519DAF31}"/>
              </a:ext>
            </a:extLst>
          </p:cNvPr>
          <p:cNvPicPr>
            <a:picLocks noChangeAspect="1"/>
          </p:cNvPicPr>
          <p:nvPr/>
        </p:nvPicPr>
        <p:blipFill>
          <a:blip r:embed="rId2"/>
          <a:stretch>
            <a:fillRect/>
          </a:stretch>
        </p:blipFill>
        <p:spPr>
          <a:xfrm>
            <a:off x="7997545" y="2668314"/>
            <a:ext cx="2633691" cy="2602187"/>
          </a:xfrm>
          <a:prstGeom prst="rect">
            <a:avLst/>
          </a:prstGeom>
        </p:spPr>
      </p:pic>
      <p:sp>
        <p:nvSpPr>
          <p:cNvPr id="8" name="TextBox 7">
            <a:extLst>
              <a:ext uri="{FF2B5EF4-FFF2-40B4-BE49-F238E27FC236}">
                <a16:creationId xmlns:a16="http://schemas.microsoft.com/office/drawing/2014/main" id="{1ADB808D-B4EC-C5B0-BF9D-936C3205038F}"/>
              </a:ext>
            </a:extLst>
          </p:cNvPr>
          <p:cNvSpPr txBox="1"/>
          <p:nvPr/>
        </p:nvSpPr>
        <p:spPr>
          <a:xfrm>
            <a:off x="838199" y="2535237"/>
            <a:ext cx="6968068" cy="4247317"/>
          </a:xfrm>
          <a:prstGeom prst="rect">
            <a:avLst/>
          </a:prstGeom>
          <a:noFill/>
        </p:spPr>
        <p:txBody>
          <a:bodyPr wrap="square">
            <a:spAutoFit/>
          </a:bodyPr>
          <a:lstStyle/>
          <a:p>
            <a:pPr algn="l"/>
            <a:r>
              <a:rPr lang="en-US" b="0" i="0" u="sng" dirty="0">
                <a:solidFill>
                  <a:srgbClr val="000000"/>
                </a:solidFill>
                <a:effectLst/>
                <a:highlight>
                  <a:srgbClr val="FFFFFF"/>
                </a:highlight>
                <a:latin typeface="Helvetica" panose="020B0604020202020204" pitchFamily="34" charset="0"/>
              </a:rPr>
              <a:t>1550 nm</a:t>
            </a:r>
            <a:endParaRPr lang="en-US" b="0" i="0" dirty="0">
              <a:solidFill>
                <a:srgbClr val="000000"/>
              </a:solidFill>
              <a:effectLst/>
              <a:highlight>
                <a:srgbClr val="FFFFFF"/>
              </a:highlight>
              <a:latin typeface="Helvetica" panose="020B0604020202020204" pitchFamily="34" charset="0"/>
            </a:endParaRPr>
          </a:p>
          <a:p>
            <a:pPr algn="l">
              <a:buFont typeface="Arial" panose="020B0604020202020204" pitchFamily="34" charset="0"/>
              <a:buChar char="•"/>
            </a:pPr>
            <a:r>
              <a:rPr lang="en-US" b="0" i="0" dirty="0">
                <a:solidFill>
                  <a:srgbClr val="000000"/>
                </a:solidFill>
                <a:effectLst/>
                <a:highlight>
                  <a:srgbClr val="FFFFFF"/>
                </a:highlight>
                <a:latin typeface="Helvetica" panose="020B0604020202020204" pitchFamily="34" charset="0"/>
              </a:rPr>
              <a:t>input - 2.18 </a:t>
            </a:r>
            <a:r>
              <a:rPr lang="en-US" b="0" i="0" dirty="0" err="1">
                <a:solidFill>
                  <a:srgbClr val="000000"/>
                </a:solidFill>
                <a:effectLst/>
                <a:highlight>
                  <a:srgbClr val="FFFFFF"/>
                </a:highlight>
                <a:latin typeface="Helvetica" panose="020B0604020202020204" pitchFamily="34" charset="0"/>
              </a:rPr>
              <a:t>mW</a:t>
            </a:r>
            <a:endParaRPr lang="en-US" b="0" i="0" dirty="0">
              <a:solidFill>
                <a:srgbClr val="000000"/>
              </a:solidFill>
              <a:effectLst/>
              <a:highlight>
                <a:srgbClr val="FFFFFF"/>
              </a:highlight>
              <a:latin typeface="Helvetica" panose="020B0604020202020204" pitchFamily="34" charset="0"/>
            </a:endParaRPr>
          </a:p>
          <a:p>
            <a:pPr algn="l">
              <a:buFont typeface="Arial" panose="020B0604020202020204" pitchFamily="34" charset="0"/>
              <a:buChar char="•"/>
            </a:pPr>
            <a:r>
              <a:rPr lang="en-US" b="0" i="0" dirty="0">
                <a:solidFill>
                  <a:srgbClr val="000000"/>
                </a:solidFill>
                <a:effectLst/>
                <a:highlight>
                  <a:srgbClr val="FFFFFF"/>
                </a:highlight>
                <a:latin typeface="Helvetica" panose="020B0604020202020204" pitchFamily="34" charset="0"/>
              </a:rPr>
              <a:t>measured output .67 </a:t>
            </a:r>
            <a:r>
              <a:rPr lang="en-US" b="0" i="0" dirty="0" err="1">
                <a:solidFill>
                  <a:srgbClr val="000000"/>
                </a:solidFill>
                <a:effectLst/>
                <a:highlight>
                  <a:srgbClr val="FFFFFF"/>
                </a:highlight>
                <a:latin typeface="Helvetica" panose="020B0604020202020204" pitchFamily="34" charset="0"/>
              </a:rPr>
              <a:t>mW</a:t>
            </a:r>
            <a:r>
              <a:rPr lang="en-US" b="0" i="0" dirty="0">
                <a:solidFill>
                  <a:srgbClr val="000000"/>
                </a:solidFill>
                <a:effectLst/>
                <a:highlight>
                  <a:srgbClr val="FFFFFF"/>
                </a:highlight>
                <a:latin typeface="Helvetica" panose="020B0604020202020204" pitchFamily="34" charset="0"/>
              </a:rPr>
              <a:t> (this is after a 5050 BS)</a:t>
            </a:r>
          </a:p>
          <a:p>
            <a:pPr algn="l">
              <a:buFont typeface="Arial" panose="020B0604020202020204" pitchFamily="34" charset="0"/>
              <a:buChar char="•"/>
            </a:pPr>
            <a:r>
              <a:rPr lang="en-US" b="0" i="0" dirty="0">
                <a:solidFill>
                  <a:srgbClr val="000000"/>
                </a:solidFill>
                <a:effectLst/>
                <a:highlight>
                  <a:srgbClr val="FFFFFF"/>
                </a:highlight>
                <a:latin typeface="Helvetica" panose="020B0604020202020204" pitchFamily="34" charset="0"/>
              </a:rPr>
              <a:t>Inferred output ~1.4 </a:t>
            </a:r>
            <a:r>
              <a:rPr lang="en-US" b="0" i="0" dirty="0" err="1">
                <a:solidFill>
                  <a:srgbClr val="000000"/>
                </a:solidFill>
                <a:effectLst/>
                <a:highlight>
                  <a:srgbClr val="FFFFFF"/>
                </a:highlight>
                <a:latin typeface="Helvetica" panose="020B0604020202020204" pitchFamily="34" charset="0"/>
              </a:rPr>
              <a:t>mW</a:t>
            </a:r>
            <a:r>
              <a:rPr lang="en-US" b="0" i="0" dirty="0">
                <a:solidFill>
                  <a:srgbClr val="000000"/>
                </a:solidFill>
                <a:effectLst/>
                <a:highlight>
                  <a:srgbClr val="FFFFFF"/>
                </a:highlight>
                <a:latin typeface="Helvetica" panose="020B0604020202020204" pitchFamily="34" charset="0"/>
              </a:rPr>
              <a:t> (.67 *2 + ~5% losses on the BS)</a:t>
            </a:r>
          </a:p>
          <a:p>
            <a:pPr algn="l">
              <a:buFont typeface="Arial" panose="020B0604020202020204" pitchFamily="34" charset="0"/>
              <a:buChar char="•"/>
            </a:pPr>
            <a:r>
              <a:rPr lang="en-US" b="0" i="0" dirty="0">
                <a:solidFill>
                  <a:srgbClr val="000000"/>
                </a:solidFill>
                <a:effectLst/>
                <a:highlight>
                  <a:srgbClr val="FFFFFF"/>
                </a:highlight>
                <a:latin typeface="Helvetica" panose="020B0604020202020204" pitchFamily="34" charset="0"/>
              </a:rPr>
              <a:t>reflection is .5 </a:t>
            </a:r>
            <a:r>
              <a:rPr lang="en-US" b="0" i="0" dirty="0" err="1">
                <a:solidFill>
                  <a:srgbClr val="000000"/>
                </a:solidFill>
                <a:effectLst/>
                <a:highlight>
                  <a:srgbClr val="FFFFFF"/>
                </a:highlight>
                <a:latin typeface="Helvetica" panose="020B0604020202020204" pitchFamily="34" charset="0"/>
              </a:rPr>
              <a:t>mW</a:t>
            </a:r>
            <a:endParaRPr lang="en-US" b="0" i="0" dirty="0">
              <a:solidFill>
                <a:srgbClr val="000000"/>
              </a:solidFill>
              <a:effectLst/>
              <a:highlight>
                <a:srgbClr val="FFFFFF"/>
              </a:highlight>
              <a:latin typeface="Helvetica" panose="020B0604020202020204" pitchFamily="34" charset="0"/>
            </a:endParaRPr>
          </a:p>
          <a:p>
            <a:pPr algn="l">
              <a:buFont typeface="Arial" panose="020B0604020202020204" pitchFamily="34" charset="0"/>
              <a:buChar char="•"/>
            </a:pPr>
            <a:r>
              <a:rPr lang="en-US" b="1" i="0" dirty="0">
                <a:solidFill>
                  <a:srgbClr val="000000"/>
                </a:solidFill>
                <a:effectLst/>
                <a:highlight>
                  <a:srgbClr val="FFFFFF"/>
                </a:highlight>
                <a:latin typeface="Helvetica" panose="020B0604020202020204" pitchFamily="34" charset="0"/>
              </a:rPr>
              <a:t>This implies a 13% loss. What does this say about the cavity coupling?</a:t>
            </a:r>
          </a:p>
          <a:p>
            <a:pPr>
              <a:buFont typeface="Arial" panose="020B0604020202020204" pitchFamily="34" charset="0"/>
              <a:buChar char="•"/>
            </a:pPr>
            <a:r>
              <a:rPr lang="en-US" b="0" i="0" dirty="0">
                <a:solidFill>
                  <a:srgbClr val="000000"/>
                </a:solidFill>
                <a:effectLst/>
                <a:highlight>
                  <a:srgbClr val="FFFFFF"/>
                </a:highlight>
                <a:latin typeface="Helvetica" panose="020B0604020202020204" pitchFamily="34" charset="0"/>
              </a:rPr>
              <a:t>.9 </a:t>
            </a:r>
            <a:r>
              <a:rPr lang="en-US" b="0" i="0" dirty="0" err="1">
                <a:solidFill>
                  <a:srgbClr val="000000"/>
                </a:solidFill>
                <a:effectLst/>
                <a:highlight>
                  <a:srgbClr val="FFFFFF"/>
                </a:highlight>
                <a:latin typeface="Helvetica" panose="020B0604020202020204" pitchFamily="34" charset="0"/>
              </a:rPr>
              <a:t>nW</a:t>
            </a:r>
            <a:r>
              <a:rPr lang="en-US" b="0" i="0" dirty="0">
                <a:solidFill>
                  <a:srgbClr val="000000"/>
                </a:solidFill>
                <a:effectLst/>
                <a:highlight>
                  <a:srgbClr val="FFFFFF"/>
                </a:highlight>
                <a:latin typeface="Helvetica" panose="020B0604020202020204" pitchFamily="34" charset="0"/>
              </a:rPr>
              <a:t> When the two modes are minimally </a:t>
            </a:r>
            <a:r>
              <a:rPr lang="en-US" b="0" i="0" dirty="0" err="1">
                <a:solidFill>
                  <a:srgbClr val="000000"/>
                </a:solidFill>
                <a:effectLst/>
                <a:highlight>
                  <a:srgbClr val="FFFFFF"/>
                </a:highlight>
                <a:latin typeface="Helvetica" panose="020B0604020202020204" pitchFamily="34" charset="0"/>
              </a:rPr>
              <a:t>coresonant</a:t>
            </a:r>
            <a:r>
              <a:rPr lang="en-US" b="0" i="0" dirty="0">
                <a:solidFill>
                  <a:srgbClr val="000000"/>
                </a:solidFill>
                <a:effectLst/>
                <a:highlight>
                  <a:srgbClr val="FFFFFF"/>
                </a:highlight>
                <a:latin typeface="Helvetica" panose="020B0604020202020204" pitchFamily="34" charset="0"/>
              </a:rPr>
              <a:t>. (blocking the 1550 beam reduces the reading down to the background level)</a:t>
            </a:r>
          </a:p>
          <a:p>
            <a:pPr>
              <a:buFont typeface="Arial" panose="020B0604020202020204" pitchFamily="34" charset="0"/>
              <a:buChar char="•"/>
            </a:pPr>
            <a:r>
              <a:rPr lang="en-US" b="0" i="0" dirty="0">
                <a:solidFill>
                  <a:srgbClr val="000000"/>
                </a:solidFill>
                <a:effectLst/>
                <a:highlight>
                  <a:srgbClr val="FFFFFF"/>
                </a:highlight>
                <a:latin typeface="Helvetica" panose="020B0604020202020204" pitchFamily="34" charset="0"/>
              </a:rPr>
              <a:t>7 </a:t>
            </a:r>
            <a:r>
              <a:rPr lang="en-US" b="0" i="0" dirty="0" err="1">
                <a:solidFill>
                  <a:srgbClr val="000000"/>
                </a:solidFill>
                <a:effectLst/>
                <a:highlight>
                  <a:srgbClr val="FFFFFF"/>
                </a:highlight>
                <a:latin typeface="Helvetica" panose="020B0604020202020204" pitchFamily="34" charset="0"/>
              </a:rPr>
              <a:t>nW</a:t>
            </a:r>
            <a:r>
              <a:rPr lang="en-US" b="0" i="0" dirty="0">
                <a:solidFill>
                  <a:srgbClr val="000000"/>
                </a:solidFill>
                <a:effectLst/>
                <a:highlight>
                  <a:srgbClr val="FFFFFF"/>
                </a:highlight>
                <a:latin typeface="Helvetica" panose="020B0604020202020204" pitchFamily="34" charset="0"/>
              </a:rPr>
              <a:t> Background.</a:t>
            </a:r>
          </a:p>
          <a:p>
            <a:pPr>
              <a:buFont typeface="Arial" panose="020B0604020202020204" pitchFamily="34" charset="0"/>
              <a:buChar char="•"/>
            </a:pPr>
            <a:r>
              <a:rPr lang="en-US" b="1" i="0" dirty="0">
                <a:solidFill>
                  <a:srgbClr val="000000"/>
                </a:solidFill>
                <a:effectLst/>
                <a:highlight>
                  <a:srgbClr val="FFFFFF"/>
                </a:highlight>
                <a:latin typeface="Helvetica" panose="020B0604020202020204" pitchFamily="34" charset="0"/>
              </a:rPr>
              <a:t>This yields 1 * 10^6 suppression of the carrier on one cavity.</a:t>
            </a:r>
          </a:p>
          <a:p>
            <a:pPr algn="l">
              <a:buFont typeface="Arial" panose="020B0604020202020204" pitchFamily="34" charset="0"/>
              <a:buChar char="•"/>
            </a:pPr>
            <a:endParaRPr lang="en-US" b="1" dirty="0">
              <a:solidFill>
                <a:srgbClr val="000000"/>
              </a:solidFill>
              <a:highlight>
                <a:srgbClr val="FFFFFF"/>
              </a:highlight>
              <a:latin typeface="Helvetica" panose="020B0604020202020204" pitchFamily="34" charset="0"/>
            </a:endParaRPr>
          </a:p>
          <a:p>
            <a:pPr algn="l"/>
            <a:r>
              <a:rPr lang="en-US" dirty="0">
                <a:solidFill>
                  <a:srgbClr val="000000"/>
                </a:solidFill>
                <a:highlight>
                  <a:srgbClr val="FFFFFF"/>
                </a:highlight>
                <a:latin typeface="Helvetica" panose="020B0604020202020204" pitchFamily="34" charset="0"/>
              </a:rPr>
              <a:t>Would like to retry this method higher total power so the background level isn’t as higher compared to low power measurement, seems very uncertain.</a:t>
            </a:r>
            <a:endParaRPr lang="en-US" i="0" dirty="0">
              <a:solidFill>
                <a:srgbClr val="000000"/>
              </a:solidFill>
              <a:effectLst/>
              <a:highlight>
                <a:srgbClr val="FFFFFF"/>
              </a:highlight>
              <a:latin typeface="Helvetica" panose="020B0604020202020204" pitchFamily="34" charset="0"/>
            </a:endParaRPr>
          </a:p>
        </p:txBody>
      </p:sp>
    </p:spTree>
    <p:extLst>
      <p:ext uri="{BB962C8B-B14F-4D97-AF65-F5344CB8AC3E}">
        <p14:creationId xmlns:p14="http://schemas.microsoft.com/office/powerpoint/2010/main" val="3249640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B7B6565-35FF-D895-A104-7AEF21D5439B}"/>
              </a:ext>
            </a:extLst>
          </p:cNvPr>
          <p:cNvSpPr>
            <a:spLocks noGrp="1"/>
          </p:cNvSpPr>
          <p:nvPr>
            <p:ph idx="1"/>
          </p:nvPr>
        </p:nvSpPr>
        <p:spPr>
          <a:xfrm>
            <a:off x="838199" y="1825625"/>
            <a:ext cx="3831167" cy="574675"/>
          </a:xfrm>
        </p:spPr>
        <p:txBody>
          <a:bodyPr>
            <a:normAutofit fontScale="85000" lnSpcReduction="10000"/>
          </a:bodyPr>
          <a:lstStyle/>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 by way of brute force with power meter 	</a:t>
            </a:r>
          </a:p>
          <a:p>
            <a:pPr marL="0" marR="0" indent="0">
              <a:lnSpc>
                <a:spcPct val="107000"/>
              </a:lnSpc>
              <a:spcBef>
                <a:spcPts val="0"/>
              </a:spcBef>
              <a:spcAft>
                <a:spcPts val="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ii) by way of summing the pixel values on a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basler</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camera  </a:t>
            </a:r>
          </a:p>
          <a:p>
            <a:pPr marL="0" marR="0" indent="0">
              <a:lnSpc>
                <a:spcPct val="107000"/>
              </a:lnSpc>
              <a:spcBef>
                <a:spcPts val="0"/>
              </a:spcBef>
              <a:spcAft>
                <a:spcPts val="0"/>
              </a:spcAft>
              <a:buNone/>
            </a:pPr>
            <a:r>
              <a:rPr lang="en-US" sz="1200" b="1" kern="100" dirty="0">
                <a:latin typeface="Aptos" panose="020B0004020202020204" pitchFamily="34" charset="0"/>
                <a:ea typeface="Aptos" panose="020B0004020202020204" pitchFamily="34" charset="0"/>
                <a:cs typeface="Times New Roman" panose="02020603050405020304" pitchFamily="18" charset="0"/>
              </a:rPr>
              <a:t>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substep</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of modifying code to allow for saturated beam </a:t>
            </a:r>
            <a:endParaRPr lang="en-US" sz="1200" b="1" dirty="0"/>
          </a:p>
        </p:txBody>
      </p:sp>
      <p:pic>
        <p:nvPicPr>
          <p:cNvPr id="9" name="Picture 8">
            <a:extLst>
              <a:ext uri="{FF2B5EF4-FFF2-40B4-BE49-F238E27FC236}">
                <a16:creationId xmlns:a16="http://schemas.microsoft.com/office/drawing/2014/main" id="{B1DD9EF3-4799-163B-A949-96DDAD192E77}"/>
              </a:ext>
            </a:extLst>
          </p:cNvPr>
          <p:cNvPicPr>
            <a:picLocks noChangeAspect="1"/>
          </p:cNvPicPr>
          <p:nvPr/>
        </p:nvPicPr>
        <p:blipFill>
          <a:blip r:embed="rId2"/>
          <a:stretch>
            <a:fillRect/>
          </a:stretch>
        </p:blipFill>
        <p:spPr>
          <a:xfrm>
            <a:off x="5490632" y="2112962"/>
            <a:ext cx="5498725" cy="4414627"/>
          </a:xfrm>
          <a:prstGeom prst="rect">
            <a:avLst/>
          </a:prstGeom>
        </p:spPr>
      </p:pic>
      <p:sp>
        <p:nvSpPr>
          <p:cNvPr id="10" name="Content Placeholder 3">
            <a:extLst>
              <a:ext uri="{FF2B5EF4-FFF2-40B4-BE49-F238E27FC236}">
                <a16:creationId xmlns:a16="http://schemas.microsoft.com/office/drawing/2014/main" id="{B8E42FDF-4D9A-CB40-CD3A-45ECC8FFD9AF}"/>
              </a:ext>
            </a:extLst>
          </p:cNvPr>
          <p:cNvSpPr txBox="1">
            <a:spLocks/>
          </p:cNvSpPr>
          <p:nvPr/>
        </p:nvSpPr>
        <p:spPr>
          <a:xfrm>
            <a:off x="774699" y="3429000"/>
            <a:ext cx="4584701" cy="9821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r>
              <a:rPr lang="en-US" sz="1800" kern="100" dirty="0">
                <a:latin typeface="Aptos" panose="020B0004020202020204" pitchFamily="34" charset="0"/>
                <a:ea typeface="Aptos" panose="020B0004020202020204" pitchFamily="34" charset="0"/>
                <a:cs typeface="Times New Roman" panose="02020603050405020304" pitchFamily="18" charset="0"/>
              </a:rPr>
              <a:t>-Code fits beam picture to gaussian.</a:t>
            </a:r>
          </a:p>
          <a:p>
            <a:pPr marL="0" indent="0">
              <a:lnSpc>
                <a:spcPct val="107000"/>
              </a:lnSpc>
              <a:spcBef>
                <a:spcPts val="0"/>
              </a:spcBef>
              <a:buFont typeface="Arial" panose="020B0604020202020204" pitchFamily="34" charset="0"/>
              <a:buNone/>
            </a:pPr>
            <a:r>
              <a:rPr lang="en-US" sz="1800" kern="100" dirty="0">
                <a:latin typeface="Aptos" panose="020B0004020202020204" pitchFamily="34" charset="0"/>
                <a:cs typeface="Times New Roman" panose="02020603050405020304" pitchFamily="18" charset="0"/>
              </a:rPr>
              <a:t>-Idea is to sum the value at each pixel, accounting for exposure time, therefore getting rid of the need for an absolute calibration.</a:t>
            </a:r>
            <a:endParaRPr lang="en-US" sz="1800" dirty="0"/>
          </a:p>
        </p:txBody>
      </p:sp>
      <p:sp>
        <p:nvSpPr>
          <p:cNvPr id="11" name="Title 1">
            <a:extLst>
              <a:ext uri="{FF2B5EF4-FFF2-40B4-BE49-F238E27FC236}">
                <a16:creationId xmlns:a16="http://schemas.microsoft.com/office/drawing/2014/main" id="{7E9ECBCE-8B2B-F495-F6B5-7CBC036A6F7E}"/>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Bef>
                <a:spcPts val="0"/>
              </a:spcBef>
            </a:pPr>
            <a:r>
              <a:rPr lang="en-US" sz="2400" b="1" kern="100">
                <a:latin typeface="Aptos" panose="020B0004020202020204" pitchFamily="34" charset="0"/>
                <a:ea typeface="Aptos" panose="020B0004020202020204" pitchFamily="34" charset="0"/>
                <a:cs typeface="Times New Roman" panose="02020603050405020304" pitchFamily="18" charset="0"/>
              </a:rPr>
              <a:t>Cavity Specific Measurements - Power Suppression of the 0,0 mode</a:t>
            </a:r>
            <a:endParaRPr lang="en-US" sz="2400" b="1"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93186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B7B6565-35FF-D895-A104-7AEF21D5439B}"/>
              </a:ext>
            </a:extLst>
          </p:cNvPr>
          <p:cNvSpPr>
            <a:spLocks noGrp="1"/>
          </p:cNvSpPr>
          <p:nvPr>
            <p:ph idx="1"/>
          </p:nvPr>
        </p:nvSpPr>
        <p:spPr>
          <a:xfrm>
            <a:off x="838199" y="1825625"/>
            <a:ext cx="3831167" cy="574675"/>
          </a:xfrm>
        </p:spPr>
        <p:txBody>
          <a:bodyPr>
            <a:normAutofit fontScale="85000" lnSpcReduction="10000"/>
          </a:bodyPr>
          <a:lstStyle/>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 by way of brute force with power meter 	</a:t>
            </a:r>
          </a:p>
          <a:p>
            <a:pPr marL="0" marR="0" indent="0">
              <a:lnSpc>
                <a:spcPct val="107000"/>
              </a:lnSpc>
              <a:spcBef>
                <a:spcPts val="0"/>
              </a:spcBef>
              <a:spcAft>
                <a:spcPts val="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ii) by way of summing the pixel values on a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basler</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camera  </a:t>
            </a:r>
          </a:p>
          <a:p>
            <a:pPr marL="0" marR="0" indent="0">
              <a:lnSpc>
                <a:spcPct val="107000"/>
              </a:lnSpc>
              <a:spcBef>
                <a:spcPts val="0"/>
              </a:spcBef>
              <a:spcAft>
                <a:spcPts val="0"/>
              </a:spcAft>
              <a:buNone/>
            </a:pPr>
            <a:r>
              <a:rPr lang="en-US" sz="1200" b="1" kern="100" dirty="0">
                <a:latin typeface="Aptos" panose="020B0004020202020204" pitchFamily="34" charset="0"/>
                <a:ea typeface="Aptos" panose="020B0004020202020204" pitchFamily="34" charset="0"/>
                <a:cs typeface="Times New Roman" panose="02020603050405020304" pitchFamily="18" charset="0"/>
              </a:rPr>
              <a:t>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substep</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of modifying code to allow for saturated beam </a:t>
            </a:r>
            <a:endParaRPr lang="en-US" sz="1200" b="1" dirty="0"/>
          </a:p>
        </p:txBody>
      </p:sp>
      <p:pic>
        <p:nvPicPr>
          <p:cNvPr id="5" name="Picture 4">
            <a:extLst>
              <a:ext uri="{FF2B5EF4-FFF2-40B4-BE49-F238E27FC236}">
                <a16:creationId xmlns:a16="http://schemas.microsoft.com/office/drawing/2014/main" id="{04EEEDEE-AD5C-9B5F-CD15-23BA853C0AF6}"/>
              </a:ext>
            </a:extLst>
          </p:cNvPr>
          <p:cNvPicPr>
            <a:picLocks noChangeAspect="1"/>
          </p:cNvPicPr>
          <p:nvPr/>
        </p:nvPicPr>
        <p:blipFill>
          <a:blip r:embed="rId2"/>
          <a:stretch>
            <a:fillRect/>
          </a:stretch>
        </p:blipFill>
        <p:spPr>
          <a:xfrm>
            <a:off x="6437759" y="2290233"/>
            <a:ext cx="4916041" cy="3975100"/>
          </a:xfrm>
          <a:prstGeom prst="rect">
            <a:avLst/>
          </a:prstGeom>
        </p:spPr>
      </p:pic>
      <p:sp>
        <p:nvSpPr>
          <p:cNvPr id="6" name="Content Placeholder 3">
            <a:extLst>
              <a:ext uri="{FF2B5EF4-FFF2-40B4-BE49-F238E27FC236}">
                <a16:creationId xmlns:a16="http://schemas.microsoft.com/office/drawing/2014/main" id="{60D133B9-F533-8E63-D9E5-4C1328ADCD69}"/>
              </a:ext>
            </a:extLst>
          </p:cNvPr>
          <p:cNvSpPr txBox="1">
            <a:spLocks/>
          </p:cNvSpPr>
          <p:nvPr/>
        </p:nvSpPr>
        <p:spPr>
          <a:xfrm>
            <a:off x="791633" y="3669771"/>
            <a:ext cx="5215467" cy="22695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r>
              <a:rPr lang="en-US" sz="1800" kern="100" dirty="0">
                <a:latin typeface="Aptos" panose="020B0004020202020204" pitchFamily="34" charset="0"/>
                <a:ea typeface="Aptos" panose="020B0004020202020204" pitchFamily="34" charset="0"/>
                <a:cs typeface="Times New Roman" panose="02020603050405020304" pitchFamily="18" charset="0"/>
              </a:rPr>
              <a:t>-Problem is best case scenario were trying to span 6 orders of magnitude. </a:t>
            </a:r>
          </a:p>
          <a:p>
            <a:pPr marL="0" indent="0">
              <a:lnSpc>
                <a:spcPct val="107000"/>
              </a:lnSpc>
              <a:spcBef>
                <a:spcPts val="0"/>
              </a:spcBef>
              <a:buFont typeface="Arial" panose="020B0604020202020204" pitchFamily="34" charset="0"/>
              <a:buNone/>
            </a:pPr>
            <a:r>
              <a:rPr lang="en-US" sz="1800" kern="100" dirty="0">
                <a:latin typeface="Aptos" panose="020B0004020202020204" pitchFamily="34" charset="0"/>
                <a:ea typeface="Aptos" panose="020B0004020202020204" pitchFamily="34" charset="0"/>
                <a:cs typeface="Times New Roman" panose="02020603050405020304" pitchFamily="18" charset="0"/>
              </a:rPr>
              <a:t>-Rewrote code to estimate gaussian on a saturated beam.</a:t>
            </a:r>
          </a:p>
          <a:p>
            <a:pPr marL="0" indent="0">
              <a:lnSpc>
                <a:spcPct val="107000"/>
              </a:lnSpc>
              <a:spcBef>
                <a:spcPts val="0"/>
              </a:spcBef>
              <a:buFont typeface="Arial" panose="020B0604020202020204" pitchFamily="34" charset="0"/>
              <a:buNone/>
            </a:pPr>
            <a:r>
              <a:rPr lang="en-US" sz="1800" kern="100" dirty="0">
                <a:latin typeface="Aptos" panose="020B0004020202020204" pitchFamily="34" charset="0"/>
                <a:cs typeface="Times New Roman" panose="02020603050405020304" pitchFamily="18" charset="0"/>
              </a:rPr>
              <a:t>-Doing this yields 1.9 * 10^5 suppression.</a:t>
            </a:r>
            <a:endParaRPr lang="en-US" sz="1800" dirty="0"/>
          </a:p>
        </p:txBody>
      </p:sp>
      <p:sp>
        <p:nvSpPr>
          <p:cNvPr id="11" name="Title 1">
            <a:extLst>
              <a:ext uri="{FF2B5EF4-FFF2-40B4-BE49-F238E27FC236}">
                <a16:creationId xmlns:a16="http://schemas.microsoft.com/office/drawing/2014/main" id="{1B645F42-8218-ADD0-B6F8-4B74A182F2F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Bef>
                <a:spcPts val="0"/>
              </a:spcBef>
            </a:pPr>
            <a:r>
              <a:rPr lang="en-US" sz="2400" b="1" kern="100">
                <a:latin typeface="Aptos" panose="020B0004020202020204" pitchFamily="34" charset="0"/>
                <a:ea typeface="Aptos" panose="020B0004020202020204" pitchFamily="34" charset="0"/>
                <a:cs typeface="Times New Roman" panose="02020603050405020304" pitchFamily="18" charset="0"/>
              </a:rPr>
              <a:t>Cavity Specific Measurements - Power Suppression of the 0,0 mode</a:t>
            </a:r>
            <a:endParaRPr lang="en-US" sz="2400" b="1"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07151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B7B6565-35FF-D895-A104-7AEF21D5439B}"/>
              </a:ext>
            </a:extLst>
          </p:cNvPr>
          <p:cNvSpPr>
            <a:spLocks noGrp="1"/>
          </p:cNvSpPr>
          <p:nvPr>
            <p:ph idx="1"/>
          </p:nvPr>
        </p:nvSpPr>
        <p:spPr>
          <a:xfrm>
            <a:off x="838199" y="1825625"/>
            <a:ext cx="3831167" cy="574675"/>
          </a:xfrm>
        </p:spPr>
        <p:txBody>
          <a:bodyPr>
            <a:normAutofit fontScale="85000" lnSpcReduction="10000"/>
          </a:bodyPr>
          <a:lstStyle/>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 by way of brute force with power meter 	</a:t>
            </a:r>
          </a:p>
          <a:p>
            <a:pPr marL="0" marR="0" indent="0">
              <a:lnSpc>
                <a:spcPct val="107000"/>
              </a:lnSpc>
              <a:spcBef>
                <a:spcPts val="0"/>
              </a:spcBef>
              <a:spcAft>
                <a:spcPts val="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ii) by way of summing the pixel values on a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basler</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camera  </a:t>
            </a:r>
          </a:p>
          <a:p>
            <a:pPr marL="0" marR="0" indent="0">
              <a:lnSpc>
                <a:spcPct val="107000"/>
              </a:lnSpc>
              <a:spcBef>
                <a:spcPts val="0"/>
              </a:spcBef>
              <a:spcAft>
                <a:spcPts val="0"/>
              </a:spcAft>
              <a:buNone/>
            </a:pPr>
            <a:r>
              <a:rPr lang="en-US" sz="1200" b="1" kern="100" dirty="0">
                <a:latin typeface="Aptos" panose="020B0004020202020204" pitchFamily="34" charset="0"/>
                <a:ea typeface="Aptos" panose="020B0004020202020204" pitchFamily="34" charset="0"/>
                <a:cs typeface="Times New Roman" panose="02020603050405020304" pitchFamily="18" charset="0"/>
              </a:rPr>
              <a:t>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substep</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of modifying code to allow for saturated beam </a:t>
            </a:r>
            <a:endParaRPr lang="en-US" sz="1200" b="1" dirty="0"/>
          </a:p>
        </p:txBody>
      </p:sp>
      <p:pic>
        <p:nvPicPr>
          <p:cNvPr id="7" name="Picture 6">
            <a:extLst>
              <a:ext uri="{FF2B5EF4-FFF2-40B4-BE49-F238E27FC236}">
                <a16:creationId xmlns:a16="http://schemas.microsoft.com/office/drawing/2014/main" id="{F3619AFA-59F1-5761-E369-C51DBED8DDD3}"/>
              </a:ext>
            </a:extLst>
          </p:cNvPr>
          <p:cNvPicPr>
            <a:picLocks noChangeAspect="1"/>
          </p:cNvPicPr>
          <p:nvPr/>
        </p:nvPicPr>
        <p:blipFill>
          <a:blip r:embed="rId2"/>
          <a:stretch>
            <a:fillRect/>
          </a:stretch>
        </p:blipFill>
        <p:spPr>
          <a:xfrm>
            <a:off x="7126133" y="1917699"/>
            <a:ext cx="4181509" cy="3448387"/>
          </a:xfrm>
          <a:prstGeom prst="rect">
            <a:avLst/>
          </a:prstGeom>
        </p:spPr>
      </p:pic>
      <p:sp>
        <p:nvSpPr>
          <p:cNvPr id="8" name="Content Placeholder 3">
            <a:extLst>
              <a:ext uri="{FF2B5EF4-FFF2-40B4-BE49-F238E27FC236}">
                <a16:creationId xmlns:a16="http://schemas.microsoft.com/office/drawing/2014/main" id="{EB3E911E-7CCE-3D3F-0733-6E93635039C7}"/>
              </a:ext>
            </a:extLst>
          </p:cNvPr>
          <p:cNvSpPr txBox="1">
            <a:spLocks/>
          </p:cNvSpPr>
          <p:nvPr/>
        </p:nvSpPr>
        <p:spPr>
          <a:xfrm>
            <a:off x="736598" y="3505199"/>
            <a:ext cx="5994402" cy="21759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r>
              <a:rPr lang="en-US" sz="1800" dirty="0"/>
              <a:t>-There are order nanowatts leaking through the 775 HR mirrors (1550 input coupler mirrors).</a:t>
            </a:r>
          </a:p>
          <a:p>
            <a:pPr marL="0" indent="0">
              <a:lnSpc>
                <a:spcPct val="107000"/>
              </a:lnSpc>
              <a:spcBef>
                <a:spcPts val="0"/>
              </a:spcBef>
              <a:buFont typeface="Arial" panose="020B0604020202020204" pitchFamily="34" charset="0"/>
              <a:buNone/>
            </a:pPr>
            <a:r>
              <a:rPr lang="en-US" sz="1800" dirty="0"/>
              <a:t>-Need to up total power in 1550 path or figure out a way to subtract beam in red square (I upped the power)</a:t>
            </a:r>
          </a:p>
          <a:p>
            <a:pPr marL="0" indent="0">
              <a:lnSpc>
                <a:spcPct val="107000"/>
              </a:lnSpc>
              <a:spcBef>
                <a:spcPts val="0"/>
              </a:spcBef>
              <a:buFont typeface="Arial" panose="020B0604020202020204" pitchFamily="34" charset="0"/>
              <a:buNone/>
            </a:pPr>
            <a:r>
              <a:rPr lang="en-US" sz="1800" dirty="0"/>
              <a:t>-Did try subtracting the 1550 input beam blocked image from the low power measurement and got 2.7 * 10^5, which is consistent with other methods, but the subtraction region is fairly arbitrary.</a:t>
            </a:r>
          </a:p>
        </p:txBody>
      </p:sp>
      <p:sp>
        <p:nvSpPr>
          <p:cNvPr id="11" name="Title 1">
            <a:extLst>
              <a:ext uri="{FF2B5EF4-FFF2-40B4-BE49-F238E27FC236}">
                <a16:creationId xmlns:a16="http://schemas.microsoft.com/office/drawing/2014/main" id="{75C7220A-8690-32DF-B803-0EF148CE5046}"/>
              </a:ext>
            </a:extLst>
          </p:cNvPr>
          <p:cNvSpPr>
            <a:spLocks noGrp="1"/>
          </p:cNvSpPr>
          <p:nvPr>
            <p:ph type="title"/>
          </p:nvPr>
        </p:nvSpPr>
        <p:spPr>
          <a:xfrm>
            <a:off x="838200" y="365125"/>
            <a:ext cx="10515600" cy="1325563"/>
          </a:xfrm>
        </p:spPr>
        <p:txBody>
          <a:bodyPr>
            <a:normAutofit/>
          </a:bodyPr>
          <a:lstStyle/>
          <a:p>
            <a:pPr marL="0" marR="0" indent="0">
              <a:lnSpc>
                <a:spcPct val="107000"/>
              </a:lnSpc>
              <a:spcBef>
                <a:spcPts val="0"/>
              </a:spcBef>
              <a:spcAft>
                <a:spcPts val="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Cavity Specific Measurements - Power Suppression of the 0,0 mode</a:t>
            </a:r>
          </a:p>
        </p:txBody>
      </p:sp>
      <p:sp>
        <p:nvSpPr>
          <p:cNvPr id="12" name="Content Placeholder 3">
            <a:extLst>
              <a:ext uri="{FF2B5EF4-FFF2-40B4-BE49-F238E27FC236}">
                <a16:creationId xmlns:a16="http://schemas.microsoft.com/office/drawing/2014/main" id="{453703CD-321E-0721-BB93-F7197F49C9BF}"/>
              </a:ext>
            </a:extLst>
          </p:cNvPr>
          <p:cNvSpPr txBox="1">
            <a:spLocks/>
          </p:cNvSpPr>
          <p:nvPr/>
        </p:nvSpPr>
        <p:spPr>
          <a:xfrm>
            <a:off x="6815667" y="5366086"/>
            <a:ext cx="5322733" cy="1491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r>
              <a:rPr lang="en-US" sz="1200" dirty="0"/>
              <a:t>Cavity locked with 775, looking at </a:t>
            </a:r>
            <a:r>
              <a:rPr lang="en-US" sz="1200" dirty="0" err="1"/>
              <a:t>swir</a:t>
            </a:r>
            <a:r>
              <a:rPr lang="en-US" sz="1200" dirty="0"/>
              <a:t> camera, with 1550 input beam blocked.</a:t>
            </a:r>
          </a:p>
        </p:txBody>
      </p:sp>
    </p:spTree>
    <p:extLst>
      <p:ext uri="{BB962C8B-B14F-4D97-AF65-F5344CB8AC3E}">
        <p14:creationId xmlns:p14="http://schemas.microsoft.com/office/powerpoint/2010/main" val="1813773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B7B6565-35FF-D895-A104-7AEF21D5439B}"/>
              </a:ext>
            </a:extLst>
          </p:cNvPr>
          <p:cNvSpPr>
            <a:spLocks noGrp="1"/>
          </p:cNvSpPr>
          <p:nvPr>
            <p:ph idx="1"/>
          </p:nvPr>
        </p:nvSpPr>
        <p:spPr>
          <a:xfrm>
            <a:off x="838199" y="1825625"/>
            <a:ext cx="3831167" cy="574675"/>
          </a:xfrm>
        </p:spPr>
        <p:txBody>
          <a:bodyPr>
            <a:normAutofit fontScale="85000" lnSpcReduction="10000"/>
          </a:bodyPr>
          <a:lstStyle/>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 by way of brute force with power meter 	</a:t>
            </a:r>
          </a:p>
          <a:p>
            <a:pPr marL="0" marR="0" indent="0">
              <a:lnSpc>
                <a:spcPct val="107000"/>
              </a:lnSpc>
              <a:spcBef>
                <a:spcPts val="0"/>
              </a:spcBef>
              <a:spcAft>
                <a:spcPts val="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ii) by way of summing the pixel values on a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basler</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camera  </a:t>
            </a:r>
          </a:p>
          <a:p>
            <a:pPr marL="0" marR="0" indent="0">
              <a:lnSpc>
                <a:spcPct val="107000"/>
              </a:lnSpc>
              <a:spcBef>
                <a:spcPts val="0"/>
              </a:spcBef>
              <a:spcAft>
                <a:spcPts val="0"/>
              </a:spcAft>
              <a:buNone/>
            </a:pPr>
            <a:r>
              <a:rPr lang="en-US" sz="1200" b="1" kern="100" dirty="0">
                <a:latin typeface="Aptos" panose="020B0004020202020204" pitchFamily="34" charset="0"/>
                <a:ea typeface="Aptos" panose="020B0004020202020204" pitchFamily="34" charset="0"/>
                <a:cs typeface="Times New Roman" panose="02020603050405020304" pitchFamily="18" charset="0"/>
              </a:rPr>
              <a:t>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substep</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of modifying code to allow for saturated beam </a:t>
            </a:r>
            <a:endParaRPr lang="en-US" sz="1200" b="1" dirty="0"/>
          </a:p>
        </p:txBody>
      </p:sp>
      <p:sp>
        <p:nvSpPr>
          <p:cNvPr id="5" name="Content Placeholder 3">
            <a:extLst>
              <a:ext uri="{FF2B5EF4-FFF2-40B4-BE49-F238E27FC236}">
                <a16:creationId xmlns:a16="http://schemas.microsoft.com/office/drawing/2014/main" id="{247009D2-2B5A-4098-FAAB-822E22020F2E}"/>
              </a:ext>
            </a:extLst>
          </p:cNvPr>
          <p:cNvSpPr txBox="1">
            <a:spLocks/>
          </p:cNvSpPr>
          <p:nvPr/>
        </p:nvSpPr>
        <p:spPr>
          <a:xfrm>
            <a:off x="838198" y="3281892"/>
            <a:ext cx="9872135" cy="3063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r>
              <a:rPr lang="en-US" sz="1200" dirty="0"/>
              <a:t>Summary:</a:t>
            </a:r>
          </a:p>
          <a:p>
            <a:pPr marL="0" indent="0">
              <a:lnSpc>
                <a:spcPct val="107000"/>
              </a:lnSpc>
              <a:spcBef>
                <a:spcPts val="0"/>
              </a:spcBef>
              <a:buFont typeface="Arial" panose="020B0604020202020204" pitchFamily="34" charset="0"/>
              <a:buNone/>
            </a:pPr>
            <a:r>
              <a:rPr lang="en-US" sz="1200" dirty="0"/>
              <a:t>-Comparing the saturation fit vs just putting and ND filter in the way there is a &lt;3% difference between the two methods</a:t>
            </a:r>
          </a:p>
          <a:p>
            <a:pPr marL="0" indent="0">
              <a:lnSpc>
                <a:spcPct val="107000"/>
              </a:lnSpc>
              <a:spcBef>
                <a:spcPts val="0"/>
              </a:spcBef>
              <a:buFont typeface="Arial" panose="020B0604020202020204" pitchFamily="34" charset="0"/>
              <a:buNone/>
            </a:pPr>
            <a:r>
              <a:rPr lang="en-US" sz="1200" dirty="0"/>
              <a:t>-Using either method we get a suppression factor of 1.9 * 10^5.</a:t>
            </a:r>
          </a:p>
        </p:txBody>
      </p:sp>
      <p:sp>
        <p:nvSpPr>
          <p:cNvPr id="10" name="Title 1">
            <a:extLst>
              <a:ext uri="{FF2B5EF4-FFF2-40B4-BE49-F238E27FC236}">
                <a16:creationId xmlns:a16="http://schemas.microsoft.com/office/drawing/2014/main" id="{9D5F780F-EE80-F451-D861-721D4DDBDF64}"/>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Bef>
                <a:spcPts val="0"/>
              </a:spcBef>
            </a:pPr>
            <a:r>
              <a:rPr lang="en-US" sz="2400" b="1" kern="100">
                <a:latin typeface="Aptos" panose="020B0004020202020204" pitchFamily="34" charset="0"/>
                <a:ea typeface="Aptos" panose="020B0004020202020204" pitchFamily="34" charset="0"/>
                <a:cs typeface="Times New Roman" panose="02020603050405020304" pitchFamily="18" charset="0"/>
              </a:rPr>
              <a:t>Cavity Specific Measurements - Power Suppression of the 0,0 mode</a:t>
            </a:r>
            <a:endParaRPr lang="en-US" sz="2400" b="1"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53525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0156-D802-13DB-0823-13C437DB0DE1}"/>
              </a:ext>
            </a:extLst>
          </p:cNvPr>
          <p:cNvSpPr>
            <a:spLocks noGrp="1"/>
          </p:cNvSpPr>
          <p:nvPr>
            <p:ph type="title"/>
          </p:nvPr>
        </p:nvSpPr>
        <p:spPr>
          <a:xfrm>
            <a:off x="838200" y="47625"/>
            <a:ext cx="10515600" cy="1325563"/>
          </a:xfrm>
        </p:spPr>
        <p:txBody>
          <a:bodyPr>
            <a:normAutofit/>
          </a:bodyPr>
          <a:lstStyle/>
          <a:p>
            <a:pPr algn="ctr"/>
            <a:r>
              <a:rPr lang="en-US" sz="6000" dirty="0"/>
              <a:t>Outline</a:t>
            </a:r>
          </a:p>
        </p:txBody>
      </p:sp>
      <p:sp>
        <p:nvSpPr>
          <p:cNvPr id="3" name="Content Placeholder 2">
            <a:extLst>
              <a:ext uri="{FF2B5EF4-FFF2-40B4-BE49-F238E27FC236}">
                <a16:creationId xmlns:a16="http://schemas.microsoft.com/office/drawing/2014/main" id="{0925CC3C-6867-C895-D30F-516562E36AB5}"/>
              </a:ext>
            </a:extLst>
          </p:cNvPr>
          <p:cNvSpPr>
            <a:spLocks noGrp="1"/>
          </p:cNvSpPr>
          <p:nvPr>
            <p:ph idx="1"/>
          </p:nvPr>
        </p:nvSpPr>
        <p:spPr>
          <a:xfrm>
            <a:off x="368301" y="1510240"/>
            <a:ext cx="10515600" cy="6835049"/>
          </a:xfrm>
        </p:spPr>
        <p:txBody>
          <a:bodyPr>
            <a:normAutofit/>
          </a:bodyPr>
          <a:lstStyle/>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 Outline of rapid progress in chronological order (starting mid may)</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Installation of cavity super optics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775 light lock (not frequency shifted)  </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c) Daniel steals an AOM</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d) Locking with a shifted beam and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coresonance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e) cavity specific measurements - finesse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f) cavity specific measurements - power suppression of the 0,0 mode</a:t>
            </a:r>
          </a:p>
          <a:p>
            <a:pPr marL="0" marR="0" indent="0">
              <a:lnSpc>
                <a:spcPct val="107000"/>
              </a:lnSpc>
              <a:spcBef>
                <a:spcPts val="0"/>
              </a:spcBef>
              <a:spcAft>
                <a:spcPts val="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2) Update on current lab set up</a:t>
            </a:r>
          </a:p>
          <a:p>
            <a:pPr marL="0" marR="0" indent="0">
              <a:lnSpc>
                <a:spcPct val="107000"/>
              </a:lnSpc>
              <a:spcBef>
                <a:spcPts val="0"/>
              </a:spcBef>
              <a:spcAft>
                <a:spcPts val="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 AOM Sled</a:t>
            </a:r>
          </a:p>
          <a:p>
            <a:pPr marL="0" marR="0" indent="0">
              <a:lnSpc>
                <a:spcPct val="107000"/>
              </a:lnSpc>
              <a:spcBef>
                <a:spcPts val="0"/>
              </a:spcBef>
              <a:spcAft>
                <a:spcPts val="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b) First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3) Future works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2nd and 3rd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Future filter cavity tasks</a:t>
            </a:r>
          </a:p>
          <a:p>
            <a:pPr marL="0" indent="0">
              <a:buNone/>
            </a:pPr>
            <a:endParaRPr lang="en-US" sz="600" dirty="0"/>
          </a:p>
        </p:txBody>
      </p:sp>
    </p:spTree>
    <p:extLst>
      <p:ext uri="{BB962C8B-B14F-4D97-AF65-F5344CB8AC3E}">
        <p14:creationId xmlns:p14="http://schemas.microsoft.com/office/powerpoint/2010/main" val="1485338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0156-D802-13DB-0823-13C437DB0DE1}"/>
              </a:ext>
            </a:extLst>
          </p:cNvPr>
          <p:cNvSpPr>
            <a:spLocks noGrp="1"/>
          </p:cNvSpPr>
          <p:nvPr>
            <p:ph type="title"/>
          </p:nvPr>
        </p:nvSpPr>
        <p:spPr>
          <a:xfrm>
            <a:off x="838200" y="47625"/>
            <a:ext cx="10515600" cy="1325563"/>
          </a:xfrm>
        </p:spPr>
        <p:txBody>
          <a:bodyPr>
            <a:normAutofit/>
          </a:bodyPr>
          <a:lstStyle/>
          <a:p>
            <a:pPr algn="ctr"/>
            <a:r>
              <a:rPr lang="en-US" sz="6000" dirty="0"/>
              <a:t>Outline</a:t>
            </a:r>
          </a:p>
        </p:txBody>
      </p:sp>
      <p:sp>
        <p:nvSpPr>
          <p:cNvPr id="3" name="Content Placeholder 2">
            <a:extLst>
              <a:ext uri="{FF2B5EF4-FFF2-40B4-BE49-F238E27FC236}">
                <a16:creationId xmlns:a16="http://schemas.microsoft.com/office/drawing/2014/main" id="{0925CC3C-6867-C895-D30F-516562E36AB5}"/>
              </a:ext>
            </a:extLst>
          </p:cNvPr>
          <p:cNvSpPr>
            <a:spLocks noGrp="1"/>
          </p:cNvSpPr>
          <p:nvPr>
            <p:ph idx="1"/>
          </p:nvPr>
        </p:nvSpPr>
        <p:spPr>
          <a:xfrm>
            <a:off x="368301" y="1510240"/>
            <a:ext cx="10515600" cy="6835049"/>
          </a:xfrm>
        </p:spPr>
        <p:txBody>
          <a:bodyPr>
            <a:normAutofit/>
          </a:bodyPr>
          <a:lstStyle/>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 Outline of rapid progress in chronological order (starting mid may)</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Installation of cavity super optics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775 light lock (not frequency shifted)  </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c) Daniel steals an AOM</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d) Locking with a shifted beam and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coresonance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e) cavity specific measurements - finesse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f) cavity specific measurements - power suppression of the 0,0 mode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 Update on current lab set up</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AOM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filter cavity sled</a:t>
            </a:r>
          </a:p>
          <a:p>
            <a:pPr marL="0" marR="0" indent="0">
              <a:lnSpc>
                <a:spcPct val="107000"/>
              </a:lnSpc>
              <a:spcBef>
                <a:spcPts val="0"/>
              </a:spcBef>
              <a:spcAft>
                <a:spcPts val="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3) Future works</a:t>
            </a:r>
          </a:p>
          <a:p>
            <a:pPr marL="0" marR="0" indent="0">
              <a:lnSpc>
                <a:spcPct val="107000"/>
              </a:lnSpc>
              <a:spcBef>
                <a:spcPts val="0"/>
              </a:spcBef>
              <a:spcAft>
                <a:spcPts val="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 2nd and 3rd filter cavity sled</a:t>
            </a:r>
          </a:p>
          <a:p>
            <a:pPr marL="0" marR="0" indent="0">
              <a:lnSpc>
                <a:spcPct val="107000"/>
              </a:lnSpc>
              <a:spcBef>
                <a:spcPts val="0"/>
              </a:spcBef>
              <a:spcAft>
                <a:spcPts val="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b) Future filter cavity tasks - </a:t>
            </a:r>
            <a:r>
              <a:rPr lang="en-US" sz="1800" b="1" kern="100" dirty="0">
                <a:effectLst/>
                <a:latin typeface="Aptos" panose="020B0004020202020204" pitchFamily="34" charset="0"/>
                <a:ea typeface="Aptos" panose="020B0004020202020204" pitchFamily="34" charset="0"/>
                <a:cs typeface="Times New Roman" panose="02020603050405020304" pitchFamily="18" charset="0"/>
                <a:hlinkClick r:id="rId2"/>
              </a:rPr>
              <a:t>https://openproject.mccullerlab.com/projects/gquest/work_packages</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600" dirty="0"/>
          </a:p>
        </p:txBody>
      </p:sp>
    </p:spTree>
    <p:extLst>
      <p:ext uri="{BB962C8B-B14F-4D97-AF65-F5344CB8AC3E}">
        <p14:creationId xmlns:p14="http://schemas.microsoft.com/office/powerpoint/2010/main" val="1140461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EEEF-D8FD-2746-3EBB-23959DF55C58}"/>
              </a:ext>
            </a:extLst>
          </p:cNvPr>
          <p:cNvSpPr>
            <a:spLocks noGrp="1"/>
          </p:cNvSpPr>
          <p:nvPr>
            <p:ph type="title"/>
          </p:nvPr>
        </p:nvSpPr>
        <p:spPr/>
        <p:txBody>
          <a:bodyPr>
            <a:normAutofit/>
          </a:bodyPr>
          <a:lstStyle/>
          <a:p>
            <a:r>
              <a:rPr lang="en-US" sz="2400" kern="100" dirty="0">
                <a:effectLst/>
                <a:latin typeface="Aptos" panose="020B0004020202020204" pitchFamily="34" charset="0"/>
                <a:ea typeface="Aptos" panose="020B0004020202020204" pitchFamily="34" charset="0"/>
                <a:cs typeface="Times New Roman" panose="02020603050405020304" pitchFamily="18" charset="0"/>
              </a:rPr>
              <a:t>Full outline with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leelogs</a:t>
            </a:r>
            <a:endParaRPr lang="en-US" sz="2400" dirty="0"/>
          </a:p>
        </p:txBody>
      </p:sp>
      <p:sp>
        <p:nvSpPr>
          <p:cNvPr id="3" name="Content Placeholder 2">
            <a:extLst>
              <a:ext uri="{FF2B5EF4-FFF2-40B4-BE49-F238E27FC236}">
                <a16:creationId xmlns:a16="http://schemas.microsoft.com/office/drawing/2014/main" id="{EB966ED0-E5AB-CC54-80D8-BBECBB2E3F0F}"/>
              </a:ext>
            </a:extLst>
          </p:cNvPr>
          <p:cNvSpPr>
            <a:spLocks noGrp="1"/>
          </p:cNvSpPr>
          <p:nvPr>
            <p:ph idx="1"/>
          </p:nvPr>
        </p:nvSpPr>
        <p:spPr>
          <a:xfrm>
            <a:off x="838199" y="1825625"/>
            <a:ext cx="11171767" cy="4351338"/>
          </a:xfrm>
        </p:spPr>
        <p:txBody>
          <a:bodyPr>
            <a:normAutofit fontScale="47500" lnSpcReduction="20000"/>
          </a:bodyPr>
          <a:lstStyle/>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Outline: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 Outline of rapid progress in chronological order (starting mid may)</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Installation of cavity super optics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 Swapping of the mirrors into the correct positions - </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https://mccullerlab.com/logs/lab/index.php?callRep=11575</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ii) Mode matching 775 light path into the cavity - </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https://mccullerlab.com/logs/lab/index.php?callRep=11574</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775 light lock (not frequency shifted) - </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https://mccullerlab.com/logs/lab/index.php?callRep=11595</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 First remove input mirror.</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ii) Use Daniel's 3D prints to get beam close to proper alignment and note position of round trip with iris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iii) Install the input coupler</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iv) adjust input coupler to put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refl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beam roughly through the iris. This should allow you to start to see a second pass beam</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v) Then walk the beam around by moving the 775 nm input coupling mirror (OFCM3) and the one diagonal from that (OFCM2) until we saw two beams on the camera, roughly overlapping.</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vi) Turn on scan and fine tune.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c) Daniel steals an AOM</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 Learning how to properly drive it - https://qtwork.tudelft.nl/~schouten/linkload/dbm-conv.pdf</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ii) mode match for it/changed fundamental design - </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https://mccullerlab.com/logs/lab/index.php?callRep=11602</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iii) Align into the fiber (USE THE TOOL LEE BOUGHT)</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d) Locking with a shifted beam and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coresonance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 Shifting frequency to align the trans peaks (coarse) - </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https://mccullerlab.com/logs/lab/index.php?callRep=11631</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ii) Shifting frequency to finely align the trans peaks - </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https://mccullerlab.com/logs/lab/index.php?callRep=11632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iii) EOM crosstalk - </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https://mccullerlab.com/logs/lab/index.php?callRep=11638</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e) cavity specific measurements - finesse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 by way of FSR/FWHM TRANS peaks - </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https://mccullerlab.com/logs/lab/index.php?callRep=11633</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ii) by way of cavity ringdown measurement -</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 https://mccullerlab.com/logs/lab/index.php?callRep=11650</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f) cavity specific measurements - power suppression of the 0,0 mode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 by way of brute force with power meter - </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https://mccullerlab.com/logs/lab/index.php?callRep=11642</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ii) by way of summing the pixel values on 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basler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camera - </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https://mccullerlab.com/logs/lab/index.php?callRep=11645</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substep</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of modifying code to allow for saturated beam - </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https://mccullerlab.com/logs/lab/index.php?callRep=11644</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 Update on current lab set up</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AOM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3) Future works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2nd and 3rd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Future filter cavity tasks</a:t>
            </a:r>
          </a:p>
          <a:p>
            <a:pPr marL="0" indent="0">
              <a:buNone/>
            </a:pPr>
            <a:endParaRPr lang="en-US" b="1" dirty="0"/>
          </a:p>
        </p:txBody>
      </p:sp>
    </p:spTree>
    <p:extLst>
      <p:ext uri="{BB962C8B-B14F-4D97-AF65-F5344CB8AC3E}">
        <p14:creationId xmlns:p14="http://schemas.microsoft.com/office/powerpoint/2010/main" val="1936024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0156-D802-13DB-0823-13C437DB0DE1}"/>
              </a:ext>
            </a:extLst>
          </p:cNvPr>
          <p:cNvSpPr>
            <a:spLocks noGrp="1"/>
          </p:cNvSpPr>
          <p:nvPr>
            <p:ph type="title"/>
          </p:nvPr>
        </p:nvSpPr>
        <p:spPr>
          <a:xfrm>
            <a:off x="838200" y="47625"/>
            <a:ext cx="10515600" cy="1325563"/>
          </a:xfrm>
        </p:spPr>
        <p:txBody>
          <a:bodyPr>
            <a:normAutofit/>
          </a:bodyPr>
          <a:lstStyle/>
          <a:p>
            <a:pPr algn="ctr"/>
            <a:r>
              <a:rPr lang="en-US" sz="6000" dirty="0"/>
              <a:t>Outline</a:t>
            </a:r>
          </a:p>
        </p:txBody>
      </p:sp>
      <p:sp>
        <p:nvSpPr>
          <p:cNvPr id="3" name="Content Placeholder 2">
            <a:extLst>
              <a:ext uri="{FF2B5EF4-FFF2-40B4-BE49-F238E27FC236}">
                <a16:creationId xmlns:a16="http://schemas.microsoft.com/office/drawing/2014/main" id="{0925CC3C-6867-C895-D30F-516562E36AB5}"/>
              </a:ext>
            </a:extLst>
          </p:cNvPr>
          <p:cNvSpPr>
            <a:spLocks noGrp="1"/>
          </p:cNvSpPr>
          <p:nvPr>
            <p:ph idx="1"/>
          </p:nvPr>
        </p:nvSpPr>
        <p:spPr>
          <a:xfrm>
            <a:off x="368301" y="1510240"/>
            <a:ext cx="10515600" cy="6835049"/>
          </a:xfrm>
        </p:spPr>
        <p:txBody>
          <a:bodyPr>
            <a:normAutofit/>
          </a:bodyPr>
          <a:lstStyle/>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 Outline of rapid progress in chronological order (starting mid may)</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Installation of cavity super optics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775 light lock (not frequency shifted)  </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c) Daniel steals an AOM</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d) Locking with a shifted beam and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coresonance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e) cavity specific measurements - finesse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f) cavity specific measurements - power suppression of the 0,0 mode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 Update on current lab set up</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AOM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3) Future works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2nd and 3rd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Future filter cavity tasks</a:t>
            </a:r>
          </a:p>
          <a:p>
            <a:pPr marL="0" indent="0">
              <a:buNone/>
            </a:pPr>
            <a:endParaRPr lang="en-US" sz="600" dirty="0"/>
          </a:p>
        </p:txBody>
      </p:sp>
    </p:spTree>
    <p:extLst>
      <p:ext uri="{BB962C8B-B14F-4D97-AF65-F5344CB8AC3E}">
        <p14:creationId xmlns:p14="http://schemas.microsoft.com/office/powerpoint/2010/main" val="2258711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EEEF-D8FD-2746-3EBB-23959DF55C58}"/>
              </a:ext>
            </a:extLst>
          </p:cNvPr>
          <p:cNvSpPr>
            <a:spLocks noGrp="1"/>
          </p:cNvSpPr>
          <p:nvPr>
            <p:ph type="title"/>
          </p:nvPr>
        </p:nvSpPr>
        <p:spPr/>
        <p:txBody>
          <a:bodyPr>
            <a:normAutofit/>
          </a:bodyPr>
          <a:lstStyle/>
          <a:p>
            <a:r>
              <a:rPr lang="en-US" sz="2400" kern="100" dirty="0">
                <a:effectLst/>
                <a:latin typeface="Aptos" panose="020B0004020202020204" pitchFamily="34" charset="0"/>
                <a:ea typeface="Aptos" panose="020B0004020202020204" pitchFamily="34" charset="0"/>
                <a:cs typeface="Times New Roman" panose="02020603050405020304" pitchFamily="18" charset="0"/>
              </a:rPr>
              <a:t>Installation of cavity super optics</a:t>
            </a:r>
            <a:endParaRPr lang="en-US" sz="2400" dirty="0"/>
          </a:p>
        </p:txBody>
      </p:sp>
      <p:sp>
        <p:nvSpPr>
          <p:cNvPr id="3" name="Content Placeholder 2">
            <a:extLst>
              <a:ext uri="{FF2B5EF4-FFF2-40B4-BE49-F238E27FC236}">
                <a16:creationId xmlns:a16="http://schemas.microsoft.com/office/drawing/2014/main" id="{EB966ED0-E5AB-CC54-80D8-BBECBB2E3F0F}"/>
              </a:ext>
            </a:extLst>
          </p:cNvPr>
          <p:cNvSpPr>
            <a:spLocks noGrp="1"/>
          </p:cNvSpPr>
          <p:nvPr>
            <p:ph idx="1"/>
          </p:nvPr>
        </p:nvSpPr>
        <p:spPr>
          <a:xfrm>
            <a:off x="838200" y="1825625"/>
            <a:ext cx="4322233" cy="854075"/>
          </a:xfrm>
        </p:spPr>
        <p:txBody>
          <a:bodyPr>
            <a:normAutofit fontScale="55000" lnSpcReduction="20000"/>
          </a:bodyPr>
          <a:lstStyle/>
          <a:p>
            <a:pPr marL="0" indent="0">
              <a:buNone/>
            </a:pPr>
            <a:r>
              <a:rPr lang="en-US" dirty="0"/>
              <a:t>i) </a:t>
            </a:r>
            <a:r>
              <a:rPr lang="en-US" b="1" dirty="0"/>
              <a:t>Swapping of the mirrors into the correct positions </a:t>
            </a:r>
          </a:p>
          <a:p>
            <a:pPr marL="0" indent="0">
              <a:buNone/>
            </a:pPr>
            <a:r>
              <a:rPr lang="en-US" dirty="0"/>
              <a:t>ii) Mode matching 775 light path into the cavity </a:t>
            </a:r>
          </a:p>
        </p:txBody>
      </p:sp>
      <p:pic>
        <p:nvPicPr>
          <p:cNvPr id="5" name="Picture 4">
            <a:extLst>
              <a:ext uri="{FF2B5EF4-FFF2-40B4-BE49-F238E27FC236}">
                <a16:creationId xmlns:a16="http://schemas.microsoft.com/office/drawing/2014/main" id="{61122911-BA77-EB91-0274-510F2AD64C7A}"/>
              </a:ext>
            </a:extLst>
          </p:cNvPr>
          <p:cNvPicPr>
            <a:picLocks noChangeAspect="1"/>
          </p:cNvPicPr>
          <p:nvPr/>
        </p:nvPicPr>
        <p:blipFill>
          <a:blip r:embed="rId2"/>
          <a:stretch>
            <a:fillRect/>
          </a:stretch>
        </p:blipFill>
        <p:spPr>
          <a:xfrm>
            <a:off x="595066" y="5188330"/>
            <a:ext cx="2855100" cy="1123570"/>
          </a:xfrm>
          <a:prstGeom prst="rect">
            <a:avLst/>
          </a:prstGeom>
        </p:spPr>
      </p:pic>
      <p:pic>
        <p:nvPicPr>
          <p:cNvPr id="1026" name="Picture 2">
            <a:extLst>
              <a:ext uri="{FF2B5EF4-FFF2-40B4-BE49-F238E27FC236}">
                <a16:creationId xmlns:a16="http://schemas.microsoft.com/office/drawing/2014/main" id="{571F3E17-BC2E-3701-DC09-5FA9CBCB1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567" y="2972307"/>
            <a:ext cx="7029450" cy="3339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051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EEEF-D8FD-2746-3EBB-23959DF55C58}"/>
              </a:ext>
            </a:extLst>
          </p:cNvPr>
          <p:cNvSpPr>
            <a:spLocks noGrp="1"/>
          </p:cNvSpPr>
          <p:nvPr>
            <p:ph type="title"/>
          </p:nvPr>
        </p:nvSpPr>
        <p:spPr/>
        <p:txBody>
          <a:bodyPr>
            <a:normAutofit/>
          </a:bodyPr>
          <a:lstStyle/>
          <a:p>
            <a:r>
              <a:rPr lang="en-US" sz="2400" kern="100" dirty="0">
                <a:effectLst/>
                <a:latin typeface="Aptos" panose="020B0004020202020204" pitchFamily="34" charset="0"/>
                <a:ea typeface="Aptos" panose="020B0004020202020204" pitchFamily="34" charset="0"/>
                <a:cs typeface="Times New Roman" panose="02020603050405020304" pitchFamily="18" charset="0"/>
              </a:rPr>
              <a:t>Installation of cavity super optics</a:t>
            </a:r>
            <a:endParaRPr lang="en-US" sz="2400" dirty="0"/>
          </a:p>
        </p:txBody>
      </p:sp>
      <p:pic>
        <p:nvPicPr>
          <p:cNvPr id="6" name="Picture 5">
            <a:extLst>
              <a:ext uri="{FF2B5EF4-FFF2-40B4-BE49-F238E27FC236}">
                <a16:creationId xmlns:a16="http://schemas.microsoft.com/office/drawing/2014/main" id="{EB7CA4B3-5CAD-E958-9577-5E6466B98461}"/>
              </a:ext>
            </a:extLst>
          </p:cNvPr>
          <p:cNvPicPr>
            <a:picLocks noChangeAspect="1"/>
          </p:cNvPicPr>
          <p:nvPr/>
        </p:nvPicPr>
        <p:blipFill>
          <a:blip r:embed="rId2"/>
          <a:stretch>
            <a:fillRect/>
          </a:stretch>
        </p:blipFill>
        <p:spPr>
          <a:xfrm>
            <a:off x="8959516" y="1329720"/>
            <a:ext cx="2925568" cy="1445370"/>
          </a:xfrm>
          <a:prstGeom prst="rect">
            <a:avLst/>
          </a:prstGeom>
        </p:spPr>
      </p:pic>
      <p:pic>
        <p:nvPicPr>
          <p:cNvPr id="2050" name="Picture 2">
            <a:extLst>
              <a:ext uri="{FF2B5EF4-FFF2-40B4-BE49-F238E27FC236}">
                <a16:creationId xmlns:a16="http://schemas.microsoft.com/office/drawing/2014/main" id="{D026235E-E034-BE82-2493-BA130573A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38" y="3259668"/>
            <a:ext cx="4005812" cy="31220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A003C2A-CADD-0813-5E09-3120CCA47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196943"/>
            <a:ext cx="7075818" cy="338589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9335AED4-B12F-42BC-C9B2-80D69A6AEF4E}"/>
              </a:ext>
            </a:extLst>
          </p:cNvPr>
          <p:cNvSpPr txBox="1">
            <a:spLocks/>
          </p:cNvSpPr>
          <p:nvPr/>
        </p:nvSpPr>
        <p:spPr>
          <a:xfrm>
            <a:off x="838200" y="1825625"/>
            <a:ext cx="4322233" cy="854075"/>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 Swapping of the mirrors into the correct positions </a:t>
            </a:r>
          </a:p>
          <a:p>
            <a:pPr marL="0" indent="0">
              <a:buFont typeface="Arial" panose="020B0604020202020204" pitchFamily="34" charset="0"/>
              <a:buNone/>
            </a:pPr>
            <a:r>
              <a:rPr lang="en-US" dirty="0"/>
              <a:t>ii) </a:t>
            </a:r>
            <a:r>
              <a:rPr lang="en-US" b="1" dirty="0"/>
              <a:t>Mode matching 775 light path into the cavity </a:t>
            </a:r>
          </a:p>
        </p:txBody>
      </p:sp>
    </p:spTree>
    <p:extLst>
      <p:ext uri="{BB962C8B-B14F-4D97-AF65-F5344CB8AC3E}">
        <p14:creationId xmlns:p14="http://schemas.microsoft.com/office/powerpoint/2010/main" val="3302157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0156-D802-13DB-0823-13C437DB0DE1}"/>
              </a:ext>
            </a:extLst>
          </p:cNvPr>
          <p:cNvSpPr>
            <a:spLocks noGrp="1"/>
          </p:cNvSpPr>
          <p:nvPr>
            <p:ph type="title"/>
          </p:nvPr>
        </p:nvSpPr>
        <p:spPr>
          <a:xfrm>
            <a:off x="838200" y="47625"/>
            <a:ext cx="10515600" cy="1325563"/>
          </a:xfrm>
        </p:spPr>
        <p:txBody>
          <a:bodyPr>
            <a:normAutofit/>
          </a:bodyPr>
          <a:lstStyle/>
          <a:p>
            <a:pPr algn="ctr"/>
            <a:r>
              <a:rPr lang="en-US" sz="6000" dirty="0"/>
              <a:t>Outline</a:t>
            </a:r>
          </a:p>
        </p:txBody>
      </p:sp>
      <p:sp>
        <p:nvSpPr>
          <p:cNvPr id="3" name="Content Placeholder 2">
            <a:extLst>
              <a:ext uri="{FF2B5EF4-FFF2-40B4-BE49-F238E27FC236}">
                <a16:creationId xmlns:a16="http://schemas.microsoft.com/office/drawing/2014/main" id="{0925CC3C-6867-C895-D30F-516562E36AB5}"/>
              </a:ext>
            </a:extLst>
          </p:cNvPr>
          <p:cNvSpPr>
            <a:spLocks noGrp="1"/>
          </p:cNvSpPr>
          <p:nvPr>
            <p:ph idx="1"/>
          </p:nvPr>
        </p:nvSpPr>
        <p:spPr>
          <a:xfrm>
            <a:off x="368301" y="1510240"/>
            <a:ext cx="10515600" cy="6835049"/>
          </a:xfrm>
        </p:spPr>
        <p:txBody>
          <a:bodyPr>
            <a:normAutofit/>
          </a:bodyPr>
          <a:lstStyle/>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 Outline of rapid progress in chronological order (starting mid may)</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Installation of cavity super optics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First 775 light lock (not frequency shifted)  </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c) Daniel steals an AOM</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d) Locking with a shifted beam and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coresonance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e) cavity specific measurements - finesse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f) cavity specific measurements - power suppression of the 0,0 mode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 Update on current lab set up</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AOM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3) Future works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2nd and 3rd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Future filter cavity tasks</a:t>
            </a:r>
          </a:p>
          <a:p>
            <a:pPr marL="0" indent="0">
              <a:buNone/>
            </a:pPr>
            <a:endParaRPr lang="en-US" sz="600" dirty="0"/>
          </a:p>
        </p:txBody>
      </p:sp>
    </p:spTree>
    <p:extLst>
      <p:ext uri="{BB962C8B-B14F-4D97-AF65-F5344CB8AC3E}">
        <p14:creationId xmlns:p14="http://schemas.microsoft.com/office/powerpoint/2010/main" val="1327003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EEEF-D8FD-2746-3EBB-23959DF55C58}"/>
              </a:ext>
            </a:extLst>
          </p:cNvPr>
          <p:cNvSpPr>
            <a:spLocks noGrp="1"/>
          </p:cNvSpPr>
          <p:nvPr>
            <p:ph type="title"/>
          </p:nvPr>
        </p:nvSpPr>
        <p:spPr/>
        <p:txBody>
          <a:bodyPr>
            <a:normAutofit/>
          </a:bodyPr>
          <a:lstStyle/>
          <a:p>
            <a:pPr marL="0" marR="0" indent="0">
              <a:lnSpc>
                <a:spcPct val="107000"/>
              </a:lnSpc>
              <a:spcBef>
                <a:spcPts val="0"/>
              </a:spcBef>
              <a:spcAft>
                <a:spcPts val="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First 775 light lock (not frequency shifted)  </a:t>
            </a:r>
          </a:p>
        </p:txBody>
      </p:sp>
      <p:sp>
        <p:nvSpPr>
          <p:cNvPr id="3" name="Content Placeholder 2">
            <a:extLst>
              <a:ext uri="{FF2B5EF4-FFF2-40B4-BE49-F238E27FC236}">
                <a16:creationId xmlns:a16="http://schemas.microsoft.com/office/drawing/2014/main" id="{EB966ED0-E5AB-CC54-80D8-BBECBB2E3F0F}"/>
              </a:ext>
            </a:extLst>
          </p:cNvPr>
          <p:cNvSpPr>
            <a:spLocks noGrp="1"/>
          </p:cNvSpPr>
          <p:nvPr>
            <p:ph idx="1"/>
          </p:nvPr>
        </p:nvSpPr>
        <p:spPr>
          <a:xfrm>
            <a:off x="338666" y="1563158"/>
            <a:ext cx="3351376" cy="4351338"/>
          </a:xfrm>
        </p:spPr>
        <p:txBody>
          <a:bodyPr>
            <a:normAutofit/>
          </a:bodyPr>
          <a:lstStyle/>
          <a:p>
            <a:pPr marL="0" marR="0" indent="0">
              <a:lnSpc>
                <a:spcPct val="107000"/>
              </a:lnSpc>
              <a:spcBef>
                <a:spcPts val="0"/>
              </a:spcBef>
              <a:spcAft>
                <a:spcPts val="0"/>
              </a:spcAft>
              <a:buNone/>
            </a:pPr>
            <a:r>
              <a:rPr lang="en-US" sz="1100" u="sng" kern="100" dirty="0">
                <a:effectLst/>
                <a:latin typeface="Aptos" panose="020B0004020202020204" pitchFamily="34" charset="0"/>
                <a:ea typeface="Aptos" panose="020B0004020202020204" pitchFamily="34" charset="0"/>
                <a:cs typeface="Times New Roman" panose="02020603050405020304" pitchFamily="18" charset="0"/>
              </a:rPr>
              <a:t>Steps on initial alignment of a filter cavity</a:t>
            </a:r>
          </a:p>
          <a:p>
            <a:pPr marL="0" marR="0" indent="0">
              <a:lnSpc>
                <a:spcPct val="107000"/>
              </a:lnSpc>
              <a:spcBef>
                <a:spcPts val="0"/>
              </a:spcBef>
              <a:spcAft>
                <a:spcPts val="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i)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First remove input mirror.</a:t>
            </a:r>
          </a:p>
          <a:p>
            <a:pPr marL="0" marR="0" indent="0">
              <a:lnSpc>
                <a:spcPct val="107000"/>
              </a:lnSpc>
              <a:spcBef>
                <a:spcPts val="0"/>
              </a:spcBef>
              <a:spcAft>
                <a:spcPts val="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ii)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Use Daniel's 3D prints to get beam close to proper alignment and note position of round trip with iris</a:t>
            </a:r>
          </a:p>
          <a:p>
            <a:pPr marL="0" marR="0" indent="0">
              <a:lnSpc>
                <a:spcPct val="107000"/>
              </a:lnSpc>
              <a:spcBef>
                <a:spcPts val="0"/>
              </a:spcBef>
              <a:spcAft>
                <a:spcPts val="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iii)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Install the input coupler</a:t>
            </a:r>
          </a:p>
          <a:p>
            <a:pPr marL="0" marR="0" indent="0">
              <a:lnSpc>
                <a:spcPct val="107000"/>
              </a:lnSpc>
              <a:spcBef>
                <a:spcPts val="0"/>
              </a:spcBef>
              <a:spcAft>
                <a:spcPts val="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iv)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adjust input coupler to put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refl</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beam roughly through the iris. This should allow you to start to see a second pass beam</a:t>
            </a:r>
          </a:p>
          <a:p>
            <a:pPr marL="0" marR="0" indent="0">
              <a:lnSpc>
                <a:spcPct val="107000"/>
              </a:lnSpc>
              <a:spcBef>
                <a:spcPts val="0"/>
              </a:spcBef>
              <a:spcAft>
                <a:spcPts val="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v)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Then walk the beam around by moving the 775 nm input coupling mirror (OFCM3) and the one diagonal from that (OFCM2) until we saw two beams on the camera, roughly overlapping.</a:t>
            </a:r>
          </a:p>
          <a:p>
            <a:pPr marL="0" indent="0">
              <a:lnSpc>
                <a:spcPct val="107000"/>
              </a:lnSpc>
              <a:spcBef>
                <a:spcPts val="0"/>
              </a:spcBef>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vi)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Turn on scan and fine tune.</a:t>
            </a:r>
          </a:p>
          <a:p>
            <a:pPr marL="0" marR="0" indent="0">
              <a:lnSpc>
                <a:spcPct val="107000"/>
              </a:lnSpc>
              <a:spcBef>
                <a:spcPts val="0"/>
              </a:spcBef>
              <a:spcAft>
                <a:spcPts val="0"/>
              </a:spcAft>
              <a:buNone/>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1100" dirty="0"/>
          </a:p>
        </p:txBody>
      </p:sp>
      <p:pic>
        <p:nvPicPr>
          <p:cNvPr id="3074" name="Picture 2">
            <a:extLst>
              <a:ext uri="{FF2B5EF4-FFF2-40B4-BE49-F238E27FC236}">
                <a16:creationId xmlns:a16="http://schemas.microsoft.com/office/drawing/2014/main" id="{DBACE100-2CD2-388B-75B6-3B26F15AE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2543" y="331787"/>
            <a:ext cx="3623734" cy="27178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18D2CF2-61B1-90F6-3D28-8F8790F5A5AD}"/>
              </a:ext>
            </a:extLst>
          </p:cNvPr>
          <p:cNvPicPr>
            <a:picLocks noChangeAspect="1"/>
          </p:cNvPicPr>
          <p:nvPr/>
        </p:nvPicPr>
        <p:blipFill>
          <a:blip r:embed="rId3"/>
          <a:stretch>
            <a:fillRect/>
          </a:stretch>
        </p:blipFill>
        <p:spPr>
          <a:xfrm>
            <a:off x="3763432" y="3111500"/>
            <a:ext cx="7042845" cy="3484033"/>
          </a:xfrm>
          <a:prstGeom prst="rect">
            <a:avLst/>
          </a:prstGeom>
        </p:spPr>
      </p:pic>
      <p:pic>
        <p:nvPicPr>
          <p:cNvPr id="3078" name="Picture 6">
            <a:extLst>
              <a:ext uri="{FF2B5EF4-FFF2-40B4-BE49-F238E27FC236}">
                <a16:creationId xmlns:a16="http://schemas.microsoft.com/office/drawing/2014/main" id="{220449B7-6409-D33E-18AE-75F98CF2E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9667" y="5914496"/>
            <a:ext cx="1210732" cy="68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233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0156-D802-13DB-0823-13C437DB0DE1}"/>
              </a:ext>
            </a:extLst>
          </p:cNvPr>
          <p:cNvSpPr>
            <a:spLocks noGrp="1"/>
          </p:cNvSpPr>
          <p:nvPr>
            <p:ph type="title"/>
          </p:nvPr>
        </p:nvSpPr>
        <p:spPr>
          <a:xfrm>
            <a:off x="838200" y="47625"/>
            <a:ext cx="10515600" cy="1325563"/>
          </a:xfrm>
        </p:spPr>
        <p:txBody>
          <a:bodyPr>
            <a:normAutofit/>
          </a:bodyPr>
          <a:lstStyle/>
          <a:p>
            <a:pPr algn="ctr"/>
            <a:r>
              <a:rPr lang="en-US" sz="6000" dirty="0"/>
              <a:t>Outline</a:t>
            </a:r>
          </a:p>
        </p:txBody>
      </p:sp>
      <p:sp>
        <p:nvSpPr>
          <p:cNvPr id="3" name="Content Placeholder 2">
            <a:extLst>
              <a:ext uri="{FF2B5EF4-FFF2-40B4-BE49-F238E27FC236}">
                <a16:creationId xmlns:a16="http://schemas.microsoft.com/office/drawing/2014/main" id="{0925CC3C-6867-C895-D30F-516562E36AB5}"/>
              </a:ext>
            </a:extLst>
          </p:cNvPr>
          <p:cNvSpPr>
            <a:spLocks noGrp="1"/>
          </p:cNvSpPr>
          <p:nvPr>
            <p:ph idx="1"/>
          </p:nvPr>
        </p:nvSpPr>
        <p:spPr>
          <a:xfrm>
            <a:off x="368301" y="1510240"/>
            <a:ext cx="10515600" cy="6835049"/>
          </a:xfrm>
        </p:spPr>
        <p:txBody>
          <a:bodyPr>
            <a:normAutofit/>
          </a:bodyPr>
          <a:lstStyle/>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 Outline of rapid progress in chronological order (starting mid may)</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Installation of cavity super optics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775 light lock (not frequency shifted)  </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c)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Daniel steals an AOM</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d) Locking with a shifted beam and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coresonance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e) cavity specific measurements - finesse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f) cavity specific measurements - power suppression of the 0,0 mode</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 Update on current lab set up</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AOM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First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3) Future works</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 2nd and 3rd filter cavity sled</a:t>
            </a:r>
          </a:p>
          <a:p>
            <a:pPr marL="0" marR="0" indent="0">
              <a:lnSpc>
                <a:spcPct val="107000"/>
              </a:lnSpc>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 Future filter cavity tasks</a:t>
            </a:r>
          </a:p>
          <a:p>
            <a:pPr marL="0" indent="0">
              <a:buNone/>
            </a:pPr>
            <a:endParaRPr lang="en-US" sz="600" dirty="0"/>
          </a:p>
        </p:txBody>
      </p:sp>
    </p:spTree>
    <p:extLst>
      <p:ext uri="{BB962C8B-B14F-4D97-AF65-F5344CB8AC3E}">
        <p14:creationId xmlns:p14="http://schemas.microsoft.com/office/powerpoint/2010/main" val="1509825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EEEF-D8FD-2746-3EBB-23959DF55C58}"/>
              </a:ext>
            </a:extLst>
          </p:cNvPr>
          <p:cNvSpPr>
            <a:spLocks noGrp="1"/>
          </p:cNvSpPr>
          <p:nvPr>
            <p:ph type="title"/>
          </p:nvPr>
        </p:nvSpPr>
        <p:spPr/>
        <p:txBody>
          <a:bodyPr>
            <a:normAutofit/>
          </a:bodyPr>
          <a:lstStyle/>
          <a:p>
            <a:pPr marL="0" marR="0" indent="0">
              <a:lnSpc>
                <a:spcPct val="107000"/>
              </a:lnSpc>
              <a:spcBef>
                <a:spcPts val="0"/>
              </a:spcBef>
              <a:spcAft>
                <a:spcPts val="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Daniel steals an AOM</a:t>
            </a:r>
          </a:p>
        </p:txBody>
      </p:sp>
      <p:sp>
        <p:nvSpPr>
          <p:cNvPr id="3" name="Content Placeholder 2">
            <a:extLst>
              <a:ext uri="{FF2B5EF4-FFF2-40B4-BE49-F238E27FC236}">
                <a16:creationId xmlns:a16="http://schemas.microsoft.com/office/drawing/2014/main" id="{EB966ED0-E5AB-CC54-80D8-BBECBB2E3F0F}"/>
              </a:ext>
            </a:extLst>
          </p:cNvPr>
          <p:cNvSpPr>
            <a:spLocks noGrp="1"/>
          </p:cNvSpPr>
          <p:nvPr>
            <p:ph idx="1"/>
          </p:nvPr>
        </p:nvSpPr>
        <p:spPr>
          <a:xfrm>
            <a:off x="838200" y="1825625"/>
            <a:ext cx="3699933" cy="739775"/>
          </a:xfrm>
        </p:spPr>
        <p:txBody>
          <a:bodyPr>
            <a:normAutofit/>
          </a:bodyPr>
          <a:lstStyle/>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Learning how to properly drive it </a:t>
            </a:r>
          </a:p>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ii) mode match for it/changed fundamental design </a:t>
            </a:r>
            <a:endParaRPr lang="en-US" sz="1200" u="sng"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iii) Align into the fiber (USE THE TOOL LEE BOUGHT)</a:t>
            </a:r>
            <a:endParaRPr lang="en-US" sz="1200" b="1" dirty="0"/>
          </a:p>
        </p:txBody>
      </p:sp>
      <p:pic>
        <p:nvPicPr>
          <p:cNvPr id="5" name="Picture 4">
            <a:extLst>
              <a:ext uri="{FF2B5EF4-FFF2-40B4-BE49-F238E27FC236}">
                <a16:creationId xmlns:a16="http://schemas.microsoft.com/office/drawing/2014/main" id="{03230264-9EC3-6DBE-EC96-1D30F281A6E6}"/>
              </a:ext>
            </a:extLst>
          </p:cNvPr>
          <p:cNvPicPr>
            <a:picLocks noChangeAspect="1"/>
          </p:cNvPicPr>
          <p:nvPr/>
        </p:nvPicPr>
        <p:blipFill>
          <a:blip r:embed="rId2"/>
          <a:stretch>
            <a:fillRect/>
          </a:stretch>
        </p:blipFill>
        <p:spPr>
          <a:xfrm>
            <a:off x="5473701" y="804633"/>
            <a:ext cx="5179868" cy="5019113"/>
          </a:xfrm>
          <a:prstGeom prst="rect">
            <a:avLst/>
          </a:prstGeom>
        </p:spPr>
      </p:pic>
      <p:sp>
        <p:nvSpPr>
          <p:cNvPr id="6" name="Content Placeholder 2">
            <a:extLst>
              <a:ext uri="{FF2B5EF4-FFF2-40B4-BE49-F238E27FC236}">
                <a16:creationId xmlns:a16="http://schemas.microsoft.com/office/drawing/2014/main" id="{CB67623E-6227-AFF5-11D1-AF73D4F3E7CD}"/>
              </a:ext>
            </a:extLst>
          </p:cNvPr>
          <p:cNvSpPr txBox="1">
            <a:spLocks/>
          </p:cNvSpPr>
          <p:nvPr/>
        </p:nvSpPr>
        <p:spPr>
          <a:xfrm>
            <a:off x="838199" y="3595158"/>
            <a:ext cx="3699933" cy="1019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r>
              <a:rPr lang="en-US" sz="1200" dirty="0"/>
              <a:t>Example of current drive:</a:t>
            </a:r>
          </a:p>
          <a:p>
            <a:pPr marL="0" indent="0">
              <a:lnSpc>
                <a:spcPct val="107000"/>
              </a:lnSpc>
              <a:spcBef>
                <a:spcPts val="0"/>
              </a:spcBef>
              <a:buFont typeface="Arial" panose="020B0604020202020204" pitchFamily="34" charset="0"/>
              <a:buNone/>
            </a:pPr>
            <a:r>
              <a:rPr lang="en-US" sz="1200" dirty="0"/>
              <a:t>-</a:t>
            </a:r>
            <a:r>
              <a:rPr lang="en-US" sz="1200" dirty="0" err="1"/>
              <a:t>Vpp</a:t>
            </a:r>
            <a:r>
              <a:rPr lang="en-US" sz="1200" dirty="0"/>
              <a:t> output = 2 </a:t>
            </a:r>
            <a:r>
              <a:rPr lang="en-US" sz="1200" dirty="0" err="1"/>
              <a:t>Vpp</a:t>
            </a:r>
            <a:endParaRPr lang="en-US" sz="1200" dirty="0"/>
          </a:p>
          <a:p>
            <a:pPr marL="0" indent="0">
              <a:lnSpc>
                <a:spcPct val="107000"/>
              </a:lnSpc>
              <a:spcBef>
                <a:spcPts val="0"/>
              </a:spcBef>
              <a:buFont typeface="Arial" panose="020B0604020202020204" pitchFamily="34" charset="0"/>
              <a:buNone/>
            </a:pPr>
            <a:r>
              <a:rPr lang="en-US" sz="1200" dirty="0"/>
              <a:t>-Physical Attenuator – 10 dBm -&gt; .632 </a:t>
            </a:r>
            <a:r>
              <a:rPr lang="en-US" sz="1200" dirty="0" err="1"/>
              <a:t>Vpp</a:t>
            </a:r>
            <a:endParaRPr lang="en-US" sz="1200" dirty="0"/>
          </a:p>
          <a:p>
            <a:pPr marL="0" indent="0">
              <a:lnSpc>
                <a:spcPct val="107000"/>
              </a:lnSpc>
              <a:spcBef>
                <a:spcPts val="0"/>
              </a:spcBef>
              <a:buFont typeface="Arial" panose="020B0604020202020204" pitchFamily="34" charset="0"/>
              <a:buNone/>
            </a:pPr>
            <a:r>
              <a:rPr lang="en-US" sz="1200" dirty="0"/>
              <a:t>-.632 </a:t>
            </a:r>
            <a:r>
              <a:rPr lang="en-US" sz="1200" dirty="0" err="1"/>
              <a:t>Vpp</a:t>
            </a:r>
            <a:r>
              <a:rPr lang="en-US" sz="1200" dirty="0"/>
              <a:t> -&gt; amplifier is roughly +30 dBm -&gt; 1 W</a:t>
            </a:r>
          </a:p>
          <a:p>
            <a:pPr marL="0" indent="0">
              <a:lnSpc>
                <a:spcPct val="107000"/>
              </a:lnSpc>
              <a:spcBef>
                <a:spcPts val="0"/>
              </a:spcBef>
              <a:buFont typeface="Arial" panose="020B0604020202020204" pitchFamily="34" charset="0"/>
              <a:buNone/>
            </a:pPr>
            <a:endParaRPr lang="en-US" sz="1200" dirty="0"/>
          </a:p>
        </p:txBody>
      </p:sp>
    </p:spTree>
    <p:extLst>
      <p:ext uri="{BB962C8B-B14F-4D97-AF65-F5344CB8AC3E}">
        <p14:creationId xmlns:p14="http://schemas.microsoft.com/office/powerpoint/2010/main" val="113556631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41CAA6B-6075-1A48-81E7-6C642E0FE3A2}" vid="{43B4CC11-49AB-F74C-BE95-7CDDEF407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1_Office Theme</Template>
  <TotalTime>9160</TotalTime>
  <Words>3108</Words>
  <Application>Microsoft Office PowerPoint</Application>
  <PresentationFormat>Widescreen</PresentationFormat>
  <Paragraphs>282</Paragraphs>
  <Slides>29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Arial</vt:lpstr>
      <vt:lpstr>Calibri</vt:lpstr>
      <vt:lpstr>Calibri Light</vt:lpstr>
      <vt:lpstr>Cambria</vt:lpstr>
      <vt:lpstr>Helvetica</vt:lpstr>
      <vt:lpstr>2_Office Theme</vt:lpstr>
      <vt:lpstr>PowerPoint Presentation</vt:lpstr>
      <vt:lpstr>Outline</vt:lpstr>
      <vt:lpstr>Outline</vt:lpstr>
      <vt:lpstr>Installation of cavity super optics</vt:lpstr>
      <vt:lpstr>Installation of cavity super optics</vt:lpstr>
      <vt:lpstr>Outline</vt:lpstr>
      <vt:lpstr>First 775 light lock (not frequency shifted)  </vt:lpstr>
      <vt:lpstr>Outline</vt:lpstr>
      <vt:lpstr>Daniel steals an AOM</vt:lpstr>
      <vt:lpstr>Daniel steals an AOM</vt:lpstr>
      <vt:lpstr>Daniel steals an AOM</vt:lpstr>
      <vt:lpstr>Outline</vt:lpstr>
      <vt:lpstr>Locking with a Shifted Beam and Coresonance</vt:lpstr>
      <vt:lpstr>Locking with a Shifted Beam and Coresonance</vt:lpstr>
      <vt:lpstr>Locking with a Shifted Beam and Coresonance</vt:lpstr>
      <vt:lpstr>Outline</vt:lpstr>
      <vt:lpstr>Cavity Specific Measurements - Finesse</vt:lpstr>
      <vt:lpstr>Cavity Specific Measurements - Finesse</vt:lpstr>
      <vt:lpstr>Cavity Specific Measurements - Finesse</vt:lpstr>
      <vt:lpstr>Cavity Specific Measurements - Finesse</vt:lpstr>
      <vt:lpstr>Outline</vt:lpstr>
      <vt:lpstr>Cavity Specific Measurements - Power Suppression of the 0,0 mode</vt:lpstr>
      <vt:lpstr>PowerPoint Presentation</vt:lpstr>
      <vt:lpstr>PowerPoint Presentation</vt:lpstr>
      <vt:lpstr>Cavity Specific Measurements - Power Suppression of the 0,0 mode</vt:lpstr>
      <vt:lpstr>PowerPoint Presentation</vt:lpstr>
      <vt:lpstr>Outline</vt:lpstr>
      <vt:lpstr>Outline</vt:lpstr>
      <vt:lpstr>Full outline with leelogs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Sander Vermeulen</dc:creator>
  <cp:lastModifiedBy>Torrey Cullen</cp:lastModifiedBy>
  <cp:revision>16</cp:revision>
  <dcterms:created xsi:type="dcterms:W3CDTF">2024-02-28T07:48:31Z</dcterms:created>
  <dcterms:modified xsi:type="dcterms:W3CDTF">2024-06-14T18:17:52Z</dcterms:modified>
</cp:coreProperties>
</file>