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9" d="100"/>
          <a:sy n="99" d="100"/>
        </p:scale>
        <p:origin x="29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99524-2F09-4642-87BE-348ED18C02C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D8FBD-E1DD-CE40-8F7D-6F750FA4B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3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5CB3-316C-E07A-6790-63A0E927D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4D76D-DBE5-9705-6343-6095E0F4B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3E90C-0EEA-6DDE-01F0-21BF7205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6979-633F-674F-99A2-460001D557F6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A07E8-FE14-A998-C63A-EE7E55BA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1CEA-2C06-5FC0-89E6-28CEF7F1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DE06-BD00-C017-0F7B-A9CF3C1E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951D9-9D9C-8DF7-6714-1A12F5388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4B11F-1594-5BD8-8F03-DB03C06C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4AB-571D-444B-AEF5-F017100878AE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870D2-037C-5E75-699B-21641CB3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02EE-0115-91FC-5BDC-9CA41050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F9074-245F-721C-897B-83A502ACF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4C1F2-108C-41CD-2FEF-FCF892E77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F226D-36E0-DBF2-85AA-21949C40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DCB-F46A-A344-B28A-59E5A14B46A7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91517-7CB5-6133-2385-DA7D0400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147B-685F-C557-13B3-086F509E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C7CE-1FC4-4364-38E2-8C8AE7B7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4D67-99FD-4F78-42C5-D0A84CDA0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9A089-EE70-7654-44D9-6049FE5D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3027-3203-0442-B68F-D9377715ABEF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DB73-7DE6-B431-7725-7DAEAA55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CEE1-A45A-75C5-46EE-1DC33372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E7-9878-5DF7-384E-3B8802CC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F9556-3CEA-1900-F560-F9380BB3E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F09D5-465A-D2E8-ABFA-66A4C48A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252B-DE34-5F4E-94BB-554E69E9E924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0DF36-717C-CCD7-3707-6CAAA6A8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4DA25-00C9-47AE-7C9C-056917BC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BA22-E122-22F5-D89F-B36F08E5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20C4-D8F0-BF6D-9157-3A2B852B2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CB444-4BA5-5E6E-1F86-CB4A2F2A2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65F63-77CA-C1A7-0F2A-D4FC05E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6D7-2BDA-A140-88F7-90E7DD433A9D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E56FF-8E92-17DF-4099-7123EF16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5FA5A-D53D-45C7-7B78-1DE69150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6A34-293E-E19D-4234-06744B7C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5EE97-DCAF-91ED-8794-C048150B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48CB0-B825-9E11-F94B-02147C7D8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B75B4-DBF4-D57A-A9C8-B06B0511E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EEB53-1A03-6AA3-F1C4-B0A2F605B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CE088-78C5-A6E9-8076-89C4CB92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1F31-6E8D-3B4E-8242-A84FDE1AD9DB}" type="datetime1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E4862-A05C-E184-67B4-9437DB4E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940E2-0E60-CB33-EDBF-C8E61DA3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B8B-7CEA-41EC-AA97-C3B1E0F2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4109B-C1E2-CC5A-FD7B-D285AB81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54B1-9321-814C-AF0F-89BEF14EFA79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38090-8DF2-F703-D1EC-62F11CB7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3C0C-70F7-F621-B2B0-8FDF2249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EA31B-D04C-63D0-960D-1ED0BA6F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B26D-CA51-044E-AB40-77A620F37969}" type="datetime1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E2B0F-9A8F-E5D1-5985-5885D578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9B532-2D0A-509D-4BE8-6642585A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0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442B-F913-1462-FB74-FA79D151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0F8D-E338-9A57-F89A-D1D750138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8CAC9-E7F0-6DAA-9475-8E504E89B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47EB5-F4BD-4177-7D96-CDFE5691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F47E-3157-2745-9014-E127DD066AC0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319F4-371B-B0D9-B670-41FFD02A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44A4B-ECCA-A2E9-A36E-6141BA34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7D2B-22F1-4DA2-D8EE-4CC289C0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7722B-27F2-6D7D-E016-C573E777C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DA1C0-65EC-8F53-7731-6068A8707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8A7C-7157-3226-6A04-5DB800EE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610F-A6B1-5346-AD0B-28E245500AA2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AC5E8-EE4C-EB03-3BF0-9880E58B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99EA2-EAC6-575F-5DDE-F2C44290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6E6E5-2804-8A58-1F3D-412C1E1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B3637-B172-298A-1256-BE5556749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0F4A-74E5-6723-267A-10D743B08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46E1D8-CC2A-5A41-A2CE-38F2705AD7B8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A36D4-54FC-C6F7-8499-F5EDD0D84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7BC5F-A1D2-318B-8E5B-9F7669FE7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2FE9-7B34-B948-B687-757B758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C849-6796-831B-F06E-BBE0D36BF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 Cavity Design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12144-8EC2-89BB-1F11-E6FB5FEB8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Grass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2A75E-4CEA-0E97-41B2-14F6E497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143F-AF05-52A0-E834-F01534F5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" y="18256"/>
            <a:ext cx="10515600" cy="1325563"/>
          </a:xfrm>
        </p:spPr>
        <p:txBody>
          <a:bodyPr/>
          <a:lstStyle/>
          <a:p>
            <a:r>
              <a:rPr lang="en-US" dirty="0"/>
              <a:t>Practical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EAD0-EA75-1C18-5779-C9838AF9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59" y="998360"/>
            <a:ext cx="11629021" cy="2812637"/>
          </a:xfrm>
        </p:spPr>
        <p:txBody>
          <a:bodyPr>
            <a:normAutofit/>
          </a:bodyPr>
          <a:lstStyle/>
          <a:p>
            <a:r>
              <a:rPr lang="en-US" sz="2550" dirty="0"/>
              <a:t>Solid body to accurately set cavity length and reduce vibration noise</a:t>
            </a:r>
          </a:p>
          <a:p>
            <a:r>
              <a:rPr lang="en-US" sz="2550" dirty="0"/>
              <a:t>“Flexure mounts” to align mirrors</a:t>
            </a:r>
          </a:p>
          <a:p>
            <a:r>
              <a:rPr lang="en-US" sz="2550" dirty="0"/>
              <a:t>Enclosed body and black coating (not shown) to reduce stray and scattered light</a:t>
            </a:r>
          </a:p>
          <a:p>
            <a:r>
              <a:rPr lang="en-US" sz="2550" dirty="0"/>
              <a:t>Controlled with a piezoelectric chip (cannot use laser)</a:t>
            </a:r>
          </a:p>
          <a:p>
            <a:r>
              <a:rPr lang="en-US" sz="2550" dirty="0"/>
              <a:t>Novel design to avoid gluing ($1,000) mirrors to piezo</a:t>
            </a:r>
          </a:p>
        </p:txBody>
      </p:sp>
      <p:pic>
        <p:nvPicPr>
          <p:cNvPr id="4" name="Picture 3" descr="A machine with many wires&#10;&#10;Description automatically generated">
            <a:extLst>
              <a:ext uri="{FF2B5EF4-FFF2-40B4-BE49-F238E27FC236}">
                <a16:creationId xmlns:a16="http://schemas.microsoft.com/office/drawing/2014/main" id="{28002CAB-F340-94F6-3BF6-87A70316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3579088"/>
            <a:ext cx="5586465" cy="31423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F1051-2C80-B354-5677-B67A1FC0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5D0B-BD2B-3CAE-7372-EF4963E1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GQuEST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36EA-D6AC-1971-0DE2-EA438686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0" y="1736311"/>
            <a:ext cx="6248400" cy="4351338"/>
          </a:xfrm>
        </p:spPr>
        <p:txBody>
          <a:bodyPr/>
          <a:lstStyle/>
          <a:p>
            <a:r>
              <a:rPr lang="en-US" dirty="0"/>
              <a:t>Michelson Interferometer to detect (tiny) quantum spacetime fluctuations</a:t>
            </a:r>
          </a:p>
          <a:p>
            <a:r>
              <a:rPr lang="en-US" dirty="0"/>
              <a:t>Novel “Photon Counting Readout” requires filtering out “carrier” and passing signal with ~18 MHz sideband</a:t>
            </a:r>
          </a:p>
          <a:p>
            <a:r>
              <a:rPr lang="en-US" dirty="0"/>
              <a:t>Using 4 Optical Cavities to do this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BE29D-5388-EE28-3912-773B76D3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091" y="1736311"/>
            <a:ext cx="5547242" cy="36057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4D0386-4D6D-AEB2-8A80-15B6A8A652BF}"/>
              </a:ext>
            </a:extLst>
          </p:cNvPr>
          <p:cNvSpPr/>
          <p:nvPr/>
        </p:nvSpPr>
        <p:spPr>
          <a:xfrm>
            <a:off x="9068844" y="4466794"/>
            <a:ext cx="2141951" cy="75655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1EF2-A4E3-84AE-F1FA-2074260F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840F-6339-DB61-06E3-007C7DE0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Cavity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7F3-D6C0-6F32-36F5-AC0F0F8F0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Field incident on system of mirrors that circulates light</a:t>
            </a:r>
          </a:p>
          <a:p>
            <a:r>
              <a:rPr lang="en-US" dirty="0"/>
              <a:t>Get field buildup inside cavity that depends on the spacing, mirror reflectivity, and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28007-CDB0-7961-CAC5-AE623D6F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277" r="25090" b="27809"/>
          <a:stretch/>
        </p:blipFill>
        <p:spPr>
          <a:xfrm>
            <a:off x="3521528" y="4648201"/>
            <a:ext cx="5148943" cy="93617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C9DE9-11FB-81A4-F507-1E3CD73C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8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13E53-58DF-A8DC-3739-DD97182CB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99EE-3C28-C585-130B-4A5BDBC8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Cavity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90AE-A8CE-4300-91F7-5F6A53A0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Field incident on system of mirrors that circulates light</a:t>
            </a:r>
          </a:p>
          <a:p>
            <a:r>
              <a:rPr lang="en-US" dirty="0"/>
              <a:t>Get field buildup inside cavity that depends on the spacing, mirror reflectivity, and loss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ED0F62-7EF6-FA84-AF7A-1BE1869E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441" r="23771" b="20105"/>
          <a:stretch/>
        </p:blipFill>
        <p:spPr>
          <a:xfrm>
            <a:off x="3521528" y="4162459"/>
            <a:ext cx="5244226" cy="16067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9CFA3-5970-5C81-14DA-CC19AD01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19C6-1D43-F297-558A-8292794A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" y="8166"/>
            <a:ext cx="10515600" cy="1325563"/>
          </a:xfrm>
        </p:spPr>
        <p:txBody>
          <a:bodyPr/>
          <a:lstStyle/>
          <a:p>
            <a:r>
              <a:rPr lang="en-US" dirty="0"/>
              <a:t>Optical Cavity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8A67-23A3-456D-C381-E4265CD3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07" y="1194877"/>
            <a:ext cx="11121062" cy="1051621"/>
          </a:xfrm>
        </p:spPr>
        <p:txBody>
          <a:bodyPr/>
          <a:lstStyle/>
          <a:p>
            <a:r>
              <a:rPr lang="en-US" dirty="0"/>
              <a:t>Assume 2 mirror cavity with lossless mirrors and equal </a:t>
            </a:r>
            <a:r>
              <a:rPr lang="en-US" dirty="0" err="1"/>
              <a:t>reflectivities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296A3E-A368-7986-32E1-298AE3FF3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031" y="3317708"/>
            <a:ext cx="2795364" cy="83266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C5EBA86-46E5-909B-E89C-3F3DCD4D6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031" y="4375449"/>
            <a:ext cx="4383162" cy="8161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E5290DB-D7E9-52F9-1E74-F63CAE073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031" y="2125157"/>
            <a:ext cx="8142411" cy="103213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B38EA0F-3849-E2DE-D849-158046474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613" y="5507671"/>
            <a:ext cx="3002358" cy="8161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4F67A32-91B7-828C-E377-23DE61E9B6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1994" r="24033" b="21362"/>
          <a:stretch/>
        </p:blipFill>
        <p:spPr>
          <a:xfrm>
            <a:off x="5718456" y="3700707"/>
            <a:ext cx="6003971" cy="1851262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9E6BD2C-38CC-B53A-811D-8D7012E7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C527-E2C3-6D5D-623D-C9981882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1" y="0"/>
            <a:ext cx="10515600" cy="1325563"/>
          </a:xfrm>
        </p:spPr>
        <p:txBody>
          <a:bodyPr/>
          <a:lstStyle/>
          <a:p>
            <a:r>
              <a:rPr lang="en-US" dirty="0"/>
              <a:t>How GQuEST uses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A153-7719-A131-0141-9BE71F2D3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1" y="1147894"/>
            <a:ext cx="10515600" cy="4351338"/>
          </a:xfrm>
        </p:spPr>
        <p:txBody>
          <a:bodyPr/>
          <a:lstStyle/>
          <a:p>
            <a:r>
              <a:rPr lang="en-US" dirty="0"/>
              <a:t>Use the frequency selectivity of optical cavities to pass signal and filter out carrier</a:t>
            </a:r>
          </a:p>
          <a:p>
            <a:r>
              <a:rPr lang="en-US" dirty="0"/>
              <a:t>Have to filter carrier power by 22 orders of magnitude and still pass a meaningful amount of signal</a:t>
            </a:r>
          </a:p>
          <a:p>
            <a:r>
              <a:rPr lang="en-US" dirty="0"/>
              <a:t>Use multiple cavities: passband width minimally reduced while carrier filtered by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DF4F7-09D9-C857-1246-AACE2844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938" y="3614569"/>
            <a:ext cx="7173621" cy="30755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88B54-DB50-1B11-C91D-81A88847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5A39-7B0D-15D5-354E-1ACB298DE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44DC-C901-E461-24AF-3D3005F0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" y="0"/>
            <a:ext cx="10515600" cy="1325563"/>
          </a:xfrm>
        </p:spPr>
        <p:txBody>
          <a:bodyPr/>
          <a:lstStyle/>
          <a:p>
            <a:r>
              <a:rPr lang="en-US" dirty="0"/>
              <a:t>Finesse and Length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EAF6-32A8-F59E-76CB-BB5434FA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306" y="5376075"/>
            <a:ext cx="1851211" cy="451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4000 m &lt;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510B07-FD37-3B66-7E51-7749CE40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6748" y="5434562"/>
            <a:ext cx="559537" cy="26504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2371393-1C46-183E-AC95-0F43F1E05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797" y="1460784"/>
            <a:ext cx="2541493" cy="4518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A24FBB5-9CB8-F2F5-4569-A4766184E6D3}"/>
              </a:ext>
            </a:extLst>
          </p:cNvPr>
          <p:cNvSpPr/>
          <p:nvPr/>
        </p:nvSpPr>
        <p:spPr>
          <a:xfrm>
            <a:off x="8175306" y="5306918"/>
            <a:ext cx="2247179" cy="52097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B303DB2-6DE8-F68A-9E2F-F77DF4EA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7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3D6983A-F4F4-F44D-B741-8F8AFB3C0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798" y="2437660"/>
            <a:ext cx="5645000" cy="76728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801E4B-9C58-B28E-A691-F0C0E3A8A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0797" y="3760317"/>
            <a:ext cx="4802527" cy="8601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BB7761D-2275-418C-E74B-812965DA9D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372" y="5111129"/>
            <a:ext cx="4016525" cy="8925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F30DC09-B50F-ECB0-6F43-72C8E023C5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6883" y="1460476"/>
            <a:ext cx="4445570" cy="44455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BF3E779-67AD-9773-3E87-D9A0D3E33C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22860" y="2654196"/>
            <a:ext cx="5313616" cy="69686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D58E33-D2DC-1A70-92B5-561696336C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5889" y="3868847"/>
            <a:ext cx="4438375" cy="7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00A1-2B56-B7EF-70A0-0B82A29A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" y="0"/>
            <a:ext cx="10515600" cy="1325563"/>
          </a:xfrm>
        </p:spPr>
        <p:txBody>
          <a:bodyPr/>
          <a:lstStyle/>
          <a:p>
            <a:r>
              <a:rPr lang="en-US" dirty="0"/>
              <a:t>Finesse and Length Choice pt 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ED85-BCA6-25A6-BE69-2E2AF52F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2902"/>
          </a:xfrm>
        </p:spPr>
        <p:txBody>
          <a:bodyPr>
            <a:normAutofit/>
          </a:bodyPr>
          <a:lstStyle/>
          <a:p>
            <a:r>
              <a:rPr lang="en-US" dirty="0"/>
              <a:t>To suppress the carrier below signal =&gt; 4000 m &lt; </a:t>
            </a:r>
          </a:p>
          <a:p>
            <a:pPr>
              <a:lnSpc>
                <a:spcPct val="150000"/>
              </a:lnSpc>
            </a:pPr>
            <a:r>
              <a:rPr lang="en-US" dirty="0"/>
              <a:t>Finesse chosen to be large (3000), but it becomes infeasible to keep the cavity at the operating point with too high a Finesse</a:t>
            </a:r>
          </a:p>
          <a:p>
            <a:pPr>
              <a:lnSpc>
                <a:spcPct val="150000"/>
              </a:lnSpc>
            </a:pPr>
            <a:r>
              <a:rPr lang="en-US" dirty="0"/>
              <a:t>Requiring high mode spacing means the FSR cannot be too small</a:t>
            </a:r>
          </a:p>
          <a:p>
            <a:r>
              <a:rPr lang="en-US" dirty="0"/>
              <a:t>Thus, length cannot be too large</a:t>
            </a:r>
          </a:p>
          <a:p>
            <a:r>
              <a:rPr lang="en-US" dirty="0"/>
              <a:t>Additional practical concern with too long a length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19DC81-8B92-14CF-D994-D99E92FE2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7708" y="1800223"/>
            <a:ext cx="559537" cy="265044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75894F5-1D2D-6CE3-CB2B-C043B800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3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5732-C3DD-B4E5-F189-22A4DA1B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" y="18255"/>
            <a:ext cx="10515600" cy="1325563"/>
          </a:xfrm>
        </p:spPr>
        <p:txBody>
          <a:bodyPr/>
          <a:lstStyle/>
          <a:p>
            <a:r>
              <a:rPr lang="en-US" dirty="0"/>
              <a:t>More high-level design choices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19AE7-9F71-1158-1389-0AD23288B3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2677"/>
                <a:ext cx="10515600" cy="4011668"/>
              </a:xfrm>
            </p:spPr>
            <p:txBody>
              <a:bodyPr/>
              <a:lstStyle/>
              <a:p>
                <a:r>
                  <a:rPr lang="en-US" dirty="0"/>
                  <a:t>Controlled with PDH technique on frequency doubled light</a:t>
                </a:r>
              </a:p>
              <a:p>
                <a:r>
                  <a:rPr lang="en-US" dirty="0"/>
                  <a:t>4 mirrors to allow for more inputs into cavity</a:t>
                </a:r>
              </a:p>
              <a:p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/3 round trip </a:t>
                </a:r>
                <a:r>
                  <a:rPr lang="en-US" dirty="0" err="1"/>
                  <a:t>Gouy</a:t>
                </a:r>
                <a:r>
                  <a:rPr lang="en-US" dirty="0"/>
                  <a:t> phase to help with (HG) mode separation</a:t>
                </a:r>
              </a:p>
              <a:p>
                <a:r>
                  <a:rPr lang="en-US" dirty="0"/>
                  <a:t>Low Angle of Incidence (AOI) to avoid astigmatism from curved mirror</a:t>
                </a:r>
              </a:p>
              <a:p>
                <a:r>
                  <a:rPr lang="en-US" dirty="0"/>
                  <a:t>Want AOI large enough to separate incident and reflected beams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19AE7-9F71-1158-1389-0AD23288B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2677"/>
                <a:ext cx="10515600" cy="4011668"/>
              </a:xfrm>
              <a:blipFill>
                <a:blip r:embed="rId2"/>
                <a:stretch>
                  <a:fillRect l="-1086" t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8DAC6C6A-6531-D018-A254-97E7CF65C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12" t="35626" r="85561" b="62399"/>
          <a:stretch/>
        </p:blipFill>
        <p:spPr>
          <a:xfrm>
            <a:off x="1416889" y="4301545"/>
            <a:ext cx="9600988" cy="23076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050CD9-728C-5824-1EAE-D6E8B18F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2FE9-7B34-B948-B687-757B7588B9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368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Office Theme</vt:lpstr>
      <vt:lpstr>Real Cavity Design Basics</vt:lpstr>
      <vt:lpstr>GQuEST Review</vt:lpstr>
      <vt:lpstr>Optical Cavity Review</vt:lpstr>
      <vt:lpstr>Optical Cavity Review</vt:lpstr>
      <vt:lpstr>Optical Cavity Math</vt:lpstr>
      <vt:lpstr>How GQuEST uses Cavities</vt:lpstr>
      <vt:lpstr>Finesse and Length Choice</vt:lpstr>
      <vt:lpstr>Finesse and Length Choice pt 2.</vt:lpstr>
      <vt:lpstr>More high-level design choices</vt:lpstr>
      <vt:lpstr>Practical Design Choices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Grass, Daniel H.</dc:creator>
  <cp:lastModifiedBy>Grass, Daniel H.</cp:lastModifiedBy>
  <cp:revision>41</cp:revision>
  <dcterms:created xsi:type="dcterms:W3CDTF">2024-10-19T22:20:29Z</dcterms:created>
  <dcterms:modified xsi:type="dcterms:W3CDTF">2024-10-23T03:44:16Z</dcterms:modified>
</cp:coreProperties>
</file>